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6" r:id="rId3"/>
    <p:sldId id="350" r:id="rId4"/>
    <p:sldId id="306" r:id="rId5"/>
    <p:sldId id="359" r:id="rId6"/>
    <p:sldId id="323" r:id="rId7"/>
    <p:sldId id="324" r:id="rId8"/>
    <p:sldId id="322" r:id="rId9"/>
    <p:sldId id="325" r:id="rId10"/>
    <p:sldId id="318" r:id="rId11"/>
    <p:sldId id="326" r:id="rId12"/>
    <p:sldId id="329" r:id="rId13"/>
    <p:sldId id="351" r:id="rId14"/>
    <p:sldId id="327" r:id="rId15"/>
    <p:sldId id="328" r:id="rId16"/>
    <p:sldId id="330" r:id="rId17"/>
    <p:sldId id="331" r:id="rId18"/>
    <p:sldId id="363" r:id="rId19"/>
    <p:sldId id="288" r:id="rId20"/>
    <p:sldId id="290" r:id="rId21"/>
    <p:sldId id="291" r:id="rId22"/>
    <p:sldId id="278" r:id="rId23"/>
    <p:sldId id="349" r:id="rId24"/>
    <p:sldId id="285" r:id="rId25"/>
    <p:sldId id="287" r:id="rId26"/>
    <p:sldId id="289" r:id="rId27"/>
    <p:sldId id="292" r:id="rId28"/>
    <p:sldId id="293" r:id="rId29"/>
    <p:sldId id="352" r:id="rId30"/>
    <p:sldId id="295" r:id="rId31"/>
    <p:sldId id="361" r:id="rId32"/>
    <p:sldId id="362" r:id="rId33"/>
    <p:sldId id="294" r:id="rId34"/>
    <p:sldId id="356" r:id="rId35"/>
    <p:sldId id="296" r:id="rId36"/>
    <p:sldId id="297" r:id="rId37"/>
    <p:sldId id="298" r:id="rId38"/>
    <p:sldId id="301" r:id="rId39"/>
    <p:sldId id="302" r:id="rId40"/>
    <p:sldId id="310" r:id="rId41"/>
    <p:sldId id="305" r:id="rId42"/>
    <p:sldId id="307" r:id="rId43"/>
    <p:sldId id="308" r:id="rId44"/>
    <p:sldId id="354" r:id="rId45"/>
    <p:sldId id="311" r:id="rId46"/>
    <p:sldId id="353" r:id="rId47"/>
    <p:sldId id="313" r:id="rId48"/>
    <p:sldId id="315" r:id="rId49"/>
    <p:sldId id="317" r:id="rId50"/>
    <p:sldId id="358" r:id="rId51"/>
    <p:sldId id="314" r:id="rId52"/>
    <p:sldId id="316" r:id="rId53"/>
    <p:sldId id="357" r:id="rId54"/>
    <p:sldId id="360" r:id="rId55"/>
    <p:sldId id="334" r:id="rId56"/>
    <p:sldId id="335" r:id="rId57"/>
    <p:sldId id="336" r:id="rId58"/>
    <p:sldId id="337" r:id="rId59"/>
    <p:sldId id="347" r:id="rId60"/>
    <p:sldId id="339" r:id="rId61"/>
    <p:sldId id="340" r:id="rId62"/>
    <p:sldId id="332" r:id="rId63"/>
    <p:sldId id="333" r:id="rId64"/>
    <p:sldId id="345" r:id="rId65"/>
    <p:sldId id="299" r:id="rId66"/>
    <p:sldId id="300" r:id="rId67"/>
    <p:sldId id="348" r:id="rId68"/>
    <p:sldId id="341" r:id="rId69"/>
    <p:sldId id="342" r:id="rId70"/>
    <p:sldId id="343" r:id="rId71"/>
    <p:sldId id="344" r:id="rId72"/>
    <p:sldId id="273" r:id="rId73"/>
    <p:sldId id="355" r:id="rId74"/>
    <p:sldId id="309" r:id="rId75"/>
    <p:sldId id="346" r:id="rId76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2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22.4.2024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9233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22.4.2024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324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22.4.2024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113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22.4.2024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263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22.4.2024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7590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22.4.2024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055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22.4.2024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2379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22.4.2024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238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22.4.2024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5316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22.4.2024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8210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22.4.2024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113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068CD-6312-3D41-9969-91C46E1C8889}" type="datetimeFigureOut">
              <a:rPr lang="fi-FI" smtClean="0"/>
              <a:t>22.4.2024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726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www.youtube.com/watch?v=760lwYmpXbc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://www.bbcprisonstudy.org/index.php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s://www.youtube.com/watch?v=NjTxQy_U3ac" TargetMode="Externa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pbs.org/video/frontline-class-divided/" TargetMode="Externa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hyperlink" Target="https://www.ted.com/talks/paul_bloom_can_prejudice_ever_be_a_good_thing" TargetMode="Externa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hyperlink" Target="https://www.youtube.com/watch?v=TYIh4MkcfJA" TargetMode="Externa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hyperlink" Target="https://www.youtube.com/watch?v=xOYLCy5PVgM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yz-P5CWE1E" TargetMode="Externa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/>
              <a:t>THE INDIVIDUAL </a:t>
            </a:r>
            <a:br>
              <a:rPr lang="fi-FI" b="1" dirty="0"/>
            </a:br>
            <a:r>
              <a:rPr lang="fi-FI" b="1" dirty="0"/>
              <a:t>AND THE GROUP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IB </a:t>
            </a:r>
            <a:r>
              <a:rPr lang="fi-FI" dirty="0" err="1"/>
              <a:t>Psychology</a:t>
            </a:r>
            <a:r>
              <a:rPr lang="fi-FI" dirty="0"/>
              <a:t> LAJM</a:t>
            </a:r>
          </a:p>
        </p:txBody>
      </p:sp>
    </p:spTree>
    <p:extLst>
      <p:ext uri="{BB962C8B-B14F-4D97-AF65-F5344CB8AC3E}">
        <p14:creationId xmlns:p14="http://schemas.microsoft.com/office/powerpoint/2010/main" val="1580088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Find examples from your own life where you have clearly made a difference between in-group and out-group</a:t>
            </a:r>
          </a:p>
          <a:p>
            <a:pPr lvl="1"/>
            <a:r>
              <a:rPr lang="en-GB" dirty="0"/>
              <a:t>How did you see the </a:t>
            </a:r>
            <a:br>
              <a:rPr lang="en-GB" dirty="0"/>
            </a:br>
            <a:r>
              <a:rPr lang="en-GB" dirty="0"/>
              <a:t>out-group?</a:t>
            </a:r>
          </a:p>
          <a:p>
            <a:r>
              <a:rPr lang="en-GB" dirty="0"/>
              <a:t>Is social identity theory right according to your personal experiences?</a:t>
            </a:r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9" b="13102"/>
          <a:stretch/>
        </p:blipFill>
        <p:spPr>
          <a:xfrm>
            <a:off x="4495800" y="2536176"/>
            <a:ext cx="4186687" cy="2330791"/>
          </a:xfrm>
        </p:spPr>
      </p:pic>
    </p:spTree>
    <p:extLst>
      <p:ext uri="{BB962C8B-B14F-4D97-AF65-F5344CB8AC3E}">
        <p14:creationId xmlns:p14="http://schemas.microsoft.com/office/powerpoint/2010/main" val="244415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398507" cy="4525963"/>
          </a:xfrm>
        </p:spPr>
        <p:txBody>
          <a:bodyPr/>
          <a:lstStyle/>
          <a:p>
            <a:r>
              <a:rPr lang="en-GB" dirty="0"/>
              <a:t>Read pages 242-243</a:t>
            </a:r>
          </a:p>
          <a:p>
            <a:endParaRPr lang="en-GB" dirty="0"/>
          </a:p>
          <a:p>
            <a:r>
              <a:rPr lang="en-GB" dirty="0"/>
              <a:t>What were the </a:t>
            </a:r>
            <a:r>
              <a:rPr lang="en-GB" i="1" dirty="0"/>
              <a:t>aim</a:t>
            </a:r>
            <a:r>
              <a:rPr lang="en-GB" dirty="0"/>
              <a:t>, </a:t>
            </a:r>
            <a:r>
              <a:rPr lang="en-GB" i="1" dirty="0"/>
              <a:t>procedure</a:t>
            </a:r>
            <a:r>
              <a:rPr lang="en-GB" dirty="0"/>
              <a:t> and </a:t>
            </a:r>
            <a:r>
              <a:rPr lang="en-GB" i="1" dirty="0"/>
              <a:t>results</a:t>
            </a:r>
            <a:r>
              <a:rPr lang="en-GB" dirty="0"/>
              <a:t> of the </a:t>
            </a:r>
            <a:r>
              <a:rPr lang="en-GB" b="1" dirty="0"/>
              <a:t>Tajfel et al. (1971) </a:t>
            </a:r>
            <a:r>
              <a:rPr lang="en-GB" dirty="0"/>
              <a:t>two experiments?</a:t>
            </a:r>
          </a:p>
          <a:p>
            <a:pPr lvl="1"/>
            <a:r>
              <a:rPr lang="en-GB" dirty="0"/>
              <a:t>In addition, do a MAGEC/GRENADE analysis of the experiments</a:t>
            </a:r>
          </a:p>
          <a:p>
            <a:endParaRPr lang="en-GB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707" y="1882589"/>
            <a:ext cx="3513742" cy="3527910"/>
          </a:xfrm>
        </p:spPr>
      </p:pic>
    </p:spTree>
    <p:extLst>
      <p:ext uri="{BB962C8B-B14F-4D97-AF65-F5344CB8AC3E}">
        <p14:creationId xmlns:p14="http://schemas.microsoft.com/office/powerpoint/2010/main" val="297375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49221C-B4A5-B748-913E-CB80D8307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Social</a:t>
            </a:r>
            <a:r>
              <a:rPr lang="fi-FI" dirty="0"/>
              <a:t> </a:t>
            </a:r>
            <a:r>
              <a:rPr lang="fi-FI" dirty="0" err="1"/>
              <a:t>identity</a:t>
            </a:r>
            <a:r>
              <a:rPr lang="fi-FI" dirty="0"/>
              <a:t> </a:t>
            </a:r>
            <a:r>
              <a:rPr lang="fi-FI" dirty="0" err="1"/>
              <a:t>theory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CD93593-EC39-F244-A36A-42C5CC72ACA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b="1" dirty="0" err="1"/>
              <a:t>Maass</a:t>
            </a:r>
            <a:r>
              <a:rPr lang="fi-FI" b="1" dirty="0"/>
              <a:t> et al. (2003)</a:t>
            </a:r>
          </a:p>
          <a:p>
            <a:pPr lvl="1"/>
            <a:r>
              <a:rPr lang="en-GB" dirty="0"/>
              <a:t>Does threat to male identity cause sexual harassment?</a:t>
            </a:r>
            <a:r>
              <a:rPr lang="fi-FI" dirty="0"/>
              <a:t> </a:t>
            </a:r>
          </a:p>
          <a:p>
            <a:pPr lvl="1"/>
            <a:r>
              <a:rPr lang="en-GB" dirty="0"/>
              <a:t>Male student participants were exposed to different types of identity threats or to no threat in a computer environment</a:t>
            </a:r>
            <a:r>
              <a:rPr lang="fi-FI" dirty="0"/>
              <a:t> 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877569F-F750-384B-8D66-545B1F2644A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/>
            <a:r>
              <a:rPr lang="en-GB" dirty="0"/>
              <a:t>Participants were given the chance to send pornographic material to a virtual female interaction partner</a:t>
            </a:r>
            <a:endParaRPr lang="fi-FI" dirty="0"/>
          </a:p>
          <a:p>
            <a:pPr lvl="1"/>
            <a:r>
              <a:rPr lang="en-GB" dirty="0"/>
              <a:t>Participants harassed the female interaction partner more when they were exposed to threat than to no threat</a:t>
            </a:r>
            <a:endParaRPr lang="fi-FI" dirty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3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7D4EB0-7458-5741-9FA6-1EC091930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EXTRA 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642363D-EA42-A84A-A7DC-6D1476566D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Read the </a:t>
            </a:r>
            <a:r>
              <a:rPr lang="en-GB" b="1" dirty="0"/>
              <a:t>Cialdini et al. (1976)</a:t>
            </a:r>
            <a:r>
              <a:rPr lang="en-GB" dirty="0"/>
              <a:t> study ”Basking in Reflected Glory: Three (Football) Field Studies”</a:t>
            </a:r>
          </a:p>
          <a:p>
            <a:endParaRPr lang="en-GB" dirty="0"/>
          </a:p>
          <a:p>
            <a:r>
              <a:rPr lang="en-GB" dirty="0"/>
              <a:t>How does the study support the SIT?</a:t>
            </a:r>
          </a:p>
        </p:txBody>
      </p:sp>
      <p:pic>
        <p:nvPicPr>
          <p:cNvPr id="6" name="Sisällön paikkamerkki 5" descr="Kuva, joka sisältää kohteen jalkapallo, ruoho, henkilö, soittaminen&#10;&#10;Kuvaus luotu automaattisesti">
            <a:extLst>
              <a:ext uri="{FF2B5EF4-FFF2-40B4-BE49-F238E27FC236}">
                <a16:creationId xmlns:a16="http://schemas.microsoft.com/office/drawing/2014/main" id="{BC506332-6EC7-D64A-B1A2-7CFD6B558E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383327"/>
            <a:ext cx="4038598" cy="2741995"/>
          </a:xfrm>
        </p:spPr>
      </p:pic>
    </p:spTree>
    <p:extLst>
      <p:ext uri="{BB962C8B-B14F-4D97-AF65-F5344CB8AC3E}">
        <p14:creationId xmlns:p14="http://schemas.microsoft.com/office/powerpoint/2010/main" val="419003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Social</a:t>
            </a:r>
            <a:r>
              <a:rPr lang="fi-FI" dirty="0"/>
              <a:t> </a:t>
            </a:r>
            <a:r>
              <a:rPr lang="fi-FI" dirty="0" err="1"/>
              <a:t>identity</a:t>
            </a:r>
            <a:r>
              <a:rPr lang="fi-FI" dirty="0"/>
              <a:t> </a:t>
            </a:r>
            <a:r>
              <a:rPr lang="fi-FI" dirty="0" err="1"/>
              <a:t>theory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587876" cy="4525963"/>
          </a:xfrm>
        </p:spPr>
        <p:txBody>
          <a:bodyPr>
            <a:normAutofit/>
          </a:bodyPr>
          <a:lstStyle/>
          <a:p>
            <a:r>
              <a:rPr lang="en-GB" b="1" dirty="0"/>
              <a:t>Zimbardo (1971)</a:t>
            </a:r>
          </a:p>
          <a:p>
            <a:pPr lvl="1"/>
            <a:r>
              <a:rPr lang="en-GB" i="1" dirty="0"/>
              <a:t>Stanford prison experiment</a:t>
            </a:r>
          </a:p>
          <a:p>
            <a:pPr lvl="1"/>
            <a:r>
              <a:rPr lang="en-GB" dirty="0"/>
              <a:t>24 students were randomly assigned the role of either prisoner or guard </a:t>
            </a:r>
          </a:p>
          <a:p>
            <a:pPr lvl="1"/>
            <a:r>
              <a:rPr lang="en-GB" dirty="0"/>
              <a:t>Experiment was terminated after six days due to the abnormal behaviour by both prisoners and guards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075" y="2202567"/>
            <a:ext cx="3641725" cy="2731293"/>
          </a:xfrm>
        </p:spPr>
      </p:pic>
    </p:spTree>
    <p:extLst>
      <p:ext uri="{BB962C8B-B14F-4D97-AF65-F5344CB8AC3E}">
        <p14:creationId xmlns:p14="http://schemas.microsoft.com/office/powerpoint/2010/main" val="362360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0B1152-736E-A642-BEBB-75BE79F8E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C80D01E-55C3-8942-AA3E-3DC43B6BFE8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Watch the following </a:t>
            </a:r>
            <a:r>
              <a:rPr lang="en-GB" dirty="0">
                <a:hlinkClick r:id="rId2"/>
              </a:rPr>
              <a:t>BBC documentary </a:t>
            </a:r>
            <a:r>
              <a:rPr lang="en-GB" dirty="0"/>
              <a:t>on the Stanford prison experiment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8ED37129-6EB8-5244-86B5-7A0E39B9AA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07973" y="1600758"/>
            <a:ext cx="3377381" cy="4109146"/>
          </a:xfrm>
        </p:spPr>
      </p:pic>
    </p:spTree>
    <p:extLst>
      <p:ext uri="{BB962C8B-B14F-4D97-AF65-F5344CB8AC3E}">
        <p14:creationId xmlns:p14="http://schemas.microsoft.com/office/powerpoint/2010/main" val="313722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4B0D68-6E7F-7E45-A01E-C0CD65E65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EXTRA TASK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E337A98-C4E9-0F40-8CCA-809C4E4AB8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Familiarize yourself with the </a:t>
            </a:r>
            <a:r>
              <a:rPr lang="en-GB" dirty="0">
                <a:hlinkClick r:id="rId2"/>
              </a:rPr>
              <a:t>BBC prison study</a:t>
            </a:r>
            <a:endParaRPr lang="en-GB" dirty="0"/>
          </a:p>
          <a:p>
            <a:pPr lvl="1"/>
            <a:r>
              <a:rPr lang="en-GB" dirty="0"/>
              <a:t>How does this study relate to the infamous Stanford prison experiment?</a:t>
            </a:r>
          </a:p>
          <a:p>
            <a:pPr lvl="1"/>
            <a:r>
              <a:rPr lang="en-GB" dirty="0"/>
              <a:t>Does BBC prison study support social identity theory?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CFF65441-232B-EA46-9BBF-2FF67CE23D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38700" y="2440781"/>
            <a:ext cx="3657600" cy="2844800"/>
          </a:xfrm>
        </p:spPr>
      </p:pic>
    </p:spTree>
    <p:extLst>
      <p:ext uri="{BB962C8B-B14F-4D97-AF65-F5344CB8AC3E}">
        <p14:creationId xmlns:p14="http://schemas.microsoft.com/office/powerpoint/2010/main" val="80058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2B0F74-C0B5-2640-AB81-C864641EF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CE24CA3-7FA0-A44D-A0EC-56110DCDE25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What are the strengths and the limitations of social identity theory?</a:t>
            </a:r>
          </a:p>
          <a:p>
            <a:pPr lvl="1"/>
            <a:r>
              <a:rPr lang="en-GB" dirty="0"/>
              <a:t>Do a TEACUP analysis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D35C11C4-8547-1641-8083-1BB4145FAE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528033"/>
            <a:ext cx="4038600" cy="2271712"/>
          </a:xfrm>
        </p:spPr>
      </p:pic>
    </p:spTree>
    <p:extLst>
      <p:ext uri="{BB962C8B-B14F-4D97-AF65-F5344CB8AC3E}">
        <p14:creationId xmlns:p14="http://schemas.microsoft.com/office/powerpoint/2010/main" val="302344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69B139-A112-F595-1981-D40CEC04F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CC13101-6C9D-E66D-D400-F74B032042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What was meant by:</a:t>
            </a:r>
          </a:p>
          <a:p>
            <a:pPr lvl="1"/>
            <a:r>
              <a:rPr lang="en-GB" b="1" dirty="0"/>
              <a:t>observational learning</a:t>
            </a:r>
            <a:r>
              <a:rPr lang="en-GB" dirty="0"/>
              <a:t>?</a:t>
            </a:r>
          </a:p>
          <a:p>
            <a:pPr lvl="1"/>
            <a:r>
              <a:rPr lang="en-GB" b="1" dirty="0"/>
              <a:t>vicarious learning</a:t>
            </a:r>
            <a:r>
              <a:rPr lang="en-GB" dirty="0"/>
              <a:t>?</a:t>
            </a:r>
          </a:p>
          <a:p>
            <a:pPr lvl="1"/>
            <a:r>
              <a:rPr lang="en-GB" b="1" dirty="0"/>
              <a:t>vicarious reinforcement</a:t>
            </a:r>
            <a:r>
              <a:rPr lang="en-GB" dirty="0"/>
              <a:t>?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6A92D728-13FE-FCF9-D926-8D0AE49813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2910681"/>
            <a:ext cx="3810000" cy="1905000"/>
          </a:xfrm>
        </p:spPr>
      </p:pic>
    </p:spTree>
    <p:extLst>
      <p:ext uri="{BB962C8B-B14F-4D97-AF65-F5344CB8AC3E}">
        <p14:creationId xmlns:p14="http://schemas.microsoft.com/office/powerpoint/2010/main" val="52573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A00FF4-9780-EE48-8189-148755B20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Social</a:t>
            </a:r>
            <a:r>
              <a:rPr lang="fi-FI" dirty="0"/>
              <a:t> </a:t>
            </a:r>
            <a:r>
              <a:rPr lang="fi-FI" dirty="0" err="1"/>
              <a:t>cognitive</a:t>
            </a:r>
            <a:r>
              <a:rPr lang="fi-FI" dirty="0"/>
              <a:t> </a:t>
            </a:r>
            <a:r>
              <a:rPr lang="fi-FI" dirty="0" err="1"/>
              <a:t>theory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E228E2B-D804-9C41-B048-E07F7EC9203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We learn behaviour through </a:t>
            </a:r>
            <a:r>
              <a:rPr lang="en-GB" b="1" dirty="0"/>
              <a:t>observational learning</a:t>
            </a:r>
          </a:p>
          <a:p>
            <a:pPr lvl="1"/>
            <a:r>
              <a:rPr lang="en-GB" dirty="0"/>
              <a:t>We watch models and imitate their behaviour</a:t>
            </a:r>
          </a:p>
          <a:p>
            <a:endParaRPr lang="fi-FI" dirty="0"/>
          </a:p>
        </p:txBody>
      </p:sp>
      <p:pic>
        <p:nvPicPr>
          <p:cNvPr id="5" name="Sisällön paikkamerkki 6">
            <a:extLst>
              <a:ext uri="{FF2B5EF4-FFF2-40B4-BE49-F238E27FC236}">
                <a16:creationId xmlns:a16="http://schemas.microsoft.com/office/drawing/2014/main" id="{CA71AF8C-C276-EA4D-A028-A82A499C2C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232" y="1620590"/>
            <a:ext cx="3952568" cy="4584979"/>
          </a:xfrm>
        </p:spPr>
      </p:pic>
    </p:spTree>
    <p:extLst>
      <p:ext uri="{BB962C8B-B14F-4D97-AF65-F5344CB8AC3E}">
        <p14:creationId xmlns:p14="http://schemas.microsoft.com/office/powerpoint/2010/main" val="241024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A16729-C6AE-6E42-9A82-86A17AABE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Social</a:t>
            </a:r>
            <a:r>
              <a:rPr lang="fi-FI" dirty="0"/>
              <a:t> </a:t>
            </a:r>
            <a:r>
              <a:rPr lang="fi-FI" dirty="0" err="1"/>
              <a:t>psychology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BCEC0F4-96C5-1149-AA46-A82CB6F061E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Studies how the actual or imagined presence of others influence our thoughts, feelings and behaviours</a:t>
            </a:r>
            <a:endParaRPr lang="fi-FI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EBC5BB7E-CD03-B948-A836-0846B92F16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170281"/>
            <a:ext cx="4191000" cy="3267000"/>
          </a:xfrm>
        </p:spPr>
      </p:pic>
    </p:spTree>
    <p:extLst>
      <p:ext uri="{BB962C8B-B14F-4D97-AF65-F5344CB8AC3E}">
        <p14:creationId xmlns:p14="http://schemas.microsoft.com/office/powerpoint/2010/main" val="139336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AC2563-2190-4943-B5D6-94E489E04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Social</a:t>
            </a:r>
            <a:r>
              <a:rPr lang="fi-FI" dirty="0"/>
              <a:t> </a:t>
            </a:r>
            <a:r>
              <a:rPr lang="fi-FI" dirty="0" err="1"/>
              <a:t>cognitive</a:t>
            </a:r>
            <a:r>
              <a:rPr lang="fi-FI" dirty="0"/>
              <a:t> </a:t>
            </a:r>
            <a:r>
              <a:rPr lang="fi-FI" dirty="0" err="1"/>
              <a:t>theory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63035D4-C87D-8947-A86D-0A5AB98A9A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r>
              <a:rPr lang="en-GB" b="1" dirty="0"/>
              <a:t>Vicarious learning</a:t>
            </a:r>
          </a:p>
          <a:p>
            <a:pPr lvl="1"/>
            <a:r>
              <a:rPr lang="en-GB" dirty="0"/>
              <a:t>Learning from the success and mistakes from others</a:t>
            </a:r>
          </a:p>
          <a:p>
            <a:r>
              <a:rPr lang="en-GB" b="1" dirty="0"/>
              <a:t>Vicarious reinforcement</a:t>
            </a:r>
          </a:p>
          <a:p>
            <a:pPr lvl="1"/>
            <a:r>
              <a:rPr lang="en-GB" dirty="0"/>
              <a:t>Reinforcement of the model’s behaviour through rewards and punishments reinforces the imitator’s behaviour as well</a:t>
            </a:r>
          </a:p>
        </p:txBody>
      </p:sp>
      <p:pic>
        <p:nvPicPr>
          <p:cNvPr id="8" name="Sisällön paikkamerkki 7" descr="Kuva, joka sisältää kohteen urheilu, urheilupeli, henkilö, koripallo&#10;&#10;Kuvaus luotu automaattisesti">
            <a:extLst>
              <a:ext uri="{FF2B5EF4-FFF2-40B4-BE49-F238E27FC236}">
                <a16:creationId xmlns:a16="http://schemas.microsoft.com/office/drawing/2014/main" id="{99E6F1B3-67EA-5FC0-459F-8B9CF87A2A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9650" r="21537"/>
          <a:stretch/>
        </p:blipFill>
        <p:spPr>
          <a:xfrm>
            <a:off x="4906537" y="1785982"/>
            <a:ext cx="3512634" cy="3973058"/>
          </a:xfrm>
        </p:spPr>
      </p:pic>
    </p:spTree>
    <p:extLst>
      <p:ext uri="{BB962C8B-B14F-4D97-AF65-F5344CB8AC3E}">
        <p14:creationId xmlns:p14="http://schemas.microsoft.com/office/powerpoint/2010/main" val="384017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6A640B-E51E-6048-9E2E-862556658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E57BBC-1B0C-3148-A0D6-2FC54C90750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Find examples of </a:t>
            </a:r>
            <a:r>
              <a:rPr lang="en-GB" i="1" dirty="0"/>
              <a:t>observational learning </a:t>
            </a:r>
            <a:r>
              <a:rPr lang="en-GB" dirty="0"/>
              <a:t>and </a:t>
            </a:r>
            <a:r>
              <a:rPr lang="en-GB" i="1" dirty="0"/>
              <a:t>vicarious reinforcement </a:t>
            </a:r>
            <a:r>
              <a:rPr lang="en-GB" dirty="0"/>
              <a:t>from your own life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C5975B59-425F-0C40-A6F0-07795DD190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2412485"/>
            <a:ext cx="4191000" cy="2799588"/>
          </a:xfrm>
        </p:spPr>
      </p:pic>
    </p:spTree>
    <p:extLst>
      <p:ext uri="{BB962C8B-B14F-4D97-AF65-F5344CB8AC3E}">
        <p14:creationId xmlns:p14="http://schemas.microsoft.com/office/powerpoint/2010/main" val="15392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Social</a:t>
            </a:r>
            <a:r>
              <a:rPr lang="fi-FI" dirty="0"/>
              <a:t> </a:t>
            </a:r>
            <a:r>
              <a:rPr lang="fi-FI" dirty="0" err="1"/>
              <a:t>cognitive</a:t>
            </a:r>
            <a:r>
              <a:rPr lang="fi-FI" dirty="0"/>
              <a:t> </a:t>
            </a:r>
            <a:r>
              <a:rPr lang="fi-FI" dirty="0" err="1"/>
              <a:t>theory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b="1" dirty="0"/>
              <a:t>Reciprocal determinism</a:t>
            </a:r>
          </a:p>
          <a:p>
            <a:pPr lvl="1"/>
            <a:r>
              <a:rPr lang="en-GB" dirty="0"/>
              <a:t>We are shaped by our social environment, but we also influence the environment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0061F91A-7D76-DC4C-BF16-659468555A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656650"/>
            <a:ext cx="4038600" cy="2413063"/>
          </a:xfrm>
        </p:spPr>
      </p:pic>
    </p:spTree>
    <p:extLst>
      <p:ext uri="{BB962C8B-B14F-4D97-AF65-F5344CB8AC3E}">
        <p14:creationId xmlns:p14="http://schemas.microsoft.com/office/powerpoint/2010/main" val="95636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6B5C6D-B90A-1B45-BA81-6A675CCD6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D35E19-29EB-B24C-82BF-B26A5313323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Create a cartoon strip about reciprocal determinism</a:t>
            </a:r>
          </a:p>
          <a:p>
            <a:pPr lvl="1"/>
            <a:r>
              <a:rPr lang="en-GB" dirty="0"/>
              <a:t>You can find more </a:t>
            </a:r>
            <a:br>
              <a:rPr lang="en-GB" dirty="0"/>
            </a:br>
            <a:r>
              <a:rPr lang="en-GB" dirty="0"/>
              <a:t>details from page 222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2ABACACD-D64F-7E41-85CC-5C4800A632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66729" y="3071447"/>
            <a:ext cx="4320071" cy="1486612"/>
          </a:xfrm>
        </p:spPr>
      </p:pic>
    </p:spTree>
    <p:extLst>
      <p:ext uri="{BB962C8B-B14F-4D97-AF65-F5344CB8AC3E}">
        <p14:creationId xmlns:p14="http://schemas.microsoft.com/office/powerpoint/2010/main" val="381688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19B218-FADE-5F4E-9CBE-D800BA215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Social</a:t>
            </a:r>
            <a:r>
              <a:rPr lang="fi-FI" dirty="0"/>
              <a:t> </a:t>
            </a:r>
            <a:r>
              <a:rPr lang="fi-FI" dirty="0" err="1"/>
              <a:t>cognitive</a:t>
            </a:r>
            <a:r>
              <a:rPr lang="fi-FI" dirty="0"/>
              <a:t> </a:t>
            </a:r>
            <a:r>
              <a:rPr lang="fi-FI" dirty="0" err="1"/>
              <a:t>theory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D0D40A1-8F9A-B549-84EA-5492C57EBB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b="1" dirty="0"/>
              <a:t>Socialization</a:t>
            </a:r>
          </a:p>
          <a:p>
            <a:pPr lvl="1"/>
            <a:r>
              <a:rPr lang="en-US" dirty="0"/>
              <a:t>The process of becoming a member of a social group and a culture</a:t>
            </a:r>
            <a:endParaRPr lang="fi-FI" dirty="0"/>
          </a:p>
          <a:p>
            <a:endParaRPr lang="fi-FI" dirty="0"/>
          </a:p>
        </p:txBody>
      </p:sp>
      <p:pic>
        <p:nvPicPr>
          <p:cNvPr id="5" name="Sisällön paikkamerkki 5">
            <a:extLst>
              <a:ext uri="{FF2B5EF4-FFF2-40B4-BE49-F238E27FC236}">
                <a16:creationId xmlns:a16="http://schemas.microsoft.com/office/drawing/2014/main" id="{CDE3D41C-555D-BE4C-ADC3-16CA75659E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212689"/>
            <a:ext cx="4191000" cy="3185160"/>
          </a:xfrm>
        </p:spPr>
      </p:pic>
    </p:spTree>
    <p:extLst>
      <p:ext uri="{BB962C8B-B14F-4D97-AF65-F5344CB8AC3E}">
        <p14:creationId xmlns:p14="http://schemas.microsoft.com/office/powerpoint/2010/main" val="82572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81B8FF2-FC7B-FB4F-A08D-E31076BF1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01E8E6F-FED2-4641-80CE-3404B7D9012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Read pages 220-221</a:t>
            </a:r>
          </a:p>
          <a:p>
            <a:endParaRPr lang="en-GB" dirty="0"/>
          </a:p>
          <a:p>
            <a:r>
              <a:rPr lang="en-GB" dirty="0"/>
              <a:t>Find out what the following forms of socialization mean and come up with an example from your own life with every form 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6D92C4F-AC2B-1C4E-BD8A-DDCF6EFDE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546887"/>
            <a:ext cx="4038600" cy="2632587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GB" dirty="0"/>
              <a:t>Primary socialization</a:t>
            </a:r>
          </a:p>
          <a:p>
            <a:r>
              <a:rPr lang="en-GB" dirty="0"/>
              <a:t>Gender socialization</a:t>
            </a:r>
          </a:p>
          <a:p>
            <a:r>
              <a:rPr lang="en-GB" dirty="0"/>
              <a:t>Cultural socialization</a:t>
            </a:r>
          </a:p>
          <a:p>
            <a:r>
              <a:rPr lang="en-GB" dirty="0"/>
              <a:t>Secondary socialization</a:t>
            </a:r>
          </a:p>
          <a:p>
            <a:r>
              <a:rPr lang="en-GB" dirty="0"/>
              <a:t>Group socialization</a:t>
            </a:r>
          </a:p>
        </p:txBody>
      </p:sp>
    </p:spTree>
    <p:extLst>
      <p:ext uri="{BB962C8B-B14F-4D97-AF65-F5344CB8AC3E}">
        <p14:creationId xmlns:p14="http://schemas.microsoft.com/office/powerpoint/2010/main" val="20199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5710CE-531D-F142-B4A6-A48C27138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1E5220C-9DDC-E648-8B3A-01A3984123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Watch </a:t>
            </a:r>
            <a:r>
              <a:rPr lang="en-GB" dirty="0">
                <a:hlinkClick r:id="rId2"/>
              </a:rPr>
              <a:t>this educational </a:t>
            </a:r>
            <a:r>
              <a:rPr lang="en-GB">
                <a:hlinkClick r:id="rId2"/>
              </a:rPr>
              <a:t>video</a:t>
            </a:r>
            <a:r>
              <a:rPr lang="en-GB"/>
              <a:t> on </a:t>
            </a:r>
            <a:r>
              <a:rPr lang="en-GB" dirty="0"/>
              <a:t>Albert Bandura’s </a:t>
            </a:r>
            <a:r>
              <a:rPr lang="en-GB" b="1" dirty="0"/>
              <a:t>Bobo doll experiments (1961)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891205CC-23F2-DB4E-B199-3D0E5EF4BD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207131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A59322-23ED-8949-B85E-509E138B9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FE8EF85-64AD-2644-959D-A65A1A3751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r>
              <a:rPr lang="en-GB" dirty="0"/>
              <a:t>Read pages 223–227</a:t>
            </a:r>
          </a:p>
          <a:p>
            <a:endParaRPr lang="en-GB" dirty="0"/>
          </a:p>
          <a:p>
            <a:r>
              <a:rPr lang="en-GB" dirty="0"/>
              <a:t>What were the </a:t>
            </a:r>
            <a:r>
              <a:rPr lang="en-GB" i="1" dirty="0"/>
              <a:t>aim</a:t>
            </a:r>
            <a:r>
              <a:rPr lang="en-GB" dirty="0"/>
              <a:t>, </a:t>
            </a:r>
            <a:r>
              <a:rPr lang="en-GB" i="1" dirty="0"/>
              <a:t>procedure</a:t>
            </a:r>
            <a:r>
              <a:rPr lang="en-GB" dirty="0"/>
              <a:t> and </a:t>
            </a:r>
            <a:r>
              <a:rPr lang="en-GB" i="1" dirty="0"/>
              <a:t>results</a:t>
            </a:r>
            <a:r>
              <a:rPr lang="en-GB" dirty="0"/>
              <a:t> of the </a:t>
            </a:r>
            <a:r>
              <a:rPr lang="en-GB" b="1" dirty="0"/>
              <a:t>Bandura, Ross &amp; Ross (1961) </a:t>
            </a:r>
            <a:r>
              <a:rPr lang="en-GB" dirty="0"/>
              <a:t>Bobo doll experiments?</a:t>
            </a:r>
          </a:p>
          <a:p>
            <a:pPr lvl="1"/>
            <a:r>
              <a:rPr lang="en-GB" dirty="0"/>
              <a:t>In addition, do a MAGEC/GRENADE analysis of the experiment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9DF7C3C-9856-234D-9519-6C220837C4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Summarize the </a:t>
            </a:r>
            <a:r>
              <a:rPr lang="en-GB" i="1" dirty="0"/>
              <a:t>four components </a:t>
            </a:r>
            <a:r>
              <a:rPr lang="en-GB" dirty="0"/>
              <a:t>of social cognitive theory in your own words</a:t>
            </a:r>
          </a:p>
          <a:p>
            <a:pPr lvl="1"/>
            <a:r>
              <a:rPr lang="en-GB" b="1" dirty="0"/>
              <a:t>Attention</a:t>
            </a:r>
            <a:r>
              <a:rPr lang="en-GB" dirty="0"/>
              <a:t>, </a:t>
            </a:r>
            <a:r>
              <a:rPr lang="en-GB" b="1" dirty="0"/>
              <a:t>retention</a:t>
            </a:r>
            <a:r>
              <a:rPr lang="en-GB" dirty="0"/>
              <a:t>, </a:t>
            </a:r>
            <a:r>
              <a:rPr lang="en-GB" b="1" dirty="0"/>
              <a:t>reproduction</a:t>
            </a:r>
            <a:r>
              <a:rPr lang="en-GB" dirty="0"/>
              <a:t> and </a:t>
            </a:r>
            <a:r>
              <a:rPr lang="en-GB" b="1" dirty="0"/>
              <a:t>motivation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5827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7BA41D-4FF6-AA47-B877-DE6EDF6A0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Social</a:t>
            </a:r>
            <a:r>
              <a:rPr lang="fi-FI" dirty="0"/>
              <a:t> </a:t>
            </a:r>
            <a:r>
              <a:rPr lang="fi-FI" dirty="0" err="1"/>
              <a:t>cognitive</a:t>
            </a:r>
            <a:r>
              <a:rPr lang="fi-FI" dirty="0"/>
              <a:t> </a:t>
            </a:r>
            <a:r>
              <a:rPr lang="fi-FI" dirty="0" err="1"/>
              <a:t>theory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3A2432F-0E4F-9245-BF67-BCA9232499D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 dirty="0"/>
              <a:t>Self-efficacy</a:t>
            </a:r>
          </a:p>
          <a:p>
            <a:pPr lvl="1"/>
            <a:r>
              <a:rPr lang="en-GB" dirty="0"/>
              <a:t>Beliefs in our ability to carry out actions towards a goal</a:t>
            </a:r>
          </a:p>
          <a:p>
            <a:endParaRPr lang="en-GB" b="1" dirty="0"/>
          </a:p>
          <a:p>
            <a:r>
              <a:rPr lang="en-GB" b="1" dirty="0"/>
              <a:t>Learned helplessness</a:t>
            </a:r>
          </a:p>
          <a:p>
            <a:pPr lvl="1"/>
            <a:r>
              <a:rPr lang="en-GB" dirty="0"/>
              <a:t>Belief that our own efforts do not make </a:t>
            </a:r>
            <a:br>
              <a:rPr lang="en-GB" dirty="0"/>
            </a:br>
            <a:r>
              <a:rPr lang="en-GB" dirty="0"/>
              <a:t>any difference in pursuing a goal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761F5D82-1D34-0648-A778-92633B4FCE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802" y="2037454"/>
            <a:ext cx="3771900" cy="2324100"/>
          </a:xfr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91BAC68B-B779-4E44-965A-213D325FD267}"/>
              </a:ext>
            </a:extLst>
          </p:cNvPr>
          <p:cNvSpPr txBox="1"/>
          <p:nvPr/>
        </p:nvSpPr>
        <p:spPr>
          <a:xfrm>
            <a:off x="4826122" y="4565871"/>
            <a:ext cx="1701556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High </a:t>
            </a:r>
            <a:br>
              <a:rPr lang="en-GB" sz="2400" b="1" dirty="0"/>
            </a:br>
            <a:r>
              <a:rPr lang="en-GB" sz="2400" b="1" dirty="0"/>
              <a:t>self-efficacy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DCC7BE6-C66A-6849-82CC-7C3F7F56FC83}"/>
              </a:ext>
            </a:extLst>
          </p:cNvPr>
          <p:cNvSpPr txBox="1"/>
          <p:nvPr/>
        </p:nvSpPr>
        <p:spPr>
          <a:xfrm>
            <a:off x="6858000" y="4565870"/>
            <a:ext cx="1701556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Low </a:t>
            </a:r>
            <a:br>
              <a:rPr lang="en-GB" sz="2400" b="1" dirty="0"/>
            </a:br>
            <a:r>
              <a:rPr lang="en-GB" sz="2400" b="1" dirty="0"/>
              <a:t>self-efficacy</a:t>
            </a:r>
          </a:p>
        </p:txBody>
      </p:sp>
    </p:spTree>
    <p:extLst>
      <p:ext uri="{BB962C8B-B14F-4D97-AF65-F5344CB8AC3E}">
        <p14:creationId xmlns:p14="http://schemas.microsoft.com/office/powerpoint/2010/main" val="211800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6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D75AF9-E335-C14D-9291-9CC2A373B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734E45-518E-174A-BB74-185C3E7939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Read page 227</a:t>
            </a:r>
          </a:p>
          <a:p>
            <a:r>
              <a:rPr lang="en-GB" dirty="0"/>
              <a:t>What were the </a:t>
            </a:r>
            <a:r>
              <a:rPr lang="en-GB" i="1" dirty="0"/>
              <a:t>aim</a:t>
            </a:r>
            <a:r>
              <a:rPr lang="en-GB" dirty="0"/>
              <a:t>, </a:t>
            </a:r>
            <a:r>
              <a:rPr lang="en-GB" i="1" dirty="0"/>
              <a:t>procedure</a:t>
            </a:r>
            <a:r>
              <a:rPr lang="en-GB" dirty="0"/>
              <a:t> and </a:t>
            </a:r>
            <a:r>
              <a:rPr lang="en-GB" i="1" dirty="0"/>
              <a:t>results</a:t>
            </a:r>
            <a:r>
              <a:rPr lang="en-GB" dirty="0"/>
              <a:t> of the </a:t>
            </a:r>
            <a:r>
              <a:rPr lang="en-GB" b="1" dirty="0"/>
              <a:t>Perry, Perry and Rasmussen (1986)</a:t>
            </a:r>
            <a:r>
              <a:rPr lang="en-GB" dirty="0"/>
              <a:t> study?</a:t>
            </a:r>
          </a:p>
          <a:p>
            <a:pPr lvl="1"/>
            <a:r>
              <a:rPr lang="en-GB" dirty="0"/>
              <a:t>How does this study relate to self-efficacy?</a:t>
            </a:r>
          </a:p>
          <a:p>
            <a:pPr lvl="1"/>
            <a:r>
              <a:rPr lang="en-GB" dirty="0"/>
              <a:t>How does this study support SCT?</a:t>
            </a:r>
          </a:p>
        </p:txBody>
      </p:sp>
      <p:pic>
        <p:nvPicPr>
          <p:cNvPr id="6" name="Sisällön paikkamerkki 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94DD9258-9081-104F-BE7E-1315CE71D4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23999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CE359C-5341-A943-A7D0-0127864FA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Social</a:t>
            </a:r>
            <a:r>
              <a:rPr lang="fi-FI" dirty="0"/>
              <a:t> </a:t>
            </a:r>
            <a:r>
              <a:rPr lang="fi-FI"/>
              <a:t>psychology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75AD65C-39A7-FE44-B77C-03F9C50390A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 b="1" dirty="0"/>
          </a:p>
          <a:p>
            <a:r>
              <a:rPr lang="en-GB" b="1" dirty="0"/>
              <a:t>Social groups</a:t>
            </a:r>
          </a:p>
          <a:p>
            <a:pPr lvl="1"/>
            <a:r>
              <a:rPr lang="en-GB" dirty="0"/>
              <a:t>A set of individuals with a </a:t>
            </a:r>
            <a:r>
              <a:rPr lang="en-GB" i="1" dirty="0"/>
              <a:t>shared purpose </a:t>
            </a:r>
            <a:r>
              <a:rPr lang="en-GB" dirty="0"/>
              <a:t>and who normally share a </a:t>
            </a:r>
            <a:r>
              <a:rPr lang="en-GB" i="1" dirty="0"/>
              <a:t>positive social identity</a:t>
            </a:r>
          </a:p>
          <a:p>
            <a:pPr lvl="1"/>
            <a:r>
              <a:rPr lang="en-GB" dirty="0"/>
              <a:t>The social group needs to be recognised as a group by the group members or by others</a:t>
            </a:r>
            <a:endParaRPr lang="fi-FI" dirty="0"/>
          </a:p>
          <a:p>
            <a:endParaRPr lang="en-GB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C855C90-99E5-6D49-BEAA-890A206D28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38056" y="2024743"/>
            <a:ext cx="3548743" cy="4101420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Features of </a:t>
            </a:r>
            <a:br>
              <a:rPr lang="en-GB" dirty="0"/>
            </a:br>
            <a:r>
              <a:rPr lang="en-GB" dirty="0"/>
              <a:t>social groups:</a:t>
            </a:r>
          </a:p>
          <a:p>
            <a:pPr lvl="1"/>
            <a:r>
              <a:rPr lang="en-GB" i="1" dirty="0"/>
              <a:t>Similarity</a:t>
            </a:r>
          </a:p>
          <a:p>
            <a:pPr lvl="1"/>
            <a:r>
              <a:rPr lang="en-GB" i="1" dirty="0"/>
              <a:t>Communication</a:t>
            </a:r>
          </a:p>
          <a:p>
            <a:pPr lvl="1"/>
            <a:r>
              <a:rPr lang="en-GB" i="1" dirty="0"/>
              <a:t>Interdependence</a:t>
            </a:r>
          </a:p>
          <a:p>
            <a:pPr lvl="1"/>
            <a:r>
              <a:rPr lang="en-GB" i="1" dirty="0"/>
              <a:t>Group structure</a:t>
            </a:r>
          </a:p>
        </p:txBody>
      </p:sp>
    </p:spTree>
    <p:extLst>
      <p:ext uri="{BB962C8B-B14F-4D97-AF65-F5344CB8AC3E}">
        <p14:creationId xmlns:p14="http://schemas.microsoft.com/office/powerpoint/2010/main" val="264805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7C6F68-7E63-D34D-B3F9-0190326D7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D5B32C2-4D47-8646-850F-B1BE6228BDF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Do the exercise in teacher’s handout </a:t>
            </a:r>
            <a:br>
              <a:rPr lang="en-GB" dirty="0"/>
            </a:br>
            <a:r>
              <a:rPr lang="en-GB" dirty="0"/>
              <a:t>”Be a critical thinker: the other side of the argument”</a:t>
            </a:r>
          </a:p>
          <a:p>
            <a:pPr lvl="1"/>
            <a:r>
              <a:rPr lang="en-GB" dirty="0"/>
              <a:t>Remember what Bandura said about the effects of media violence</a:t>
            </a:r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CE4C145C-541A-AC4E-BD02-2B595FF2F7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226592"/>
            <a:ext cx="4038600" cy="3273179"/>
          </a:xfrm>
        </p:spPr>
      </p:pic>
    </p:spTree>
    <p:extLst>
      <p:ext uri="{BB962C8B-B14F-4D97-AF65-F5344CB8AC3E}">
        <p14:creationId xmlns:p14="http://schemas.microsoft.com/office/powerpoint/2010/main" val="409217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1DAF91-1DB6-97D7-4D89-12164C407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RESEARCH: </a:t>
            </a:r>
            <a:r>
              <a:rPr lang="fi-FI" dirty="0" err="1"/>
              <a:t>Types</a:t>
            </a:r>
            <a:r>
              <a:rPr lang="fi-FI" dirty="0"/>
              <a:t> of </a:t>
            </a:r>
            <a:r>
              <a:rPr lang="fi-FI" dirty="0" err="1"/>
              <a:t>experiments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589F261-5D32-1B73-7600-98E9EAB9C3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Natural experiment</a:t>
            </a:r>
          </a:p>
          <a:p>
            <a:pPr lvl="1"/>
            <a:r>
              <a:rPr lang="en-GB" dirty="0"/>
              <a:t>Conducted in the participants’ natural environment</a:t>
            </a:r>
          </a:p>
          <a:p>
            <a:pPr lvl="1"/>
            <a:r>
              <a:rPr lang="en-GB" dirty="0"/>
              <a:t>IV is NOT manipulated by the researcher but occurs naturally 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AB9953FB-6E1F-64C8-FDD4-30A6A7EC938D}"/>
              </a:ext>
            </a:extLst>
          </p:cNvPr>
          <p:cNvSpPr txBox="1"/>
          <p:nvPr/>
        </p:nvSpPr>
        <p:spPr>
          <a:xfrm>
            <a:off x="393526" y="4739065"/>
            <a:ext cx="4165948" cy="156966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sz="2400" b="1" dirty="0"/>
              <a:t>HOW IS NATURAL EXPERIMENT</a:t>
            </a:r>
            <a:br>
              <a:rPr lang="fi-FI" sz="2400" b="1" dirty="0"/>
            </a:br>
            <a:r>
              <a:rPr lang="fi-FI" sz="2400" b="1" dirty="0"/>
              <a:t>DIFFERENT FROM </a:t>
            </a:r>
          </a:p>
          <a:p>
            <a:pPr algn="ctr"/>
            <a:r>
              <a:rPr lang="fi-FI" sz="2400" b="1" dirty="0"/>
              <a:t>TRUE-EXPERIMENT AND</a:t>
            </a:r>
            <a:br>
              <a:rPr lang="fi-FI" sz="2400" b="1" dirty="0"/>
            </a:br>
            <a:r>
              <a:rPr lang="fi-FI" sz="2400" b="1" dirty="0"/>
              <a:t>QUASI EXPERIMENT?</a:t>
            </a:r>
          </a:p>
        </p:txBody>
      </p:sp>
      <p:pic>
        <p:nvPicPr>
          <p:cNvPr id="9" name="Sisällön paikkamerkki 8" descr="Kuva, joka sisältää kohteen piha-, taivas, vuori, maisema&#10;&#10;Kuvaus luotu automaattisesti">
            <a:extLst>
              <a:ext uri="{FF2B5EF4-FFF2-40B4-BE49-F238E27FC236}">
                <a16:creationId xmlns:a16="http://schemas.microsoft.com/office/drawing/2014/main" id="{676C353D-CC97-5843-F514-B64DDE6D5B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98571" y="1969436"/>
            <a:ext cx="3788229" cy="3797747"/>
          </a:xfrm>
        </p:spPr>
      </p:pic>
    </p:spTree>
    <p:extLst>
      <p:ext uri="{BB962C8B-B14F-4D97-AF65-F5344CB8AC3E}">
        <p14:creationId xmlns:p14="http://schemas.microsoft.com/office/powerpoint/2010/main" val="429189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2416CC8D-D661-75A3-AAE3-7C107B984A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34343" y="3653405"/>
            <a:ext cx="4038600" cy="2993571"/>
          </a:xfrm>
        </p:spPr>
        <p:txBody>
          <a:bodyPr>
            <a:normAutofit/>
          </a:bodyPr>
          <a:lstStyle/>
          <a:p>
            <a:r>
              <a:rPr lang="en-GB" b="1" dirty="0"/>
              <a:t>Natural experiment</a:t>
            </a:r>
          </a:p>
          <a:p>
            <a:pPr lvl="1"/>
            <a:r>
              <a:rPr lang="en-GB" dirty="0"/>
              <a:t>Conducted in the participants’ natural environment</a:t>
            </a:r>
          </a:p>
          <a:p>
            <a:pPr lvl="1"/>
            <a:r>
              <a:rPr lang="en-GB" dirty="0"/>
              <a:t>IV is NOT manipulated by the researcher but occurs naturally</a:t>
            </a:r>
          </a:p>
          <a:p>
            <a:endParaRPr lang="fi-FI" dirty="0"/>
          </a:p>
        </p:txBody>
      </p:sp>
      <p:sp>
        <p:nvSpPr>
          <p:cNvPr id="6" name="Sisällön paikkamerkki 3">
            <a:extLst>
              <a:ext uri="{FF2B5EF4-FFF2-40B4-BE49-F238E27FC236}">
                <a16:creationId xmlns:a16="http://schemas.microsoft.com/office/drawing/2014/main" id="{C48748C0-6C79-AB28-6C56-B79C13AA01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6686" y="324872"/>
            <a:ext cx="4038600" cy="3513590"/>
          </a:xfrm>
        </p:spPr>
        <p:txBody>
          <a:bodyPr>
            <a:normAutofit/>
          </a:bodyPr>
          <a:lstStyle/>
          <a:p>
            <a:r>
              <a:rPr lang="en-GB" b="1" dirty="0"/>
              <a:t>True experiment</a:t>
            </a:r>
          </a:p>
          <a:p>
            <a:pPr lvl="1"/>
            <a:r>
              <a:rPr lang="en-GB" dirty="0"/>
              <a:t>Allocation into experimental groups is done randomly</a:t>
            </a:r>
          </a:p>
          <a:p>
            <a:pPr lvl="1"/>
            <a:r>
              <a:rPr lang="en-GB" dirty="0"/>
              <a:t>Researchers manipulate the IV</a:t>
            </a:r>
          </a:p>
          <a:p>
            <a:pPr lvl="1"/>
            <a:r>
              <a:rPr lang="en-GB" dirty="0"/>
              <a:t>Cause-effect inferences can be made</a:t>
            </a:r>
          </a:p>
          <a:p>
            <a:endParaRPr lang="fi-FI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D39C1070-EA92-9DAD-B41C-E37356137DCF}"/>
              </a:ext>
            </a:extLst>
          </p:cNvPr>
          <p:cNvSpPr txBox="1">
            <a:spLocks/>
          </p:cNvSpPr>
          <p:nvPr/>
        </p:nvSpPr>
        <p:spPr>
          <a:xfrm>
            <a:off x="4572000" y="324872"/>
            <a:ext cx="4038600" cy="3426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Quasi-experiment</a:t>
            </a:r>
          </a:p>
          <a:p>
            <a:pPr lvl="1"/>
            <a:r>
              <a:rPr lang="en-GB" dirty="0"/>
              <a:t>Allocation into groups is done on the basis of pre-existing differences</a:t>
            </a:r>
          </a:p>
          <a:p>
            <a:pPr lvl="1"/>
            <a:r>
              <a:rPr lang="en-GB" dirty="0"/>
              <a:t>Researchers do NOT manipulate the IV</a:t>
            </a:r>
          </a:p>
          <a:p>
            <a:pPr lvl="1"/>
            <a:r>
              <a:rPr lang="en-GB" dirty="0"/>
              <a:t>Cause-effect inferences CANNOT be made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872377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2B0F74-C0B5-2640-AB81-C864641EF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CE24CA3-7FA0-A44D-A0EC-56110DCDE25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What are the strengths and the limitations of social cognitive theory?</a:t>
            </a:r>
          </a:p>
          <a:p>
            <a:pPr lvl="1"/>
            <a:r>
              <a:rPr lang="en-GB" dirty="0"/>
              <a:t>Do a TEACUP analysis</a:t>
            </a:r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E5B3DFB8-0900-5149-8123-AF92A3F244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561902"/>
            <a:ext cx="4038600" cy="2189602"/>
          </a:xfrm>
        </p:spPr>
      </p:pic>
    </p:spTree>
    <p:extLst>
      <p:ext uri="{BB962C8B-B14F-4D97-AF65-F5344CB8AC3E}">
        <p14:creationId xmlns:p14="http://schemas.microsoft.com/office/powerpoint/2010/main" val="13121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BE41B5-31A9-D047-A546-7A0EC14EE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698BC9-9D6E-254E-B78E-1F47985FEA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Read the sample responses to the SAQ question </a:t>
            </a:r>
            <a:r>
              <a:rPr lang="en-GB" i="1" dirty="0"/>
              <a:t>”Explain </a:t>
            </a:r>
            <a:r>
              <a:rPr lang="en-GB" b="1" i="1" dirty="0"/>
              <a:t>one</a:t>
            </a:r>
            <a:r>
              <a:rPr lang="en-GB" i="1" dirty="0"/>
              <a:t> study of Social Cognitive Theory” </a:t>
            </a:r>
            <a:r>
              <a:rPr lang="en-GB" dirty="0"/>
              <a:t>and to the ERQ/essay question </a:t>
            </a:r>
            <a:r>
              <a:rPr lang="en-GB" i="1" dirty="0"/>
              <a:t>”Evaluate the Social Cognitive Theory”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951942B-CAED-C241-AFDD-57E75501B4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199" y="1600200"/>
            <a:ext cx="4147457" cy="4525963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After reading the responses, pay attention to the examiner’s comments</a:t>
            </a:r>
          </a:p>
          <a:p>
            <a:endParaRPr lang="en-GB" dirty="0"/>
          </a:p>
          <a:p>
            <a:r>
              <a:rPr lang="en-GB" dirty="0"/>
              <a:t>What were you able to learn from these responses? </a:t>
            </a:r>
          </a:p>
        </p:txBody>
      </p:sp>
    </p:spTree>
    <p:extLst>
      <p:ext uri="{BB962C8B-B14F-4D97-AF65-F5344CB8AC3E}">
        <p14:creationId xmlns:p14="http://schemas.microsoft.com/office/powerpoint/2010/main" val="331862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4CAB25-D6D1-B842-89F8-5FCA5CF11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Social</a:t>
            </a:r>
            <a:r>
              <a:rPr lang="fi-FI" dirty="0"/>
              <a:t> </a:t>
            </a:r>
            <a:r>
              <a:rPr lang="fi-FI" dirty="0" err="1"/>
              <a:t>cognition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D79F36D-D088-F843-BD3B-7724D1BE63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lvl="0"/>
            <a:r>
              <a:rPr lang="en-GB" dirty="0"/>
              <a:t>How do we process information about our social world based on our cognitive elements such as schemas, attributions, and stereotypes</a:t>
            </a:r>
            <a:endParaRPr lang="fi-FI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1E4F9E41-0C12-4847-8956-C592590E56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799" y="2419000"/>
            <a:ext cx="4191249" cy="2787181"/>
          </a:xfrm>
        </p:spPr>
      </p:pic>
    </p:spTree>
    <p:extLst>
      <p:ext uri="{BB962C8B-B14F-4D97-AF65-F5344CB8AC3E}">
        <p14:creationId xmlns:p14="http://schemas.microsoft.com/office/powerpoint/2010/main" val="149665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Attribution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An interpretation why people behave the way they do in the social world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1789940"/>
            <a:ext cx="4038600" cy="2747988"/>
          </a:xfrm>
        </p:spPr>
      </p:pic>
      <p:sp>
        <p:nvSpPr>
          <p:cNvPr id="6" name="Tekstiruutu 5"/>
          <p:cNvSpPr txBox="1"/>
          <p:nvPr/>
        </p:nvSpPr>
        <p:spPr>
          <a:xfrm>
            <a:off x="4462536" y="5027046"/>
            <a:ext cx="4409925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800" b="1" dirty="0"/>
              <a:t>Why is this student so tired?</a:t>
            </a:r>
          </a:p>
        </p:txBody>
      </p:sp>
    </p:spTree>
    <p:extLst>
      <p:ext uri="{BB962C8B-B14F-4D97-AF65-F5344CB8AC3E}">
        <p14:creationId xmlns:p14="http://schemas.microsoft.com/office/powerpoint/2010/main" val="366046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Attribution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876" y="1807354"/>
            <a:ext cx="1204460" cy="3116803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892885" y="1807353"/>
            <a:ext cx="2898101" cy="138499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800" b="1" dirty="0"/>
              <a:t>Situational factors</a:t>
            </a:r>
          </a:p>
          <a:p>
            <a:r>
              <a:rPr lang="en-GB" sz="2800" dirty="0"/>
              <a:t>refer to external </a:t>
            </a:r>
            <a:br>
              <a:rPr lang="en-GB" sz="2800" dirty="0"/>
            </a:br>
            <a:r>
              <a:rPr lang="en-GB" sz="2800" dirty="0"/>
              <a:t>factors</a:t>
            </a:r>
          </a:p>
        </p:txBody>
      </p:sp>
      <p:sp>
        <p:nvSpPr>
          <p:cNvPr id="7" name="Tekstiruutu 6"/>
          <p:cNvSpPr txBox="1"/>
          <p:nvPr/>
        </p:nvSpPr>
        <p:spPr>
          <a:xfrm>
            <a:off x="5503226" y="1807354"/>
            <a:ext cx="3220305" cy="138499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800" b="1" dirty="0"/>
              <a:t>Dispositional factors</a:t>
            </a:r>
          </a:p>
          <a:p>
            <a:r>
              <a:rPr lang="en-GB" sz="2800" dirty="0"/>
              <a:t>refer to internal or </a:t>
            </a:r>
            <a:br>
              <a:rPr lang="en-GB" sz="2800" dirty="0"/>
            </a:br>
            <a:r>
              <a:rPr lang="en-GB" sz="2800" dirty="0"/>
              <a:t>personal factors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950945" y="3601154"/>
            <a:ext cx="278198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/>
              <a:t>E.g. ”He’s exhausted </a:t>
            </a:r>
          </a:p>
          <a:p>
            <a:r>
              <a:rPr lang="en-GB" sz="2400" dirty="0"/>
              <a:t>by his family issues”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5410572" y="3785819"/>
            <a:ext cx="340561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/>
              <a:t>E.g. ”He is incurably lazy” </a:t>
            </a:r>
          </a:p>
        </p:txBody>
      </p:sp>
    </p:spTree>
    <p:extLst>
      <p:ext uri="{BB962C8B-B14F-4D97-AF65-F5344CB8AC3E}">
        <p14:creationId xmlns:p14="http://schemas.microsoft.com/office/powerpoint/2010/main" val="94121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FE1EEC-D79E-164D-ACA7-801B3B3D0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Attribution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1FAD934-5DDD-3F4C-B578-3859A3A457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endParaRPr lang="en-GB" b="1" dirty="0"/>
          </a:p>
          <a:p>
            <a:r>
              <a:rPr lang="en-GB" b="1" dirty="0"/>
              <a:t>Fundamental </a:t>
            </a:r>
            <a:br>
              <a:rPr lang="en-GB" b="1" dirty="0"/>
            </a:br>
            <a:r>
              <a:rPr lang="en-GB" b="1" dirty="0"/>
              <a:t>attribution error</a:t>
            </a:r>
          </a:p>
          <a:p>
            <a:pPr lvl="1"/>
            <a:r>
              <a:rPr lang="en-GB" dirty="0"/>
              <a:t>Tendency to </a:t>
            </a:r>
            <a:r>
              <a:rPr lang="en-GB" i="1" dirty="0"/>
              <a:t>overestimate dispositional factors </a:t>
            </a:r>
            <a:r>
              <a:rPr lang="en-GB" dirty="0"/>
              <a:t>and </a:t>
            </a:r>
            <a:r>
              <a:rPr lang="en-GB" i="1" dirty="0"/>
              <a:t>underestimate situational factors </a:t>
            </a:r>
            <a:r>
              <a:rPr lang="en-GB" dirty="0"/>
              <a:t>in interpreting others’ behaviour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1DEB53BD-490B-124D-BD7A-6AB32395D4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199" y="1600200"/>
            <a:ext cx="4215581" cy="4525963"/>
          </a:xfrm>
        </p:spPr>
        <p:txBody>
          <a:bodyPr/>
          <a:lstStyle/>
          <a:p>
            <a:endParaRPr lang="en-GB" b="1" dirty="0"/>
          </a:p>
          <a:p>
            <a:r>
              <a:rPr lang="en-GB" b="1" dirty="0"/>
              <a:t>Self-serving bias</a:t>
            </a:r>
          </a:p>
          <a:p>
            <a:pPr lvl="1"/>
            <a:r>
              <a:rPr lang="en-GB" dirty="0"/>
              <a:t>Own </a:t>
            </a:r>
            <a:r>
              <a:rPr lang="en-GB" i="1" dirty="0"/>
              <a:t>success</a:t>
            </a:r>
            <a:r>
              <a:rPr lang="en-GB" dirty="0"/>
              <a:t> is attributed to dispositional factors and own </a:t>
            </a:r>
            <a:r>
              <a:rPr lang="en-GB" i="1" dirty="0"/>
              <a:t>failures</a:t>
            </a:r>
            <a:r>
              <a:rPr lang="en-GB" dirty="0"/>
              <a:t> to situational factors</a:t>
            </a:r>
          </a:p>
        </p:txBody>
      </p:sp>
    </p:spTree>
    <p:extLst>
      <p:ext uri="{BB962C8B-B14F-4D97-AF65-F5344CB8AC3E}">
        <p14:creationId xmlns:p14="http://schemas.microsoft.com/office/powerpoint/2010/main" val="350950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  <p:bldP spid="5" grpId="0" build="p" bldLvl="2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885A6F-AF54-2D46-933E-E7C49C25C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E87466-33CB-CA46-9A8D-16EE8428502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Where have you fallen into fundamental attribution error and self-serving bias?</a:t>
            </a:r>
          </a:p>
          <a:p>
            <a:pPr lvl="1"/>
            <a:r>
              <a:rPr lang="en-GB" dirty="0"/>
              <a:t>Find examples from </a:t>
            </a:r>
            <a:br>
              <a:rPr lang="en-GB" dirty="0"/>
            </a:br>
            <a:r>
              <a:rPr lang="en-GB" dirty="0"/>
              <a:t>your own life</a:t>
            </a:r>
          </a:p>
          <a:p>
            <a:pPr lvl="1"/>
            <a:r>
              <a:rPr lang="en-GB" dirty="0"/>
              <a:t>Engage in conversation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3F2FC52A-E4C8-FE43-836D-219F7A18E2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207355"/>
            <a:ext cx="4038600" cy="3311652"/>
          </a:xfrm>
        </p:spPr>
      </p:pic>
    </p:spTree>
    <p:extLst>
      <p:ext uri="{BB962C8B-B14F-4D97-AF65-F5344CB8AC3E}">
        <p14:creationId xmlns:p14="http://schemas.microsoft.com/office/powerpoint/2010/main" val="194017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026A9F8-9678-CD4B-BA9D-30331F116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9CCF17E-768E-1849-AAD9-B878291A917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Watch the PBS studio video </a:t>
            </a:r>
            <a:r>
              <a:rPr lang="en-GB" dirty="0">
                <a:hlinkClick r:id="rId2"/>
              </a:rPr>
              <a:t>A Class Divided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EC8C798-7B57-604D-9D73-D8EF003F79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689912"/>
            <a:ext cx="4038600" cy="2346538"/>
          </a:xfrm>
        </p:spPr>
      </p:pic>
    </p:spTree>
    <p:extLst>
      <p:ext uri="{BB962C8B-B14F-4D97-AF65-F5344CB8AC3E}">
        <p14:creationId xmlns:p14="http://schemas.microsoft.com/office/powerpoint/2010/main" val="249591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83892B-D2E8-B749-B587-EE6D4C661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B9917DC-0A2E-314A-8C08-40CA1B1CF3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17639"/>
            <a:ext cx="4038600" cy="41277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Look at the infographics created by Chinese Yang Liu on page 235</a:t>
            </a:r>
          </a:p>
          <a:p>
            <a:pPr lvl="1"/>
            <a:r>
              <a:rPr lang="en-GB" dirty="0"/>
              <a:t>You can also search more examples from </a:t>
            </a:r>
            <a:br>
              <a:rPr lang="en-GB" dirty="0"/>
            </a:br>
            <a:r>
              <a:rPr lang="en-GB" dirty="0"/>
              <a:t>the internet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3DB17AC0-F2D0-7F40-98E9-A6E379E545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432" y="2178691"/>
            <a:ext cx="4191368" cy="2083135"/>
          </a:xfr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AD78868C-B714-4949-8B90-82384F00AED2}"/>
              </a:ext>
            </a:extLst>
          </p:cNvPr>
          <p:cNvSpPr txBox="1"/>
          <p:nvPr/>
        </p:nvSpPr>
        <p:spPr>
          <a:xfrm>
            <a:off x="1160585" y="4850816"/>
            <a:ext cx="6822830" cy="95410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/>
              <a:t>Do you agree with Yang Liu’s interpretations </a:t>
            </a:r>
            <a:br>
              <a:rPr lang="en-GB" sz="2800" b="1" dirty="0"/>
            </a:br>
            <a:r>
              <a:rPr lang="en-GB" sz="2800" b="1" dirty="0"/>
              <a:t>of German and Chinese cultures?</a:t>
            </a:r>
            <a:r>
              <a:rPr lang="fi-FI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971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Stereotypes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Mental representations by which we generalize and categorize groups and their members</a:t>
            </a:r>
          </a:p>
          <a:p>
            <a:pPr lvl="1"/>
            <a:r>
              <a:rPr lang="en-GB" dirty="0"/>
              <a:t>Categorization is based on our existing </a:t>
            </a:r>
            <a:r>
              <a:rPr lang="en-GB" b="1" dirty="0"/>
              <a:t>schemas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109687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95606D-DE00-F84D-A59C-B194DB766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F45283D-3776-A242-8E42-E4EE400D4B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Find examples of stereotypes that relate  to </a:t>
            </a:r>
            <a:r>
              <a:rPr lang="en-GB" i="1" dirty="0"/>
              <a:t>prejudice</a:t>
            </a:r>
            <a:r>
              <a:rPr lang="en-GB" dirty="0"/>
              <a:t> and </a:t>
            </a:r>
            <a:r>
              <a:rPr lang="en-GB" i="1" dirty="0"/>
              <a:t>discrimination</a:t>
            </a:r>
          </a:p>
          <a:p>
            <a:pPr lvl="1"/>
            <a:r>
              <a:rPr lang="en-GB" dirty="0"/>
              <a:t>How are these kind of stereotypes formed in your opinion?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5C8C22F4-8003-4C48-B76C-FDEE7346A6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67" y="1702542"/>
            <a:ext cx="3333135" cy="3999761"/>
          </a:xfrm>
        </p:spPr>
      </p:pic>
    </p:spTree>
    <p:extLst>
      <p:ext uri="{BB962C8B-B14F-4D97-AF65-F5344CB8AC3E}">
        <p14:creationId xmlns:p14="http://schemas.microsoft.com/office/powerpoint/2010/main" val="48161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821621-D576-5847-8EFC-AE64C172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7E10A02-3C60-A34F-B45A-B61E42F13F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85448"/>
            <a:ext cx="4524610" cy="4395333"/>
          </a:xfrm>
        </p:spPr>
        <p:txBody>
          <a:bodyPr>
            <a:normAutofit/>
          </a:bodyPr>
          <a:lstStyle/>
          <a:p>
            <a:r>
              <a:rPr lang="en-GB" dirty="0"/>
              <a:t>Read pages 236–238</a:t>
            </a:r>
          </a:p>
          <a:p>
            <a:r>
              <a:rPr lang="en-GB" dirty="0"/>
              <a:t>Summarise the main points of </a:t>
            </a:r>
            <a:r>
              <a:rPr lang="en-GB" i="1" dirty="0"/>
              <a:t>stereotype formation </a:t>
            </a:r>
            <a:r>
              <a:rPr lang="en-GB" dirty="0"/>
              <a:t>in your own words</a:t>
            </a:r>
          </a:p>
          <a:p>
            <a:pPr lvl="1"/>
            <a:r>
              <a:rPr lang="en-GB" b="1" dirty="0"/>
              <a:t>Gatekeepers</a:t>
            </a:r>
          </a:p>
          <a:p>
            <a:pPr lvl="1"/>
            <a:r>
              <a:rPr lang="en-GB" b="1" dirty="0"/>
              <a:t>Grain of truth hypothesis</a:t>
            </a:r>
          </a:p>
          <a:p>
            <a:pPr lvl="1"/>
            <a:r>
              <a:rPr lang="en-GB" b="1" dirty="0"/>
              <a:t>Illusory correlations</a:t>
            </a:r>
          </a:p>
          <a:p>
            <a:r>
              <a:rPr lang="en-GB" dirty="0"/>
              <a:t>Do NOT pay attention to the related studies yet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0139EFA0-F8AD-7240-9221-882C20CF78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810" y="1417638"/>
            <a:ext cx="3371380" cy="4525963"/>
          </a:xfrm>
        </p:spPr>
      </p:pic>
    </p:spTree>
    <p:extLst>
      <p:ext uri="{BB962C8B-B14F-4D97-AF65-F5344CB8AC3E}">
        <p14:creationId xmlns:p14="http://schemas.microsoft.com/office/powerpoint/2010/main" val="59880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DEB47B-5FBF-704F-B546-58AB2BF15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ED7500F-C03C-4F4D-A736-E3C35ED549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648201" cy="4525963"/>
          </a:xfrm>
        </p:spPr>
        <p:txBody>
          <a:bodyPr>
            <a:normAutofit/>
          </a:bodyPr>
          <a:lstStyle/>
          <a:p>
            <a:r>
              <a:rPr lang="en-GB" dirty="0"/>
              <a:t>Focus on </a:t>
            </a:r>
            <a:r>
              <a:rPr lang="en-GB" i="1" dirty="0"/>
              <a:t>illusory correlation</a:t>
            </a:r>
          </a:p>
          <a:p>
            <a:r>
              <a:rPr lang="en-GB" dirty="0"/>
              <a:t>Find out the gist of </a:t>
            </a:r>
            <a:r>
              <a:rPr lang="en-GB" b="1" dirty="0"/>
              <a:t>Hamilton and Gifford (1976) </a:t>
            </a:r>
            <a:r>
              <a:rPr lang="en-GB" dirty="0"/>
              <a:t>from page 237 </a:t>
            </a:r>
            <a:r>
              <a:rPr lang="en-GB" b="1" dirty="0"/>
              <a:t>Johnson, Schaller and Mullen (2000) </a:t>
            </a:r>
            <a:r>
              <a:rPr lang="en-GB" dirty="0"/>
              <a:t>from teacher’s extra materials</a:t>
            </a:r>
          </a:p>
          <a:p>
            <a:pPr lvl="1"/>
            <a:r>
              <a:rPr lang="en-GB" dirty="0"/>
              <a:t>What kind of </a:t>
            </a:r>
            <a:r>
              <a:rPr lang="en-GB" i="1" dirty="0"/>
              <a:t>empirical support</a:t>
            </a:r>
            <a:r>
              <a:rPr lang="en-GB" dirty="0"/>
              <a:t> do they provide for the formation of stereotypes?</a:t>
            </a:r>
          </a:p>
        </p:txBody>
      </p:sp>
      <p:pic>
        <p:nvPicPr>
          <p:cNvPr id="6" name="Sisällön paikkamerkki 5" descr="Kuva, joka sisältää kohteen teksti, piirtäminen&#10;&#10;Kuvaus luotu automaattisesti">
            <a:extLst>
              <a:ext uri="{FF2B5EF4-FFF2-40B4-BE49-F238E27FC236}">
                <a16:creationId xmlns:a16="http://schemas.microsoft.com/office/drawing/2014/main" id="{00A3F00A-E844-8D4A-AA8A-4FDBAF0884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11486" y="2209384"/>
            <a:ext cx="3875314" cy="3307593"/>
          </a:xfrm>
        </p:spPr>
      </p:pic>
    </p:spTree>
    <p:extLst>
      <p:ext uri="{BB962C8B-B14F-4D97-AF65-F5344CB8AC3E}">
        <p14:creationId xmlns:p14="http://schemas.microsoft.com/office/powerpoint/2010/main" val="234396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6B1391-1779-2E48-BFA8-B95BD7999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Stereotypes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C8A92DB-AFB7-584B-AA28-0B275FAEACA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b="1" dirty="0"/>
              <a:t>Self-fulfilling prophecy</a:t>
            </a:r>
          </a:p>
          <a:p>
            <a:pPr lvl="1"/>
            <a:r>
              <a:rPr lang="en-GB" dirty="0"/>
              <a:t>Stereotypic schemas influence our behaviour in a way that makes the stereotype true 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3A115A4A-7D01-AC47-9D17-685F893EBD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2181101"/>
            <a:ext cx="4191000" cy="3246120"/>
          </a:xfrm>
        </p:spPr>
      </p:pic>
    </p:spTree>
    <p:extLst>
      <p:ext uri="{BB962C8B-B14F-4D97-AF65-F5344CB8AC3E}">
        <p14:creationId xmlns:p14="http://schemas.microsoft.com/office/powerpoint/2010/main" val="357240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727CCA-EAAA-F541-B84C-4B7BBD749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Stereotypes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57D6DD2-3052-774D-84D1-54AC3C537AA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 dirty="0"/>
              <a:t>Rosenthal and Jacobson (1968)</a:t>
            </a:r>
          </a:p>
          <a:p>
            <a:pPr lvl="1"/>
            <a:r>
              <a:rPr lang="en-GB" dirty="0"/>
              <a:t>Do stereotypical labels have an influence on students’ behaviour?</a:t>
            </a:r>
          </a:p>
          <a:p>
            <a:pPr lvl="1"/>
            <a:r>
              <a:rPr lang="en-GB" dirty="0"/>
              <a:t>Teachers in elementary school were told  by researchers that certain students were “bloomers” based on an academic test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1435131-694A-F042-9A29-E6194CC251A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/>
              <a:t>In reality, there were no test and bloomers wore chosen at random</a:t>
            </a:r>
          </a:p>
          <a:p>
            <a:pPr lvl="1"/>
            <a:r>
              <a:rPr lang="en-GB" dirty="0"/>
              <a:t>Those students who were labelled as ”bloomers” demonstrated an increase in IQ test</a:t>
            </a:r>
          </a:p>
        </p:txBody>
      </p:sp>
    </p:spTree>
    <p:extLst>
      <p:ext uri="{BB962C8B-B14F-4D97-AF65-F5344CB8AC3E}">
        <p14:creationId xmlns:p14="http://schemas.microsoft.com/office/powerpoint/2010/main" val="426218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449572-C24C-AC45-A03A-BA67F5B22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Stereotypes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B8B23D0-FAA4-2844-A22D-14C9F2DE752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Stereotype threat</a:t>
            </a:r>
          </a:p>
          <a:p>
            <a:pPr lvl="1"/>
            <a:r>
              <a:rPr lang="en-GB" dirty="0"/>
              <a:t>Believing in negative stereotypes harms the performance of group members 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D1A40F4C-931C-024D-A391-0A91B25AB1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216308"/>
            <a:ext cx="4191000" cy="3178176"/>
          </a:xfrm>
        </p:spPr>
      </p:pic>
    </p:spTree>
    <p:extLst>
      <p:ext uri="{BB962C8B-B14F-4D97-AF65-F5344CB8AC3E}">
        <p14:creationId xmlns:p14="http://schemas.microsoft.com/office/powerpoint/2010/main" val="27091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92741B-402C-DD4F-B22B-C1B5CACC3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Stereotypes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D099EE1-5354-FB41-94EB-A45F1C284B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191000" cy="4865175"/>
          </a:xfrm>
        </p:spPr>
        <p:txBody>
          <a:bodyPr>
            <a:normAutofit/>
          </a:bodyPr>
          <a:lstStyle/>
          <a:p>
            <a:r>
              <a:rPr lang="en-GB" b="1" dirty="0"/>
              <a:t>Steele &amp; Aronson (1995)</a:t>
            </a:r>
          </a:p>
          <a:p>
            <a:pPr lvl="1"/>
            <a:r>
              <a:rPr lang="en-GB" dirty="0"/>
              <a:t>30 minute verbal performance test to African American and European American participants </a:t>
            </a:r>
          </a:p>
          <a:p>
            <a:pPr lvl="1"/>
            <a:r>
              <a:rPr lang="fi-FI" b="1" dirty="0"/>
              <a:t>Group 1</a:t>
            </a:r>
            <a:r>
              <a:rPr lang="fi-FI" dirty="0"/>
              <a:t>: </a:t>
            </a:r>
            <a:r>
              <a:rPr lang="en-GB" i="1" dirty="0"/>
              <a:t>Genuine test of verbal ability</a:t>
            </a:r>
            <a:endParaRPr lang="fi-FI" dirty="0"/>
          </a:p>
          <a:p>
            <a:pPr lvl="1"/>
            <a:r>
              <a:rPr lang="fi-FI" b="1" dirty="0"/>
              <a:t>Group 2</a:t>
            </a:r>
            <a:r>
              <a:rPr lang="fi-FI" dirty="0"/>
              <a:t>: </a:t>
            </a:r>
            <a:r>
              <a:rPr lang="en-GB" i="1" dirty="0"/>
              <a:t>A laboratory task that is used to study how certain problems are generally solved</a:t>
            </a:r>
            <a:endParaRPr lang="fi-FI" dirty="0"/>
          </a:p>
          <a:p>
            <a:pPr lvl="1"/>
            <a:endParaRPr lang="en-GB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FBDB76BB-104E-8C4B-BF5A-014065F82F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495800" cy="3371850"/>
          </a:xfrm>
        </p:spPr>
      </p:pic>
    </p:spTree>
    <p:extLst>
      <p:ext uri="{BB962C8B-B14F-4D97-AF65-F5344CB8AC3E}">
        <p14:creationId xmlns:p14="http://schemas.microsoft.com/office/powerpoint/2010/main" val="319378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FBF64B-8F97-7640-9918-0822BB520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EXTRA 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EC325E1-4457-4047-86C0-93151C94DE4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Skim through </a:t>
            </a:r>
            <a:r>
              <a:rPr lang="en-GB" b="1" dirty="0"/>
              <a:t>Spencer, Steele &amp; Quinn (1999) </a:t>
            </a:r>
            <a:r>
              <a:rPr lang="en-GB" dirty="0"/>
              <a:t>study ”Stereotype threat and women’s math performance”</a:t>
            </a:r>
          </a:p>
          <a:p>
            <a:r>
              <a:rPr lang="en-GB" dirty="0"/>
              <a:t>Summarize the study</a:t>
            </a:r>
          </a:p>
          <a:p>
            <a:pPr lvl="1"/>
            <a:r>
              <a:rPr lang="en-GB" dirty="0"/>
              <a:t>How does this study contribute to our understanding of stereotype threat? 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870B235D-C360-2848-B5E9-C5DB3921B7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08104" y="2536723"/>
            <a:ext cx="4526180" cy="2318287"/>
          </a:xfrm>
        </p:spPr>
      </p:pic>
    </p:spTree>
    <p:extLst>
      <p:ext uri="{BB962C8B-B14F-4D97-AF65-F5344CB8AC3E}">
        <p14:creationId xmlns:p14="http://schemas.microsoft.com/office/powerpoint/2010/main" val="155511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4A53BF-6EC0-4341-8298-7F3B06CFB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C96A52E-9532-4A41-A8C0-F6484E8099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r>
              <a:rPr lang="en-GB" dirty="0"/>
              <a:t>What do you think about the documentary?</a:t>
            </a:r>
          </a:p>
          <a:p>
            <a:endParaRPr lang="en-GB" dirty="0"/>
          </a:p>
          <a:p>
            <a:r>
              <a:rPr lang="en-GB" dirty="0"/>
              <a:t>What does it tell you about the social behaviour of humans?</a:t>
            </a:r>
          </a:p>
          <a:p>
            <a:endParaRPr lang="en-GB" dirty="0"/>
          </a:p>
          <a:p>
            <a:r>
              <a:rPr lang="en-GB" dirty="0"/>
              <a:t>Were the experiments ethical?</a:t>
            </a:r>
          </a:p>
        </p:txBody>
      </p:sp>
      <p:pic>
        <p:nvPicPr>
          <p:cNvPr id="5" name="Sisällön paikkamerkki 5">
            <a:extLst>
              <a:ext uri="{FF2B5EF4-FFF2-40B4-BE49-F238E27FC236}">
                <a16:creationId xmlns:a16="http://schemas.microsoft.com/office/drawing/2014/main" id="{25F2C2D5-8E4D-EF42-B7BA-40AC1C081A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689912"/>
            <a:ext cx="4038600" cy="2346538"/>
          </a:xfrm>
        </p:spPr>
      </p:pic>
    </p:spTree>
    <p:extLst>
      <p:ext uri="{BB962C8B-B14F-4D97-AF65-F5344CB8AC3E}">
        <p14:creationId xmlns:p14="http://schemas.microsoft.com/office/powerpoint/2010/main" val="208229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DC2384-E636-D549-A4EB-55B2CAB62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B866617-DD91-7440-85A0-F47E0CD27C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How can </a:t>
            </a:r>
            <a:r>
              <a:rPr lang="en-GB" i="1" dirty="0"/>
              <a:t>social identity theory</a:t>
            </a:r>
            <a:r>
              <a:rPr lang="en-GB" dirty="0"/>
              <a:t> (SIT) be used to explain stereotypes?</a:t>
            </a:r>
          </a:p>
          <a:p>
            <a:endParaRPr lang="en-GB" dirty="0"/>
          </a:p>
          <a:p>
            <a:r>
              <a:rPr lang="en-GB" dirty="0"/>
              <a:t>What studies related to SIT can be used to explain stereotypes?</a:t>
            </a:r>
          </a:p>
        </p:txBody>
      </p:sp>
      <p:pic>
        <p:nvPicPr>
          <p:cNvPr id="5" name="Sisällön paikkamerkki 6">
            <a:extLst>
              <a:ext uri="{FF2B5EF4-FFF2-40B4-BE49-F238E27FC236}">
                <a16:creationId xmlns:a16="http://schemas.microsoft.com/office/drawing/2014/main" id="{C68A81FD-31D1-3F4C-BEC5-D20590D7E2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9" b="13102"/>
          <a:stretch/>
        </p:blipFill>
        <p:spPr>
          <a:xfrm>
            <a:off x="4572000" y="2620380"/>
            <a:ext cx="4114800" cy="2290781"/>
          </a:xfrm>
        </p:spPr>
      </p:pic>
    </p:spTree>
    <p:extLst>
      <p:ext uri="{BB962C8B-B14F-4D97-AF65-F5344CB8AC3E}">
        <p14:creationId xmlns:p14="http://schemas.microsoft.com/office/powerpoint/2010/main" val="388520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0E543B-BA06-0D4D-A62C-AC0F7A53E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89E5F08-14D4-644E-9AE4-80C07A10785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How can we minimize the negative effects of stereotypes?</a:t>
            </a:r>
          </a:p>
          <a:p>
            <a:pPr lvl="1"/>
            <a:r>
              <a:rPr lang="en-GB" dirty="0"/>
              <a:t>Engage in conversation</a:t>
            </a:r>
          </a:p>
          <a:p>
            <a:pPr lvl="1"/>
            <a:r>
              <a:rPr lang="en-GB" dirty="0"/>
              <a:t>Develop strategies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6B985B6F-93B4-E843-B1EA-C858DFF0CE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13787" y="2526723"/>
            <a:ext cx="4073013" cy="2672915"/>
          </a:xfrm>
        </p:spPr>
      </p:pic>
    </p:spTree>
    <p:extLst>
      <p:ext uri="{BB962C8B-B14F-4D97-AF65-F5344CB8AC3E}">
        <p14:creationId xmlns:p14="http://schemas.microsoft.com/office/powerpoint/2010/main" val="247042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4434D7-755E-5140-A2A0-122EC122F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EBA0FDD-54EA-BF4D-9581-D3162DEF48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Watch Paul Bloom’s TED-talk </a:t>
            </a:r>
            <a:r>
              <a:rPr lang="en-GB" dirty="0">
                <a:hlinkClick r:id="rId2"/>
              </a:rPr>
              <a:t>Can prejudice ever be a good thing?</a:t>
            </a:r>
            <a:endParaRPr lang="en-GB" dirty="0"/>
          </a:p>
          <a:p>
            <a:endParaRPr lang="en-GB" dirty="0"/>
          </a:p>
          <a:p>
            <a:r>
              <a:rPr lang="en-GB" dirty="0"/>
              <a:t>Did this video change your ideas about stereotypes?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7CAB627F-FABC-3047-96E9-39C195E63A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29200" y="1412284"/>
            <a:ext cx="3150988" cy="4713879"/>
          </a:xfrm>
        </p:spPr>
      </p:pic>
    </p:spTree>
    <p:extLst>
      <p:ext uri="{BB962C8B-B14F-4D97-AF65-F5344CB8AC3E}">
        <p14:creationId xmlns:p14="http://schemas.microsoft.com/office/powerpoint/2010/main" val="208167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BE41B5-31A9-D047-A546-7A0EC14EE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698BC9-9D6E-254E-B78E-1F47985FEA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Read the sample responses to the SAQ question </a:t>
            </a:r>
            <a:r>
              <a:rPr lang="en-GB" i="1" dirty="0"/>
              <a:t>”Explain one study of stereotyping”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951942B-CAED-C241-AFDD-57E75501B4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199" y="1600200"/>
            <a:ext cx="4147457" cy="4525963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After reading the responses, pay attention to the examiner’s comments</a:t>
            </a:r>
          </a:p>
          <a:p>
            <a:endParaRPr lang="en-GB" dirty="0"/>
          </a:p>
          <a:p>
            <a:r>
              <a:rPr lang="en-GB" dirty="0"/>
              <a:t>What were you able to learn from this response? </a:t>
            </a:r>
          </a:p>
        </p:txBody>
      </p:sp>
    </p:spTree>
    <p:extLst>
      <p:ext uri="{BB962C8B-B14F-4D97-AF65-F5344CB8AC3E}">
        <p14:creationId xmlns:p14="http://schemas.microsoft.com/office/powerpoint/2010/main" val="54433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16F185-8B6B-12FF-8289-D1C47DD40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Please</a:t>
            </a:r>
            <a:r>
              <a:rPr lang="fi-FI" dirty="0"/>
              <a:t> </a:t>
            </a:r>
            <a:r>
              <a:rPr lang="fi-FI" dirty="0" err="1"/>
              <a:t>note</a:t>
            </a:r>
            <a:r>
              <a:rPr lang="fi-FI" dirty="0"/>
              <a:t>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7482853-9706-25D9-9F40-F84744DB7F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The following topics in this PowerPoint are </a:t>
            </a:r>
            <a:r>
              <a:rPr lang="en-GB" b="1" dirty="0"/>
              <a:t>NOT</a:t>
            </a:r>
            <a:r>
              <a:rPr lang="en-GB" dirty="0"/>
              <a:t> explicitly mentioned in the present IB Psychology syllabus, but can provide valuable additional information</a:t>
            </a:r>
          </a:p>
        </p:txBody>
      </p:sp>
      <p:pic>
        <p:nvPicPr>
          <p:cNvPr id="5" name="Sisällön paikkamerkki 5">
            <a:extLst>
              <a:ext uri="{FF2B5EF4-FFF2-40B4-BE49-F238E27FC236}">
                <a16:creationId xmlns:a16="http://schemas.microsoft.com/office/drawing/2014/main" id="{D135FFBC-C8EE-B926-B97D-177BDD10C4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2705326"/>
            <a:ext cx="4131328" cy="2056948"/>
          </a:xfrm>
        </p:spPr>
      </p:pic>
    </p:spTree>
    <p:extLst>
      <p:ext uri="{BB962C8B-B14F-4D97-AF65-F5344CB8AC3E}">
        <p14:creationId xmlns:p14="http://schemas.microsoft.com/office/powerpoint/2010/main" val="405092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Conformity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An act to match one’s attitudes, feelings or behaviour to group norms without any particular order or request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200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238233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Discuss about situations where you have encountered conformity</a:t>
            </a:r>
          </a:p>
          <a:p>
            <a:pPr lvl="1"/>
            <a:r>
              <a:rPr lang="en-GB" dirty="0"/>
              <a:t>When have you conformed to group norms?</a:t>
            </a:r>
          </a:p>
          <a:p>
            <a:pPr lvl="1"/>
            <a:r>
              <a:rPr lang="en-GB" dirty="0"/>
              <a:t>Have you ever been able to resist conformity?</a:t>
            </a:r>
          </a:p>
        </p:txBody>
      </p:sp>
      <p:pic>
        <p:nvPicPr>
          <p:cNvPr id="5" name="Sisällön paikkamerkki 4" descr="nonconformist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094" b="-240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8716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Conformity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69802" cy="4525963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b="1" dirty="0"/>
              <a:t>Informative conformity</a:t>
            </a:r>
          </a:p>
          <a:p>
            <a:pPr lvl="1"/>
            <a:r>
              <a:rPr lang="en-GB" dirty="0"/>
              <a:t>The group genuinely effects the individual’s attitudes</a:t>
            </a:r>
          </a:p>
          <a:p>
            <a:endParaRPr lang="en-GB" dirty="0"/>
          </a:p>
          <a:p>
            <a:r>
              <a:rPr lang="en-GB" b="1" dirty="0"/>
              <a:t>Normative conformity</a:t>
            </a:r>
          </a:p>
          <a:p>
            <a:pPr lvl="1"/>
            <a:r>
              <a:rPr lang="en-GB" dirty="0"/>
              <a:t>Individual conforms, because he or she doesn’t want to break the group norm or to be left out</a:t>
            </a:r>
          </a:p>
        </p:txBody>
      </p:sp>
      <p:pic>
        <p:nvPicPr>
          <p:cNvPr id="5" name="Sisällön paikkamerkki 4" descr="12d8452000683f82614d5dbd2ad12c1a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549" b="-26549"/>
          <a:stretch>
            <a:fillRect/>
          </a:stretch>
        </p:blipFill>
        <p:spPr>
          <a:xfrm>
            <a:off x="4927002" y="1782762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368457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Conformity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191000" cy="4842485"/>
          </a:xfrm>
        </p:spPr>
        <p:txBody>
          <a:bodyPr>
            <a:normAutofit/>
          </a:bodyPr>
          <a:lstStyle/>
          <a:p>
            <a:r>
              <a:rPr lang="en-GB" b="1" dirty="0" err="1"/>
              <a:t>Sherif</a:t>
            </a:r>
            <a:r>
              <a:rPr lang="en-GB" b="1" dirty="0"/>
              <a:t> (1936)</a:t>
            </a:r>
          </a:p>
          <a:p>
            <a:pPr lvl="1"/>
            <a:r>
              <a:rPr lang="en-GB" dirty="0"/>
              <a:t>Do people conform in ambiguous situations?</a:t>
            </a:r>
          </a:p>
          <a:p>
            <a:pPr lvl="1"/>
            <a:r>
              <a:rPr lang="en-GB" dirty="0"/>
              <a:t>Participants sat in a </a:t>
            </a:r>
            <a:br>
              <a:rPr lang="en-GB" dirty="0"/>
            </a:br>
            <a:r>
              <a:rPr lang="en-GB" dirty="0"/>
              <a:t>pitch-dark room and researchers asked them to look at a light in the room and to estimate how much the light moved</a:t>
            </a:r>
          </a:p>
          <a:p>
            <a:pPr lvl="1"/>
            <a:r>
              <a:rPr lang="en-GB" dirty="0"/>
              <a:t>In reality, the light didn’t move at all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/>
              <a:t>When participants were </a:t>
            </a:r>
            <a:r>
              <a:rPr lang="en-GB" b="1" dirty="0"/>
              <a:t>alone</a:t>
            </a:r>
            <a:r>
              <a:rPr lang="en-GB" dirty="0"/>
              <a:t> in the room, the estimates varied greatly</a:t>
            </a:r>
          </a:p>
          <a:p>
            <a:pPr lvl="1"/>
            <a:r>
              <a:rPr lang="en-GB" dirty="0"/>
              <a:t>When participants formed </a:t>
            </a:r>
            <a:r>
              <a:rPr lang="en-GB" b="1" dirty="0"/>
              <a:t>groups</a:t>
            </a:r>
            <a:r>
              <a:rPr lang="en-GB" dirty="0"/>
              <a:t>, the estimates were really close to one another</a:t>
            </a:r>
          </a:p>
        </p:txBody>
      </p:sp>
    </p:spTree>
    <p:extLst>
      <p:ext uri="{BB962C8B-B14F-4D97-AF65-F5344CB8AC3E}">
        <p14:creationId xmlns:p14="http://schemas.microsoft.com/office/powerpoint/2010/main" val="284358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EAA6E3-7C99-334C-8947-B500D329A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Conformity</a:t>
            </a:r>
            <a:endParaRPr lang="fi-FI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6FCD875F-D8C9-CD4A-8988-69CBB53CECD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68" y="2856596"/>
            <a:ext cx="3947532" cy="2027111"/>
          </a:xfrm>
          <a:prstGeom prst="rect">
            <a:avLst/>
          </a:prstGeom>
        </p:spPr>
      </p:pic>
      <p:pic>
        <p:nvPicPr>
          <p:cNvPr id="6" name="Sisällön paikkamerkki 4">
            <a:extLst>
              <a:ext uri="{FF2B5EF4-FFF2-40B4-BE49-F238E27FC236}">
                <a16:creationId xmlns:a16="http://schemas.microsoft.com/office/drawing/2014/main" id="{E99E4AB9-6435-4A4E-AE36-7143629591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501" y="2453198"/>
            <a:ext cx="3477979" cy="2833909"/>
          </a:xfrm>
        </p:spPr>
      </p:pic>
    </p:spTree>
    <p:extLst>
      <p:ext uri="{BB962C8B-B14F-4D97-AF65-F5344CB8AC3E}">
        <p14:creationId xmlns:p14="http://schemas.microsoft.com/office/powerpoint/2010/main" val="372869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3037D6-2122-2240-9582-36228E75A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Social</a:t>
            </a:r>
            <a:r>
              <a:rPr lang="fi-FI" dirty="0"/>
              <a:t> </a:t>
            </a:r>
            <a:r>
              <a:rPr lang="fi-FI" dirty="0" err="1"/>
              <a:t>identity</a:t>
            </a:r>
            <a:r>
              <a:rPr lang="fi-FI" dirty="0"/>
              <a:t> </a:t>
            </a:r>
            <a:r>
              <a:rPr lang="fi-FI" dirty="0" err="1"/>
              <a:t>theory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86099DD-7BB6-5C46-BFCE-BDA4B9113FE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Developed by </a:t>
            </a:r>
            <a:r>
              <a:rPr lang="en-GB" b="1" dirty="0"/>
              <a:t>Tajfel and Turner</a:t>
            </a:r>
            <a:r>
              <a:rPr lang="en-GB" dirty="0"/>
              <a:t> </a:t>
            </a:r>
            <a:r>
              <a:rPr lang="en-GB" b="1" dirty="0"/>
              <a:t>(1979) </a:t>
            </a:r>
            <a:r>
              <a:rPr lang="en-GB" dirty="0"/>
              <a:t>for the analysis of </a:t>
            </a:r>
            <a:r>
              <a:rPr lang="en-GB" i="1" dirty="0"/>
              <a:t>intergroup relationships</a:t>
            </a:r>
            <a:endParaRPr lang="fi-FI" i="1" dirty="0"/>
          </a:p>
          <a:p>
            <a:endParaRPr lang="fi-FI" dirty="0"/>
          </a:p>
        </p:txBody>
      </p:sp>
      <p:pic>
        <p:nvPicPr>
          <p:cNvPr id="5" name="Sisällön paikkamerkki 9">
            <a:extLst>
              <a:ext uri="{FF2B5EF4-FFF2-40B4-BE49-F238E27FC236}">
                <a16:creationId xmlns:a16="http://schemas.microsoft.com/office/drawing/2014/main" id="{43094FC8-2483-394B-AE36-D9E9BB48DB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06" y="1600199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33362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Conformity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Watch </a:t>
            </a:r>
            <a:r>
              <a:rPr lang="en-GB" dirty="0">
                <a:hlinkClick r:id="rId2"/>
              </a:rPr>
              <a:t>this educational video</a:t>
            </a:r>
            <a:r>
              <a:rPr lang="en-GB" dirty="0"/>
              <a:t> on Asch’s experiments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47061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262743"/>
            <a:ext cx="4232031" cy="5159827"/>
          </a:xfrm>
        </p:spPr>
        <p:txBody>
          <a:bodyPr>
            <a:normAutofit fontScale="92500"/>
          </a:bodyPr>
          <a:lstStyle/>
          <a:p>
            <a:r>
              <a:rPr lang="en-GB" dirty="0"/>
              <a:t>Read pages 120–121 from from the teacher’s handout</a:t>
            </a:r>
          </a:p>
          <a:p>
            <a:r>
              <a:rPr lang="en-GB" dirty="0"/>
              <a:t>What were the </a:t>
            </a:r>
            <a:r>
              <a:rPr lang="en-GB" i="1" dirty="0"/>
              <a:t>aim</a:t>
            </a:r>
            <a:r>
              <a:rPr lang="en-GB" dirty="0"/>
              <a:t>, </a:t>
            </a:r>
            <a:r>
              <a:rPr lang="en-GB" i="1" dirty="0"/>
              <a:t>procedure</a:t>
            </a:r>
            <a:r>
              <a:rPr lang="en-GB" dirty="0"/>
              <a:t> and </a:t>
            </a:r>
            <a:r>
              <a:rPr lang="en-GB" i="1" dirty="0"/>
              <a:t>results</a:t>
            </a:r>
            <a:r>
              <a:rPr lang="en-GB" dirty="0"/>
              <a:t> of the </a:t>
            </a:r>
            <a:r>
              <a:rPr lang="en-GB" b="1" dirty="0"/>
              <a:t>Asch’s</a:t>
            </a:r>
            <a:r>
              <a:rPr lang="en-GB" b="1" i="1" dirty="0"/>
              <a:t> </a:t>
            </a:r>
            <a:r>
              <a:rPr lang="en-GB" b="1" dirty="0"/>
              <a:t>(1951) </a:t>
            </a:r>
            <a:r>
              <a:rPr lang="en-GB" dirty="0"/>
              <a:t>experiment?</a:t>
            </a:r>
          </a:p>
          <a:p>
            <a:pPr lvl="1"/>
            <a:r>
              <a:rPr lang="en-GB" dirty="0"/>
              <a:t>Concentrate on the factors influencing the likelihood to conform and evaluation of Asch’s studies</a:t>
            </a:r>
          </a:p>
          <a:p>
            <a:pPr lvl="1"/>
            <a:r>
              <a:rPr lang="en-GB" dirty="0"/>
              <a:t>In addition, do a MAGEC/GRENADE analysis of the experiments</a:t>
            </a:r>
          </a:p>
          <a:p>
            <a:pPr lvl="1"/>
            <a:endParaRPr lang="en-GB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887" y="1699898"/>
            <a:ext cx="3293037" cy="4121897"/>
          </a:xfrm>
        </p:spPr>
      </p:pic>
    </p:spTree>
    <p:extLst>
      <p:ext uri="{BB962C8B-B14F-4D97-AF65-F5344CB8AC3E}">
        <p14:creationId xmlns:p14="http://schemas.microsoft.com/office/powerpoint/2010/main" val="331428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Compliance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The result of direct pressure to respond to a request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2148681"/>
            <a:ext cx="3810000" cy="3429000"/>
          </a:xfrm>
        </p:spPr>
      </p:pic>
    </p:spTree>
    <p:extLst>
      <p:ext uri="{BB962C8B-B14F-4D97-AF65-F5344CB8AC3E}">
        <p14:creationId xmlns:p14="http://schemas.microsoft.com/office/powerpoint/2010/main" val="269051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32114"/>
            <a:ext cx="4038600" cy="5451248"/>
          </a:xfrm>
        </p:spPr>
        <p:txBody>
          <a:bodyPr>
            <a:normAutofit/>
          </a:bodyPr>
          <a:lstStyle/>
          <a:p>
            <a:r>
              <a:rPr lang="en-GB" dirty="0"/>
              <a:t>Form five groups</a:t>
            </a:r>
          </a:p>
          <a:p>
            <a:r>
              <a:rPr lang="en-GB" dirty="0"/>
              <a:t>Each group is given a </a:t>
            </a:r>
            <a:r>
              <a:rPr lang="en-GB" i="1" dirty="0"/>
              <a:t>compliance technique</a:t>
            </a:r>
          </a:p>
          <a:p>
            <a:r>
              <a:rPr lang="en-GB" dirty="0"/>
              <a:t>Each group compiles a </a:t>
            </a:r>
            <a:r>
              <a:rPr lang="en-GB" i="1" dirty="0"/>
              <a:t>list of instructions </a:t>
            </a:r>
            <a:r>
              <a:rPr lang="en-GB" dirty="0"/>
              <a:t>on how to use that particular technique with the help of the teacher’s materials</a:t>
            </a:r>
          </a:p>
          <a:p>
            <a:pPr lvl="1"/>
            <a:r>
              <a:rPr lang="en-GB" dirty="0"/>
              <a:t>Make small posters and prepare to present them to others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495800" y="1594756"/>
            <a:ext cx="4366846" cy="4525963"/>
          </a:xfrm>
        </p:spPr>
        <p:txBody>
          <a:bodyPr>
            <a:normAutofit/>
          </a:bodyPr>
          <a:lstStyle/>
          <a:p>
            <a:r>
              <a:rPr lang="en-GB" b="1" dirty="0"/>
              <a:t>Group 1</a:t>
            </a:r>
            <a:r>
              <a:rPr lang="en-GB" dirty="0"/>
              <a:t>: Reciprocity principle (116-117)</a:t>
            </a:r>
          </a:p>
          <a:p>
            <a:r>
              <a:rPr lang="en-GB" b="1" dirty="0"/>
              <a:t>Group 2</a:t>
            </a:r>
            <a:r>
              <a:rPr lang="en-GB" dirty="0"/>
              <a:t>: Door-in-the-face technique (117)</a:t>
            </a:r>
          </a:p>
          <a:p>
            <a:r>
              <a:rPr lang="en-GB" b="1" dirty="0"/>
              <a:t>Group 3</a:t>
            </a:r>
            <a:r>
              <a:rPr lang="en-GB" dirty="0"/>
              <a:t>: Foot-in-the-door technique (118)</a:t>
            </a:r>
          </a:p>
          <a:p>
            <a:r>
              <a:rPr lang="en-GB" b="1" dirty="0"/>
              <a:t>Group 4</a:t>
            </a:r>
            <a:r>
              <a:rPr lang="en-GB" dirty="0"/>
              <a:t>: Low-balling (118)</a:t>
            </a:r>
          </a:p>
          <a:p>
            <a:r>
              <a:rPr lang="en-GB" b="1" dirty="0"/>
              <a:t>Group 5</a:t>
            </a:r>
            <a:r>
              <a:rPr lang="en-GB" dirty="0"/>
              <a:t>: Hazing (118-119)</a:t>
            </a:r>
          </a:p>
        </p:txBody>
      </p:sp>
    </p:spTree>
    <p:extLst>
      <p:ext uri="{BB962C8B-B14F-4D97-AF65-F5344CB8AC3E}">
        <p14:creationId xmlns:p14="http://schemas.microsoft.com/office/powerpoint/2010/main" val="67931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Minority</a:t>
            </a:r>
            <a:r>
              <a:rPr lang="fi-FI" dirty="0"/>
              <a:t> </a:t>
            </a:r>
            <a:r>
              <a:rPr lang="fi-FI" dirty="0" err="1"/>
              <a:t>influence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Phenomenon where minority group influences the majority to accept minority’s beliefs and behaviours</a:t>
            </a:r>
          </a:p>
          <a:p>
            <a:pPr lvl="1"/>
            <a:r>
              <a:rPr lang="en-GB" dirty="0"/>
              <a:t>Opposite of conformity</a:t>
            </a:r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850" y="2631281"/>
            <a:ext cx="3289300" cy="2463800"/>
          </a:xfrm>
        </p:spPr>
      </p:pic>
      <p:sp>
        <p:nvSpPr>
          <p:cNvPr id="5" name="Tekstiruutu 4"/>
          <p:cNvSpPr txBox="1"/>
          <p:nvPr/>
        </p:nvSpPr>
        <p:spPr>
          <a:xfrm>
            <a:off x="913155" y="5109882"/>
            <a:ext cx="3126690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Can you find examples </a:t>
            </a:r>
            <a:br>
              <a:rPr lang="en-GB" sz="2400" b="1" dirty="0"/>
            </a:br>
            <a:r>
              <a:rPr lang="en-GB" sz="2400" b="1" dirty="0"/>
              <a:t>of minority influence?</a:t>
            </a:r>
          </a:p>
        </p:txBody>
      </p:sp>
    </p:spTree>
    <p:extLst>
      <p:ext uri="{BB962C8B-B14F-4D97-AF65-F5344CB8AC3E}">
        <p14:creationId xmlns:p14="http://schemas.microsoft.com/office/powerpoint/2010/main" val="69443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Groupthink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Phenomenon in which members of a group suppress their own dissent in the interest of group consensus</a:t>
            </a:r>
          </a:p>
        </p:txBody>
      </p:sp>
      <p:pic>
        <p:nvPicPr>
          <p:cNvPr id="5" name="Sisällön paikkamerkki 4" descr="group-thinking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009" b="-37009"/>
          <a:stretch>
            <a:fillRect/>
          </a:stretch>
        </p:blipFill>
        <p:spPr/>
      </p:pic>
      <p:sp>
        <p:nvSpPr>
          <p:cNvPr id="6" name="Tekstiruutu 5"/>
          <p:cNvSpPr txBox="1"/>
          <p:nvPr/>
        </p:nvSpPr>
        <p:spPr>
          <a:xfrm>
            <a:off x="997889" y="4668819"/>
            <a:ext cx="2957221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When have you fallen</a:t>
            </a:r>
            <a:br>
              <a:rPr lang="en-GB" sz="2400" b="1" dirty="0"/>
            </a:br>
            <a:r>
              <a:rPr lang="en-GB" sz="2400" b="1" dirty="0"/>
              <a:t>into groupthink?</a:t>
            </a:r>
          </a:p>
        </p:txBody>
      </p:sp>
    </p:spTree>
    <p:extLst>
      <p:ext uri="{BB962C8B-B14F-4D97-AF65-F5344CB8AC3E}">
        <p14:creationId xmlns:p14="http://schemas.microsoft.com/office/powerpoint/2010/main" val="153104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Risky</a:t>
            </a:r>
            <a:r>
              <a:rPr lang="fi-FI" dirty="0"/>
              <a:t> </a:t>
            </a:r>
            <a:r>
              <a:rPr lang="fi-FI" dirty="0" err="1"/>
              <a:t>shift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In groups people make decisions about risk differently than alone</a:t>
            </a:r>
          </a:p>
          <a:p>
            <a:pPr lvl="1"/>
            <a:r>
              <a:rPr lang="en-GB" dirty="0"/>
              <a:t>In groups we are likelier to make riskier decisions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34321"/>
            <a:ext cx="4038600" cy="2657720"/>
          </a:xfrm>
        </p:spPr>
      </p:pic>
      <p:sp>
        <p:nvSpPr>
          <p:cNvPr id="4" name="Tekstiruutu 3"/>
          <p:cNvSpPr txBox="1"/>
          <p:nvPr/>
        </p:nvSpPr>
        <p:spPr>
          <a:xfrm>
            <a:off x="963425" y="4520298"/>
            <a:ext cx="3026149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When have you fallen </a:t>
            </a:r>
            <a:br>
              <a:rPr lang="en-GB" sz="2400" b="1" dirty="0"/>
            </a:br>
            <a:r>
              <a:rPr lang="en-GB" sz="2400" b="1" dirty="0"/>
              <a:t>into risky shift?</a:t>
            </a:r>
          </a:p>
        </p:txBody>
      </p:sp>
    </p:spTree>
    <p:extLst>
      <p:ext uri="{BB962C8B-B14F-4D97-AF65-F5344CB8AC3E}">
        <p14:creationId xmlns:p14="http://schemas.microsoft.com/office/powerpoint/2010/main" val="249711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7445F7-8812-C848-87CD-200EE2E0A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Obedience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401A341-AEC5-B742-92B1-B0A86D185CE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Yielding to explicit instructions or orders from an authority figure</a:t>
            </a:r>
            <a:r>
              <a:rPr lang="fi-FI" dirty="0"/>
              <a:t> 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4CDC2CC-CA18-5C43-BDE0-9226771C9B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727325"/>
            <a:ext cx="4038600" cy="2271712"/>
          </a:xfrm>
        </p:spPr>
      </p:pic>
    </p:spTree>
    <p:extLst>
      <p:ext uri="{BB962C8B-B14F-4D97-AF65-F5344CB8AC3E}">
        <p14:creationId xmlns:p14="http://schemas.microsoft.com/office/powerpoint/2010/main" val="31840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Obedience</a:t>
            </a:r>
            <a:endParaRPr lang="fi-FI" dirty="0"/>
          </a:p>
        </p:txBody>
      </p:sp>
      <p:pic>
        <p:nvPicPr>
          <p:cNvPr id="5" name="Sisällön paikkamerkki 6" descr="life_nazi_germany_pre_ww2_1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900" b="-34900"/>
          <a:stretch>
            <a:fillRect/>
          </a:stretch>
        </p:blipFill>
        <p:spPr>
          <a:xfrm>
            <a:off x="457200" y="1600191"/>
            <a:ext cx="4038594" cy="4525971"/>
          </a:xfrm>
        </p:spPr>
      </p:pic>
      <p:pic>
        <p:nvPicPr>
          <p:cNvPr id="6" name="Sisällön paikkamerkki 5" descr="stanley_milgram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995" b="-389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774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Obedience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Watch </a:t>
            </a:r>
            <a:r>
              <a:rPr lang="en-GB" dirty="0">
                <a:hlinkClick r:id="rId2"/>
              </a:rPr>
              <a:t>this educational video</a:t>
            </a:r>
            <a:r>
              <a:rPr lang="en-GB" dirty="0"/>
              <a:t> about the Milgram’s experiment</a:t>
            </a:r>
          </a:p>
          <a:p>
            <a:r>
              <a:rPr lang="en-GB" dirty="0"/>
              <a:t>Do a MAGEC/GRENADE analysis of Milgram’s experiment</a:t>
            </a:r>
          </a:p>
          <a:p>
            <a:pPr lvl="1"/>
            <a:r>
              <a:rPr lang="en-GB" dirty="0"/>
              <a:t>Look for criticism of the experiment from the internet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674" y="1600200"/>
            <a:ext cx="3113652" cy="4525963"/>
          </a:xfrm>
        </p:spPr>
      </p:pic>
    </p:spTree>
    <p:extLst>
      <p:ext uri="{BB962C8B-B14F-4D97-AF65-F5344CB8AC3E}">
        <p14:creationId xmlns:p14="http://schemas.microsoft.com/office/powerpoint/2010/main" val="172205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1BA503-576E-2340-9772-AB0858B36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Social</a:t>
            </a:r>
            <a:r>
              <a:rPr lang="fi-FI" dirty="0"/>
              <a:t> </a:t>
            </a:r>
            <a:r>
              <a:rPr lang="fi-FI" dirty="0" err="1"/>
              <a:t>identity</a:t>
            </a:r>
            <a:r>
              <a:rPr lang="fi-FI" dirty="0"/>
              <a:t> </a:t>
            </a:r>
            <a:r>
              <a:rPr lang="fi-FI" dirty="0" err="1"/>
              <a:t>theory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27DE7E-1D3C-1D45-A293-54C0610AE1B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Personal identity</a:t>
            </a:r>
          </a:p>
          <a:p>
            <a:pPr lvl="1"/>
            <a:r>
              <a:rPr lang="en-GB" dirty="0"/>
              <a:t>Who am I?</a:t>
            </a:r>
          </a:p>
          <a:p>
            <a:pPr lvl="1"/>
            <a:endParaRPr lang="en-GB" dirty="0"/>
          </a:p>
          <a:p>
            <a:r>
              <a:rPr lang="en-GB" b="1" dirty="0"/>
              <a:t>Social identity</a:t>
            </a:r>
          </a:p>
          <a:p>
            <a:pPr lvl="1"/>
            <a:r>
              <a:rPr lang="en-GB" dirty="0"/>
              <a:t>Where do I belong?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50E6B786-055E-544F-91F3-EF3F86C362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57667" y="1600200"/>
            <a:ext cx="3019665" cy="4525963"/>
          </a:xfrm>
        </p:spPr>
      </p:pic>
    </p:spTree>
    <p:extLst>
      <p:ext uri="{BB962C8B-B14F-4D97-AF65-F5344CB8AC3E}">
        <p14:creationId xmlns:p14="http://schemas.microsoft.com/office/powerpoint/2010/main" val="121402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Obedience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Milgram studies have been repeated in in many countries and in many variations</a:t>
            </a:r>
          </a:p>
          <a:p>
            <a:r>
              <a:rPr lang="en-GB" dirty="0"/>
              <a:t>The results have been similar to some extent</a:t>
            </a:r>
          </a:p>
          <a:p>
            <a:pPr lvl="1"/>
            <a:r>
              <a:rPr lang="en-GB" dirty="0"/>
              <a:t>We are somewhat obedient 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40798" cy="4525963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Watch </a:t>
            </a:r>
            <a:r>
              <a:rPr lang="en-GB" dirty="0">
                <a:hlinkClick r:id="rId2"/>
              </a:rPr>
              <a:t>this CNN video</a:t>
            </a:r>
            <a:r>
              <a:rPr lang="en-GB" dirty="0"/>
              <a:t> on the French tv show ”</a:t>
            </a:r>
            <a:r>
              <a:rPr lang="en-GB" i="1" dirty="0"/>
              <a:t>Le </a:t>
            </a:r>
            <a:r>
              <a:rPr lang="en-GB" i="1" dirty="0" err="1"/>
              <a:t>jeu</a:t>
            </a:r>
            <a:r>
              <a:rPr lang="en-GB" i="1" dirty="0"/>
              <a:t> de la mort</a:t>
            </a:r>
            <a:r>
              <a:rPr lang="en-GB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876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How to resist </a:t>
            </a:r>
            <a:r>
              <a:rPr lang="en-GB" i="1" dirty="0"/>
              <a:t>extreme</a:t>
            </a:r>
            <a:r>
              <a:rPr lang="en-GB" dirty="0"/>
              <a:t> social influence?</a:t>
            </a:r>
          </a:p>
          <a:p>
            <a:pPr lvl="1"/>
            <a:r>
              <a:rPr lang="en-GB" dirty="0"/>
              <a:t>Engage in conversation</a:t>
            </a:r>
          </a:p>
          <a:p>
            <a:pPr lvl="1"/>
            <a:r>
              <a:rPr lang="en-GB" dirty="0"/>
              <a:t>Develop strategies to fight against compliance, conformity and obedience</a:t>
            </a:r>
          </a:p>
        </p:txBody>
      </p:sp>
      <p:pic>
        <p:nvPicPr>
          <p:cNvPr id="5" name="Sisällön paikkamerkki 4" descr="conformity1317702047262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039" b="-150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9072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Picture </a:t>
            </a:r>
            <a:r>
              <a:rPr lang="fi-FI" dirty="0" err="1"/>
              <a:t>sources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fi-FI" dirty="0" err="1"/>
              <a:t>Social</a:t>
            </a:r>
            <a:r>
              <a:rPr lang="fi-FI" dirty="0"/>
              <a:t> </a:t>
            </a:r>
            <a:r>
              <a:rPr lang="fi-FI" dirty="0" err="1"/>
              <a:t>psychology</a:t>
            </a:r>
            <a:r>
              <a:rPr lang="fi-FI" dirty="0"/>
              <a:t> &lt;http://</a:t>
            </a:r>
            <a:r>
              <a:rPr lang="fi-FI" dirty="0" err="1"/>
              <a:t>www.clas.wayne.edu</a:t>
            </a:r>
            <a:r>
              <a:rPr lang="fi-FI" dirty="0"/>
              <a:t>/</a:t>
            </a:r>
            <a:r>
              <a:rPr lang="fi-FI" dirty="0" err="1"/>
              <a:t>psychology</a:t>
            </a:r>
            <a:r>
              <a:rPr lang="fi-FI" dirty="0"/>
              <a:t>/</a:t>
            </a:r>
            <a:r>
              <a:rPr lang="fi-FI" dirty="0" err="1"/>
              <a:t>socialpersonalitypsychology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13th of August 2017</a:t>
            </a:r>
          </a:p>
          <a:p>
            <a:r>
              <a:rPr lang="fi-FI" dirty="0"/>
              <a:t>A </a:t>
            </a:r>
            <a:r>
              <a:rPr lang="fi-FI" dirty="0" err="1"/>
              <a:t>class</a:t>
            </a:r>
            <a:r>
              <a:rPr lang="fi-FI" dirty="0"/>
              <a:t> </a:t>
            </a:r>
            <a:r>
              <a:rPr lang="fi-FI" dirty="0" err="1"/>
              <a:t>divided</a:t>
            </a:r>
            <a:r>
              <a:rPr lang="fi-FI" dirty="0"/>
              <a:t> &lt;http://</a:t>
            </a:r>
            <a:r>
              <a:rPr lang="fi-FI" dirty="0" err="1"/>
              <a:t>wowkampung.com</a:t>
            </a:r>
            <a:r>
              <a:rPr lang="fi-FI" dirty="0"/>
              <a:t>/2014/11/a-</a:t>
            </a:r>
            <a:r>
              <a:rPr lang="fi-FI" dirty="0" err="1"/>
              <a:t>class</a:t>
            </a:r>
            <a:r>
              <a:rPr lang="fi-FI" dirty="0"/>
              <a:t>-</a:t>
            </a:r>
            <a:r>
              <a:rPr lang="fi-FI" dirty="0" err="1"/>
              <a:t>divided-immunising-against-discrimination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28th of August 2018.</a:t>
            </a:r>
          </a:p>
          <a:p>
            <a:r>
              <a:rPr lang="fi-FI" dirty="0"/>
              <a:t>Henri </a:t>
            </a:r>
            <a:r>
              <a:rPr lang="fi-FI" dirty="0" err="1"/>
              <a:t>Tajfel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en.wikipedia.org</a:t>
            </a:r>
            <a:r>
              <a:rPr lang="fi-FI" dirty="0"/>
              <a:t>/wiki/</a:t>
            </a:r>
            <a:r>
              <a:rPr lang="fi-FI" dirty="0" err="1"/>
              <a:t>Henri_Tajfel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21st of August 2017.</a:t>
            </a:r>
          </a:p>
          <a:p>
            <a:r>
              <a:rPr lang="fi-FI" dirty="0"/>
              <a:t>John Turner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mavorlab.wp.st-andrews.ac.uk</a:t>
            </a:r>
            <a:r>
              <a:rPr lang="fi-FI" dirty="0"/>
              <a:t>/2013/04/</a:t>
            </a:r>
            <a:r>
              <a:rPr lang="fi-FI" dirty="0" err="1"/>
              <a:t>turner_symposium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3rd of </a:t>
            </a:r>
            <a:r>
              <a:rPr lang="fi-FI" dirty="0" err="1"/>
              <a:t>September</a:t>
            </a:r>
            <a:r>
              <a:rPr lang="fi-FI" dirty="0"/>
              <a:t> 2018.</a:t>
            </a:r>
          </a:p>
          <a:p>
            <a:r>
              <a:rPr lang="fi-FI" dirty="0" err="1"/>
              <a:t>Devil</a:t>
            </a:r>
            <a:r>
              <a:rPr lang="fi-FI" dirty="0"/>
              <a:t> &lt;http://</a:t>
            </a:r>
            <a:r>
              <a:rPr lang="fi-FI" dirty="0" err="1"/>
              <a:t>www.how</a:t>
            </a:r>
            <a:r>
              <a:rPr lang="fi-FI" dirty="0"/>
              <a:t>-to-</a:t>
            </a:r>
            <a:r>
              <a:rPr lang="fi-FI" dirty="0" err="1"/>
              <a:t>draw</a:t>
            </a:r>
            <a:r>
              <a:rPr lang="fi-FI" dirty="0"/>
              <a:t>-</a:t>
            </a:r>
            <a:r>
              <a:rPr lang="fi-FI" dirty="0" err="1"/>
              <a:t>cartoons-online.com</a:t>
            </a:r>
            <a:r>
              <a:rPr lang="fi-FI" dirty="0"/>
              <a:t>/</a:t>
            </a:r>
            <a:r>
              <a:rPr lang="fi-FI" dirty="0" err="1"/>
              <a:t>cartoon-devil.html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21st of August 2017.</a:t>
            </a:r>
          </a:p>
          <a:p>
            <a:r>
              <a:rPr lang="fi-FI" dirty="0"/>
              <a:t>Us vs. </a:t>
            </a:r>
            <a:r>
              <a:rPr lang="fi-FI" dirty="0" err="1"/>
              <a:t>them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wn.com</a:t>
            </a:r>
            <a:r>
              <a:rPr lang="fi-FI" dirty="0"/>
              <a:t>/</a:t>
            </a:r>
            <a:r>
              <a:rPr lang="fi-FI" dirty="0" err="1"/>
              <a:t>American_Psychology_Group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21st of August 2017.</a:t>
            </a:r>
          </a:p>
          <a:p>
            <a:r>
              <a:rPr lang="fi-FI" dirty="0"/>
              <a:t>Paul </a:t>
            </a:r>
            <a:r>
              <a:rPr lang="fi-FI" dirty="0" err="1"/>
              <a:t>Klee</a:t>
            </a:r>
            <a:r>
              <a:rPr lang="fi-FI" dirty="0"/>
              <a:t> &lt;http://</a:t>
            </a:r>
            <a:r>
              <a:rPr lang="fi-FI" dirty="0" err="1"/>
              <a:t>www.holah.karoo.net</a:t>
            </a:r>
            <a:r>
              <a:rPr lang="fi-FI" dirty="0"/>
              <a:t>/</a:t>
            </a:r>
            <a:r>
              <a:rPr lang="fi-FI" dirty="0" err="1"/>
              <a:t>tajfestudy.htm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21st of August 2017.</a:t>
            </a:r>
          </a:p>
          <a:p>
            <a:r>
              <a:rPr lang="fi-FI" dirty="0"/>
              <a:t>Football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en.wikipedia.org</a:t>
            </a:r>
            <a:r>
              <a:rPr lang="fi-FI" dirty="0"/>
              <a:t>/wiki/Football&gt; </a:t>
            </a:r>
            <a:r>
              <a:rPr lang="fi-FI" dirty="0" err="1"/>
              <a:t>Accessed</a:t>
            </a:r>
            <a:r>
              <a:rPr lang="fi-FI" dirty="0"/>
              <a:t> 6th of </a:t>
            </a:r>
            <a:r>
              <a:rPr lang="fi-FI" dirty="0" err="1"/>
              <a:t>April</a:t>
            </a:r>
            <a:r>
              <a:rPr lang="fi-FI" dirty="0"/>
              <a:t> 2020. </a:t>
            </a:r>
          </a:p>
          <a:p>
            <a:r>
              <a:rPr lang="fi-FI" dirty="0"/>
              <a:t>Stanford </a:t>
            </a:r>
            <a:r>
              <a:rPr lang="fi-FI" dirty="0" err="1"/>
              <a:t>prison</a:t>
            </a:r>
            <a:r>
              <a:rPr lang="fi-FI" dirty="0"/>
              <a:t> </a:t>
            </a:r>
            <a:r>
              <a:rPr lang="fi-FI" dirty="0" err="1"/>
              <a:t>experiment</a:t>
            </a:r>
            <a:r>
              <a:rPr lang="fi-FI" dirty="0"/>
              <a:t> 1 &lt;</a:t>
            </a:r>
            <a:r>
              <a:rPr lang="en-US" dirty="0"/>
              <a:t>https://</a:t>
            </a:r>
            <a:r>
              <a:rPr lang="en-US" dirty="0" err="1"/>
              <a:t>fi.pinterest.com</a:t>
            </a:r>
            <a:r>
              <a:rPr lang="en-US" dirty="0"/>
              <a:t>/pin/478366791652490623/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21st of August 2017.</a:t>
            </a:r>
          </a:p>
          <a:p>
            <a:r>
              <a:rPr lang="fi-FI" dirty="0" err="1"/>
              <a:t>Standford</a:t>
            </a:r>
            <a:r>
              <a:rPr lang="fi-FI" dirty="0"/>
              <a:t> </a:t>
            </a:r>
            <a:r>
              <a:rPr lang="fi-FI" dirty="0" err="1"/>
              <a:t>prison</a:t>
            </a:r>
            <a:r>
              <a:rPr lang="fi-FI" dirty="0"/>
              <a:t> </a:t>
            </a:r>
            <a:r>
              <a:rPr lang="fi-FI" dirty="0" err="1"/>
              <a:t>experiment</a:t>
            </a:r>
            <a:r>
              <a:rPr lang="fi-FI" dirty="0"/>
              <a:t> 2 &lt;http://</a:t>
            </a:r>
            <a:r>
              <a:rPr lang="fi-FI" dirty="0" err="1"/>
              <a:t>vzglyadzagran.ru</a:t>
            </a:r>
            <a:r>
              <a:rPr lang="fi-FI" dirty="0"/>
              <a:t>/</a:t>
            </a:r>
            <a:r>
              <a:rPr lang="fi-FI" dirty="0" err="1"/>
              <a:t>nauka</a:t>
            </a:r>
            <a:r>
              <a:rPr lang="fi-FI" dirty="0"/>
              <a:t>/</a:t>
            </a:r>
            <a:r>
              <a:rPr lang="fi-FI" dirty="0" err="1"/>
              <a:t>stenfordskij-eksperiment.html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3rd of </a:t>
            </a:r>
            <a:r>
              <a:rPr lang="fi-FI" dirty="0" err="1"/>
              <a:t>September</a:t>
            </a:r>
            <a:r>
              <a:rPr lang="fi-FI" dirty="0"/>
              <a:t> 2018.</a:t>
            </a:r>
          </a:p>
          <a:p>
            <a:r>
              <a:rPr lang="fi-FI" dirty="0"/>
              <a:t>BBC </a:t>
            </a:r>
            <a:r>
              <a:rPr lang="fi-FI" dirty="0" err="1"/>
              <a:t>prison</a:t>
            </a:r>
            <a:r>
              <a:rPr lang="fi-FI" dirty="0"/>
              <a:t> </a:t>
            </a:r>
            <a:r>
              <a:rPr lang="fi-FI" dirty="0" err="1"/>
              <a:t>experiment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annabelpsychology.wordpress.com</a:t>
            </a:r>
            <a:r>
              <a:rPr lang="fi-FI" dirty="0"/>
              <a:t>/2015/10/04/bbc-prison-study-reicher-haslam-2006-early-days-and-conflict/&gt; </a:t>
            </a:r>
            <a:r>
              <a:rPr lang="fi-FI" dirty="0" err="1"/>
              <a:t>Accessed</a:t>
            </a:r>
            <a:r>
              <a:rPr lang="fi-FI" dirty="0"/>
              <a:t> 5th of </a:t>
            </a:r>
            <a:r>
              <a:rPr lang="fi-FI" dirty="0" err="1"/>
              <a:t>September</a:t>
            </a:r>
            <a:r>
              <a:rPr lang="fi-FI" dirty="0"/>
              <a:t> 2018.</a:t>
            </a:r>
          </a:p>
          <a:p>
            <a:r>
              <a:rPr lang="fi-FI" dirty="0" err="1"/>
              <a:t>We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www.tes.com</a:t>
            </a:r>
            <a:r>
              <a:rPr lang="fi-FI" dirty="0"/>
              <a:t>/</a:t>
            </a:r>
            <a:r>
              <a:rPr lang="fi-FI" dirty="0" err="1"/>
              <a:t>lessons</a:t>
            </a:r>
            <a:r>
              <a:rPr lang="fi-FI" dirty="0"/>
              <a:t>/G7VPqfMHw0iSpw/</a:t>
            </a:r>
            <a:r>
              <a:rPr lang="fi-FI" dirty="0" err="1"/>
              <a:t>social-identity-theory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5th of </a:t>
            </a:r>
            <a:r>
              <a:rPr lang="fi-FI" dirty="0" err="1"/>
              <a:t>September</a:t>
            </a:r>
            <a:r>
              <a:rPr lang="fi-FI" dirty="0"/>
              <a:t> 2018.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01751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B6BCC9-2E7A-E541-8BB0-4A6601CAB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Picture </a:t>
            </a:r>
            <a:r>
              <a:rPr lang="fi-FI" dirty="0" err="1"/>
              <a:t>sources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184B32C-026A-6549-B1AD-70970A24F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fi-FI" dirty="0" err="1"/>
              <a:t>Review</a:t>
            </a:r>
            <a:r>
              <a:rPr lang="fi-FI" dirty="0"/>
              <a:t> &lt;http://</a:t>
            </a:r>
            <a:r>
              <a:rPr lang="fi-FI" dirty="0" err="1"/>
              <a:t>ajslp.pubs.asha.org</a:t>
            </a:r>
            <a:r>
              <a:rPr lang="fi-FI" dirty="0"/>
              <a:t>/</a:t>
            </a:r>
            <a:r>
              <a:rPr lang="fi-FI" dirty="0" err="1"/>
              <a:t>article.aspx?articleid</a:t>
            </a:r>
            <a:r>
              <a:rPr lang="fi-FI" dirty="0"/>
              <a:t>=2204333&gt; </a:t>
            </a:r>
            <a:r>
              <a:rPr lang="fi-FI" dirty="0" err="1"/>
              <a:t>Accessed</a:t>
            </a:r>
            <a:r>
              <a:rPr lang="fi-FI"/>
              <a:t> 22nd of November 2017.</a:t>
            </a:r>
          </a:p>
          <a:p>
            <a:r>
              <a:rPr lang="fi-FI" dirty="0"/>
              <a:t>Albert </a:t>
            </a:r>
            <a:r>
              <a:rPr lang="fi-FI" dirty="0" err="1"/>
              <a:t>Bandura</a:t>
            </a:r>
            <a:r>
              <a:rPr lang="fi-FI" dirty="0"/>
              <a:t> 1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stanford.edu</a:t>
            </a:r>
            <a:r>
              <a:rPr lang="fi-FI" dirty="0"/>
              <a:t>/</a:t>
            </a:r>
            <a:r>
              <a:rPr lang="fi-FI" dirty="0" err="1"/>
              <a:t>dept</a:t>
            </a:r>
            <a:r>
              <a:rPr lang="fi-FI" dirty="0"/>
              <a:t>/</a:t>
            </a:r>
            <a:r>
              <a:rPr lang="fi-FI" dirty="0" err="1"/>
              <a:t>psychology</a:t>
            </a:r>
            <a:r>
              <a:rPr lang="fi-FI" dirty="0"/>
              <a:t>/</a:t>
            </a:r>
            <a:r>
              <a:rPr lang="fi-FI" dirty="0" err="1"/>
              <a:t>bandura</a:t>
            </a:r>
            <a:r>
              <a:rPr lang="fi-FI" dirty="0"/>
              <a:t>/</a:t>
            </a:r>
            <a:r>
              <a:rPr lang="fi-FI" dirty="0" err="1"/>
              <a:t>bandura</a:t>
            </a:r>
            <a:r>
              <a:rPr lang="fi-FI" dirty="0"/>
              <a:t>-bio-</a:t>
            </a:r>
            <a:r>
              <a:rPr lang="fi-FI" dirty="0" err="1"/>
              <a:t>pajares</a:t>
            </a:r>
            <a:r>
              <a:rPr lang="fi-FI" dirty="0"/>
              <a:t>/Albert%20_Bandura%20_Biographical_Sketch.html&gt; </a:t>
            </a:r>
            <a:r>
              <a:rPr lang="fi-FI" dirty="0" err="1"/>
              <a:t>Accessed</a:t>
            </a:r>
            <a:r>
              <a:rPr lang="fi-FI" dirty="0"/>
              <a:t> 29th of August 2017.</a:t>
            </a:r>
          </a:p>
          <a:p>
            <a:r>
              <a:rPr lang="fi-FI" dirty="0"/>
              <a:t>Lauri Markkanen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www.iltalehti.fi</a:t>
            </a:r>
            <a:r>
              <a:rPr lang="fi-FI" dirty="0"/>
              <a:t>/koripallo/a/361e2ba8-8eed-41fe-b536-2a9fdfecf1e9&gt; </a:t>
            </a:r>
            <a:r>
              <a:rPr lang="fi-FI" dirty="0" err="1"/>
              <a:t>Accessed</a:t>
            </a:r>
            <a:r>
              <a:rPr lang="fi-FI" dirty="0"/>
              <a:t> 22nd of </a:t>
            </a:r>
            <a:r>
              <a:rPr lang="fi-FI" dirty="0" err="1"/>
              <a:t>April</a:t>
            </a:r>
            <a:r>
              <a:rPr lang="fi-FI" dirty="0"/>
              <a:t> 2024.</a:t>
            </a:r>
          </a:p>
          <a:p>
            <a:r>
              <a:rPr lang="fi-FI" dirty="0" err="1"/>
              <a:t>Observational</a:t>
            </a:r>
            <a:r>
              <a:rPr lang="fi-FI" dirty="0"/>
              <a:t> </a:t>
            </a:r>
            <a:r>
              <a:rPr lang="fi-FI" dirty="0" err="1"/>
              <a:t>learning</a:t>
            </a:r>
            <a:r>
              <a:rPr lang="fi-FI" dirty="0"/>
              <a:t> &lt;http://</a:t>
            </a:r>
            <a:r>
              <a:rPr lang="fi-FI" dirty="0" err="1"/>
              <a:t>oscareducation.blogspot.com</a:t>
            </a:r>
            <a:r>
              <a:rPr lang="fi-FI" dirty="0"/>
              <a:t>/2013/01/</a:t>
            </a:r>
            <a:r>
              <a:rPr lang="fi-FI" dirty="0" err="1"/>
              <a:t>observational-learning-or-learning-by.html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20th of August 2018.</a:t>
            </a:r>
          </a:p>
          <a:p>
            <a:r>
              <a:rPr lang="fi-FI" dirty="0" err="1"/>
              <a:t>Reciprocal</a:t>
            </a:r>
            <a:r>
              <a:rPr lang="fi-FI" dirty="0"/>
              <a:t> </a:t>
            </a:r>
            <a:r>
              <a:rPr lang="fi-FI" dirty="0" err="1"/>
              <a:t>determinism</a:t>
            </a:r>
            <a:r>
              <a:rPr lang="fi-FI" dirty="0"/>
              <a:t> &lt;http://</a:t>
            </a:r>
            <a:r>
              <a:rPr lang="fi-FI" dirty="0" err="1"/>
              <a:t>www.med.upenn.edu</a:t>
            </a:r>
            <a:r>
              <a:rPr lang="fi-FI" dirty="0"/>
              <a:t>/hbhe4/part3-ch8-key-constructs.shtml&gt; </a:t>
            </a:r>
            <a:r>
              <a:rPr lang="fi-FI" dirty="0" err="1"/>
              <a:t>Accessed</a:t>
            </a:r>
            <a:r>
              <a:rPr lang="fi-FI" dirty="0"/>
              <a:t> 16th of August 2018.</a:t>
            </a:r>
          </a:p>
          <a:p>
            <a:r>
              <a:rPr lang="fi-FI" dirty="0"/>
              <a:t>Comic </a:t>
            </a:r>
            <a:r>
              <a:rPr lang="fi-FI" dirty="0" err="1"/>
              <a:t>strip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www.kickstarter.com</a:t>
            </a:r>
            <a:r>
              <a:rPr lang="fi-FI" dirty="0"/>
              <a:t>/</a:t>
            </a:r>
            <a:r>
              <a:rPr lang="fi-FI" dirty="0" err="1"/>
              <a:t>projects</a:t>
            </a:r>
            <a:r>
              <a:rPr lang="fi-FI" dirty="0"/>
              <a:t>/1239238483/</a:t>
            </a:r>
            <a:r>
              <a:rPr lang="fi-FI" dirty="0" err="1"/>
              <a:t>mr</a:t>
            </a:r>
            <a:r>
              <a:rPr lang="fi-FI" dirty="0"/>
              <a:t>-</a:t>
            </a:r>
            <a:r>
              <a:rPr lang="fi-FI" dirty="0" err="1"/>
              <a:t>morris</a:t>
            </a:r>
            <a:r>
              <a:rPr lang="fi-FI" dirty="0"/>
              <a:t>-</a:t>
            </a:r>
            <a:r>
              <a:rPr lang="fi-FI" dirty="0" err="1"/>
              <a:t>semester</a:t>
            </a:r>
            <a:r>
              <a:rPr lang="fi-FI" dirty="0"/>
              <a:t>-</a:t>
            </a:r>
            <a:r>
              <a:rPr lang="fi-FI" dirty="0" err="1"/>
              <a:t>test</a:t>
            </a:r>
            <a:r>
              <a:rPr lang="fi-FI" dirty="0"/>
              <a:t>-a-</a:t>
            </a:r>
            <a:r>
              <a:rPr lang="fi-FI" dirty="0" err="1"/>
              <a:t>comic</a:t>
            </a:r>
            <a:r>
              <a:rPr lang="fi-FI" dirty="0"/>
              <a:t>-</a:t>
            </a:r>
            <a:r>
              <a:rPr lang="fi-FI" dirty="0" err="1"/>
              <a:t>strip-collection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5th of </a:t>
            </a:r>
            <a:r>
              <a:rPr lang="fi-FI" dirty="0" err="1"/>
              <a:t>September</a:t>
            </a:r>
            <a:r>
              <a:rPr lang="fi-FI" dirty="0"/>
              <a:t> 2018.</a:t>
            </a:r>
          </a:p>
          <a:p>
            <a:r>
              <a:rPr lang="fi-FI" dirty="0" err="1"/>
              <a:t>Socialization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www.kullabs.com</a:t>
            </a:r>
            <a:r>
              <a:rPr lang="fi-FI" dirty="0"/>
              <a:t>/</a:t>
            </a:r>
            <a:r>
              <a:rPr lang="fi-FI" dirty="0" err="1"/>
              <a:t>classes</a:t>
            </a:r>
            <a:r>
              <a:rPr lang="fi-FI" dirty="0"/>
              <a:t>/</a:t>
            </a:r>
            <a:r>
              <a:rPr lang="fi-FI" dirty="0" err="1"/>
              <a:t>subjects</a:t>
            </a:r>
            <a:r>
              <a:rPr lang="fi-FI" dirty="0"/>
              <a:t>/</a:t>
            </a:r>
            <a:r>
              <a:rPr lang="fi-FI" dirty="0" err="1"/>
              <a:t>units</a:t>
            </a:r>
            <a:r>
              <a:rPr lang="fi-FI" dirty="0"/>
              <a:t>/</a:t>
            </a:r>
            <a:r>
              <a:rPr lang="fi-FI" dirty="0" err="1"/>
              <a:t>lessons</a:t>
            </a:r>
            <a:r>
              <a:rPr lang="fi-FI" dirty="0"/>
              <a:t>/</a:t>
            </a:r>
            <a:r>
              <a:rPr lang="fi-FI" dirty="0" err="1"/>
              <a:t>notes</a:t>
            </a:r>
            <a:r>
              <a:rPr lang="fi-FI" dirty="0"/>
              <a:t>/</a:t>
            </a:r>
            <a:r>
              <a:rPr lang="fi-FI" dirty="0" err="1"/>
              <a:t>note-detail</a:t>
            </a:r>
            <a:r>
              <a:rPr lang="fi-FI" dirty="0"/>
              <a:t>/3364&gt;  </a:t>
            </a:r>
            <a:r>
              <a:rPr lang="fi-FI" dirty="0" err="1"/>
              <a:t>Accessed</a:t>
            </a:r>
            <a:r>
              <a:rPr lang="fi-FI" dirty="0"/>
              <a:t> 11th of October 2017.</a:t>
            </a:r>
          </a:p>
          <a:p>
            <a:r>
              <a:rPr lang="fi-FI" dirty="0" err="1"/>
              <a:t>Bobo</a:t>
            </a:r>
            <a:r>
              <a:rPr lang="fi-FI" dirty="0"/>
              <a:t> </a:t>
            </a:r>
            <a:r>
              <a:rPr lang="fi-FI" dirty="0" err="1"/>
              <a:t>doll</a:t>
            </a:r>
            <a:r>
              <a:rPr lang="fi-FI" dirty="0"/>
              <a:t> </a:t>
            </a:r>
            <a:r>
              <a:rPr lang="fi-FI" dirty="0" err="1"/>
              <a:t>experiment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www.tutorialspoint.com</a:t>
            </a:r>
            <a:r>
              <a:rPr lang="fi-FI" dirty="0"/>
              <a:t>/</a:t>
            </a:r>
            <a:r>
              <a:rPr lang="fi-FI" dirty="0" err="1"/>
              <a:t>social_learning</a:t>
            </a:r>
            <a:r>
              <a:rPr lang="fi-FI" dirty="0"/>
              <a:t>/</a:t>
            </a:r>
            <a:r>
              <a:rPr lang="fi-FI" dirty="0" err="1"/>
              <a:t>bobo_doll_experiment.htm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29th of August 2017.</a:t>
            </a:r>
          </a:p>
          <a:p>
            <a:r>
              <a:rPr lang="fi-FI" dirty="0" err="1"/>
              <a:t>Locus</a:t>
            </a:r>
            <a:r>
              <a:rPr lang="fi-FI" dirty="0"/>
              <a:t> of </a:t>
            </a:r>
            <a:r>
              <a:rPr lang="fi-FI" dirty="0" err="1"/>
              <a:t>control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www.linkedin.com</a:t>
            </a:r>
            <a:r>
              <a:rPr lang="fi-FI" dirty="0"/>
              <a:t>/</a:t>
            </a:r>
            <a:r>
              <a:rPr lang="fi-FI" dirty="0" err="1"/>
              <a:t>pulse</a:t>
            </a:r>
            <a:r>
              <a:rPr lang="fi-FI" dirty="0"/>
              <a:t>/20140718204225-176668982-the-internal-locus-of-control-taking-back-control-of-your-company-s-technology&gt; </a:t>
            </a:r>
            <a:r>
              <a:rPr lang="fi-FI" dirty="0" err="1"/>
              <a:t>Accessed</a:t>
            </a:r>
            <a:r>
              <a:rPr lang="fi-FI" dirty="0"/>
              <a:t> 18th of August 2017.</a:t>
            </a:r>
          </a:p>
          <a:p>
            <a:r>
              <a:rPr lang="fi-FI" dirty="0" err="1"/>
              <a:t>Self-efficacy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medium.com</a:t>
            </a:r>
            <a:r>
              <a:rPr lang="fi-FI" dirty="0"/>
              <a:t>/</a:t>
            </a:r>
            <a:r>
              <a:rPr lang="fi-FI" dirty="0" err="1"/>
              <a:t>wehearthealthliteracy</a:t>
            </a:r>
            <a:r>
              <a:rPr lang="fi-FI" dirty="0"/>
              <a:t>/i-think-i-can-i-think-i-can-a-tribute-to-self-efficacy-9dec19da90ff&gt; </a:t>
            </a:r>
            <a:r>
              <a:rPr lang="fi-FI" dirty="0" err="1"/>
              <a:t>Accessed</a:t>
            </a:r>
            <a:r>
              <a:rPr lang="fi-FI" dirty="0"/>
              <a:t> 16th of </a:t>
            </a:r>
            <a:r>
              <a:rPr lang="fi-FI" dirty="0" err="1"/>
              <a:t>April</a:t>
            </a:r>
            <a:r>
              <a:rPr lang="fi-FI" dirty="0"/>
              <a:t> 2020. </a:t>
            </a:r>
          </a:p>
          <a:p>
            <a:r>
              <a:rPr lang="fi-FI" dirty="0"/>
              <a:t>Albert </a:t>
            </a:r>
            <a:r>
              <a:rPr lang="fi-FI" dirty="0" err="1"/>
              <a:t>Bandura</a:t>
            </a:r>
            <a:r>
              <a:rPr lang="fi-FI" dirty="0"/>
              <a:t> 2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steemit.com</a:t>
            </a:r>
            <a:r>
              <a:rPr lang="fi-FI" dirty="0"/>
              <a:t>/</a:t>
            </a:r>
            <a:r>
              <a:rPr lang="fi-FI" dirty="0" err="1"/>
              <a:t>psychology</a:t>
            </a:r>
            <a:r>
              <a:rPr lang="fi-FI" dirty="0"/>
              <a:t>/@</a:t>
            </a:r>
            <a:r>
              <a:rPr lang="fi-FI" dirty="0" err="1"/>
              <a:t>joseferrer</a:t>
            </a:r>
            <a:r>
              <a:rPr lang="fi-FI" dirty="0"/>
              <a:t>/</a:t>
            </a:r>
            <a:r>
              <a:rPr lang="fi-FI" dirty="0" err="1"/>
              <a:t>the</a:t>
            </a:r>
            <a:r>
              <a:rPr lang="fi-FI" dirty="0"/>
              <a:t>-</a:t>
            </a:r>
            <a:r>
              <a:rPr lang="fi-FI" dirty="0" err="1"/>
              <a:t>theory</a:t>
            </a:r>
            <a:r>
              <a:rPr lang="fi-FI" dirty="0"/>
              <a:t>-of-</a:t>
            </a:r>
            <a:r>
              <a:rPr lang="fi-FI" dirty="0" err="1"/>
              <a:t>social</a:t>
            </a:r>
            <a:r>
              <a:rPr lang="fi-FI" dirty="0"/>
              <a:t>-</a:t>
            </a:r>
            <a:r>
              <a:rPr lang="fi-FI" dirty="0" err="1"/>
              <a:t>learning-by-albert-bandura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20th of August 2018. </a:t>
            </a:r>
          </a:p>
          <a:p>
            <a:r>
              <a:rPr lang="fi-FI" dirty="0"/>
              <a:t>St. Helena </a:t>
            </a:r>
            <a:r>
              <a:rPr lang="fi-FI" dirty="0" err="1"/>
              <a:t>map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en.wikipedia.org</a:t>
            </a:r>
            <a:r>
              <a:rPr lang="fi-FI" dirty="0"/>
              <a:t>/wiki/</a:t>
            </a:r>
            <a:r>
              <a:rPr lang="fi-FI" dirty="0" err="1"/>
              <a:t>Saint_Helena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20th of August 2018.</a:t>
            </a:r>
          </a:p>
          <a:p>
            <a:r>
              <a:rPr lang="fi-FI" dirty="0"/>
              <a:t>St. Helena </a:t>
            </a:r>
            <a:r>
              <a:rPr lang="fi-FI" dirty="0" err="1"/>
              <a:t>picture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www.travelawaits.com</a:t>
            </a:r>
            <a:r>
              <a:rPr lang="fi-FI" dirty="0"/>
              <a:t>/2562014/st-</a:t>
            </a:r>
            <a:r>
              <a:rPr lang="fi-FI" dirty="0" err="1"/>
              <a:t>helena</a:t>
            </a:r>
            <a:r>
              <a:rPr lang="fi-FI" dirty="0"/>
              <a:t>-</a:t>
            </a:r>
            <a:r>
              <a:rPr lang="fi-FI" dirty="0" err="1"/>
              <a:t>island</a:t>
            </a:r>
            <a:r>
              <a:rPr lang="fi-FI" dirty="0"/>
              <a:t>-</a:t>
            </a:r>
            <a:r>
              <a:rPr lang="fi-FI" dirty="0" err="1"/>
              <a:t>reasons</a:t>
            </a:r>
            <a:r>
              <a:rPr lang="fi-FI" dirty="0"/>
              <a:t>-to-</a:t>
            </a:r>
            <a:r>
              <a:rPr lang="fi-FI" dirty="0" err="1"/>
              <a:t>visit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16th of August 2023.</a:t>
            </a:r>
          </a:p>
          <a:p>
            <a:r>
              <a:rPr lang="fi-FI" dirty="0" err="1"/>
              <a:t>Social</a:t>
            </a:r>
            <a:r>
              <a:rPr lang="fi-FI" dirty="0"/>
              <a:t> </a:t>
            </a:r>
            <a:r>
              <a:rPr lang="fi-FI" dirty="0" err="1"/>
              <a:t>situation</a:t>
            </a:r>
            <a:r>
              <a:rPr lang="fi-FI" dirty="0"/>
              <a:t> &lt;</a:t>
            </a:r>
            <a:r>
              <a:rPr lang="fi-FI" dirty="0" err="1"/>
              <a:t>Tired</a:t>
            </a:r>
            <a:r>
              <a:rPr lang="fi-FI" dirty="0"/>
              <a:t> </a:t>
            </a:r>
            <a:r>
              <a:rPr lang="fi-FI" dirty="0" err="1"/>
              <a:t>student</a:t>
            </a:r>
            <a:r>
              <a:rPr lang="fi-FI" dirty="0"/>
              <a:t> &lt;http://</a:t>
            </a:r>
            <a:r>
              <a:rPr lang="fi-FI" dirty="0" err="1"/>
              <a:t>gojmti.blogspot.fi</a:t>
            </a:r>
            <a:r>
              <a:rPr lang="fi-FI" dirty="0"/>
              <a:t>/2016/05/</a:t>
            </a:r>
            <a:r>
              <a:rPr lang="fi-FI" dirty="0" err="1"/>
              <a:t>why</a:t>
            </a:r>
            <a:r>
              <a:rPr lang="fi-FI" dirty="0"/>
              <a:t>-</a:t>
            </a:r>
            <a:r>
              <a:rPr lang="fi-FI" dirty="0" err="1"/>
              <a:t>students</a:t>
            </a:r>
            <a:r>
              <a:rPr lang="fi-FI" dirty="0"/>
              <a:t>-</a:t>
            </a:r>
            <a:r>
              <a:rPr lang="fi-FI" dirty="0" err="1"/>
              <a:t>lazy</a:t>
            </a:r>
            <a:r>
              <a:rPr lang="fi-FI" dirty="0"/>
              <a:t>-to-</a:t>
            </a:r>
            <a:r>
              <a:rPr lang="fi-FI" dirty="0" err="1"/>
              <a:t>learn.html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18th of August 2017&gt; </a:t>
            </a:r>
            <a:r>
              <a:rPr lang="fi-FI" dirty="0" err="1"/>
              <a:t>Accessed</a:t>
            </a:r>
            <a:r>
              <a:rPr lang="fi-FI" dirty="0"/>
              <a:t> 20th of August 2018.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26359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B67BAC-8CFF-B644-B1CB-242830455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Picture </a:t>
            </a:r>
            <a:r>
              <a:rPr lang="fi-FI" dirty="0" err="1"/>
              <a:t>sources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2A3E9C1-211D-B04F-9C39-FA82C69C0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fi-FI" dirty="0" err="1"/>
              <a:t>Rejected</a:t>
            </a:r>
            <a:r>
              <a:rPr lang="fi-FI" dirty="0"/>
              <a:t> &lt;http://</a:t>
            </a:r>
            <a:r>
              <a:rPr lang="fi-FI" dirty="0" err="1"/>
              <a:t>eschooltoday.com</a:t>
            </a:r>
            <a:r>
              <a:rPr lang="fi-FI" dirty="0"/>
              <a:t>/</a:t>
            </a:r>
            <a:r>
              <a:rPr lang="fi-FI" dirty="0" err="1"/>
              <a:t>discrimination</a:t>
            </a:r>
            <a:r>
              <a:rPr lang="fi-FI" dirty="0"/>
              <a:t>-and-</a:t>
            </a:r>
            <a:r>
              <a:rPr lang="fi-FI" dirty="0" err="1"/>
              <a:t>prejudice</a:t>
            </a:r>
            <a:r>
              <a:rPr lang="fi-FI" dirty="0"/>
              <a:t>/</a:t>
            </a:r>
            <a:r>
              <a:rPr lang="fi-FI" dirty="0" err="1"/>
              <a:t>where-does-discrimination-occur-most.html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11th of October 2017.</a:t>
            </a:r>
          </a:p>
          <a:p>
            <a:r>
              <a:rPr lang="fi-FI" dirty="0" err="1"/>
              <a:t>Tired</a:t>
            </a:r>
            <a:r>
              <a:rPr lang="fi-FI" dirty="0"/>
              <a:t> </a:t>
            </a:r>
            <a:r>
              <a:rPr lang="fi-FI" dirty="0" err="1"/>
              <a:t>student</a:t>
            </a:r>
            <a:r>
              <a:rPr lang="fi-FI" dirty="0"/>
              <a:t> &lt;http://</a:t>
            </a:r>
            <a:r>
              <a:rPr lang="fi-FI" dirty="0" err="1"/>
              <a:t>gojmti.blogspot.fi</a:t>
            </a:r>
            <a:r>
              <a:rPr lang="fi-FI" dirty="0"/>
              <a:t>/2016/05/</a:t>
            </a:r>
            <a:r>
              <a:rPr lang="fi-FI" dirty="0" err="1"/>
              <a:t>why</a:t>
            </a:r>
            <a:r>
              <a:rPr lang="fi-FI" dirty="0"/>
              <a:t>-</a:t>
            </a:r>
            <a:r>
              <a:rPr lang="fi-FI" dirty="0" err="1"/>
              <a:t>students</a:t>
            </a:r>
            <a:r>
              <a:rPr lang="fi-FI" dirty="0"/>
              <a:t>-</a:t>
            </a:r>
            <a:r>
              <a:rPr lang="fi-FI" dirty="0" err="1"/>
              <a:t>lazy</a:t>
            </a:r>
            <a:r>
              <a:rPr lang="fi-FI" dirty="0"/>
              <a:t>-to-</a:t>
            </a:r>
            <a:r>
              <a:rPr lang="fi-FI" dirty="0" err="1"/>
              <a:t>learn.html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18th of August 2017.</a:t>
            </a:r>
          </a:p>
          <a:p>
            <a:r>
              <a:rPr lang="fi-FI" dirty="0" err="1"/>
              <a:t>Attribution</a:t>
            </a:r>
            <a:r>
              <a:rPr lang="fi-FI" dirty="0"/>
              <a:t> </a:t>
            </a:r>
            <a:r>
              <a:rPr lang="fi-FI" dirty="0" err="1"/>
              <a:t>error</a:t>
            </a:r>
            <a:r>
              <a:rPr lang="fi-FI" dirty="0"/>
              <a:t> in </a:t>
            </a:r>
            <a:r>
              <a:rPr lang="fi-FI" dirty="0" err="1"/>
              <a:t>stock</a:t>
            </a:r>
            <a:r>
              <a:rPr lang="fi-FI" dirty="0"/>
              <a:t> market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www.safalniveshak.com</a:t>
            </a:r>
            <a:r>
              <a:rPr lang="fi-FI" dirty="0"/>
              <a:t>/</a:t>
            </a:r>
            <a:r>
              <a:rPr lang="fi-FI" dirty="0" err="1"/>
              <a:t>latticework-mental-models-fundamental-attribution-error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25th of August 2018.</a:t>
            </a:r>
          </a:p>
          <a:p>
            <a:r>
              <a:rPr lang="fi-FI" dirty="0" err="1"/>
              <a:t>Beaty</a:t>
            </a:r>
            <a:r>
              <a:rPr lang="fi-FI" dirty="0"/>
              <a:t> </a:t>
            </a:r>
            <a:r>
              <a:rPr lang="fi-FI" dirty="0" err="1"/>
              <a:t>ideal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Yang</a:t>
            </a:r>
            <a:r>
              <a:rPr lang="fi-FI" dirty="0"/>
              <a:t> Liu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www.theexpatwoman.com</a:t>
            </a:r>
            <a:r>
              <a:rPr lang="fi-FI" dirty="0"/>
              <a:t>/</a:t>
            </a:r>
            <a:r>
              <a:rPr lang="fi-FI" dirty="0" err="1"/>
              <a:t>eastmeetswest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25th of August 2017.</a:t>
            </a:r>
          </a:p>
          <a:p>
            <a:r>
              <a:rPr lang="fi-FI" dirty="0" err="1"/>
              <a:t>Finnish</a:t>
            </a:r>
            <a:r>
              <a:rPr lang="fi-FI" dirty="0"/>
              <a:t> Matti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twitter.com</a:t>
            </a:r>
            <a:r>
              <a:rPr lang="fi-FI" dirty="0"/>
              <a:t>/</a:t>
            </a:r>
            <a:r>
              <a:rPr lang="fi-FI" dirty="0" err="1"/>
              <a:t>finn_matti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22nd of August 2017.</a:t>
            </a:r>
          </a:p>
          <a:p>
            <a:r>
              <a:rPr lang="fi-FI" dirty="0" err="1"/>
              <a:t>Grain</a:t>
            </a:r>
            <a:r>
              <a:rPr lang="fi-FI" dirty="0"/>
              <a:t> of </a:t>
            </a:r>
            <a:r>
              <a:rPr lang="fi-FI" dirty="0" err="1"/>
              <a:t>truth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jayisgames.com</a:t>
            </a:r>
            <a:r>
              <a:rPr lang="fi-FI" dirty="0"/>
              <a:t>/</a:t>
            </a:r>
            <a:r>
              <a:rPr lang="fi-FI" dirty="0" err="1"/>
              <a:t>review</a:t>
            </a:r>
            <a:r>
              <a:rPr lang="fi-FI" dirty="0"/>
              <a:t>/</a:t>
            </a:r>
            <a:r>
              <a:rPr lang="fi-FI" dirty="0" err="1"/>
              <a:t>the</a:t>
            </a:r>
            <a:r>
              <a:rPr lang="fi-FI" dirty="0"/>
              <a:t>-</a:t>
            </a:r>
            <a:r>
              <a:rPr lang="fi-FI" dirty="0" err="1"/>
              <a:t>trader</a:t>
            </a:r>
            <a:r>
              <a:rPr lang="fi-FI" dirty="0"/>
              <a:t>-of-</a:t>
            </a:r>
            <a:r>
              <a:rPr lang="fi-FI" dirty="0" err="1"/>
              <a:t>stories</a:t>
            </a:r>
            <a:r>
              <a:rPr lang="fi-FI" dirty="0"/>
              <a:t>-a-</a:t>
            </a:r>
            <a:r>
              <a:rPr lang="fi-FI" dirty="0" err="1"/>
              <a:t>grain</a:t>
            </a:r>
            <a:r>
              <a:rPr lang="fi-FI" dirty="0"/>
              <a:t>-of-</a:t>
            </a:r>
            <a:r>
              <a:rPr lang="fi-FI" dirty="0" err="1"/>
              <a:t>truth.php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22nd of August 2017.</a:t>
            </a:r>
          </a:p>
          <a:p>
            <a:r>
              <a:rPr lang="fi-FI" dirty="0" err="1"/>
              <a:t>Illusory</a:t>
            </a:r>
            <a:r>
              <a:rPr lang="fi-FI" dirty="0"/>
              <a:t> </a:t>
            </a:r>
            <a:r>
              <a:rPr lang="fi-FI" dirty="0" err="1"/>
              <a:t>correlation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twitter.com</a:t>
            </a:r>
            <a:r>
              <a:rPr lang="fi-FI" dirty="0"/>
              <a:t>/</a:t>
            </a:r>
            <a:r>
              <a:rPr lang="fi-FI" dirty="0" err="1"/>
              <a:t>ap_psychology</a:t>
            </a:r>
            <a:r>
              <a:rPr lang="fi-FI" dirty="0"/>
              <a:t>/status/1190344278809202688?lang=</a:t>
            </a:r>
            <a:r>
              <a:rPr lang="fi-FI" dirty="0" err="1"/>
              <a:t>fi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20th of </a:t>
            </a:r>
            <a:r>
              <a:rPr lang="fi-FI" dirty="0" err="1"/>
              <a:t>April</a:t>
            </a:r>
            <a:r>
              <a:rPr lang="fi-FI" dirty="0"/>
              <a:t> 2020.</a:t>
            </a:r>
          </a:p>
          <a:p>
            <a:r>
              <a:rPr lang="fi-FI" dirty="0" err="1"/>
              <a:t>Self-fulfilling</a:t>
            </a:r>
            <a:r>
              <a:rPr lang="fi-FI" dirty="0"/>
              <a:t> </a:t>
            </a:r>
            <a:r>
              <a:rPr lang="fi-FI" dirty="0" err="1"/>
              <a:t>prophecy</a:t>
            </a:r>
            <a:r>
              <a:rPr lang="fi-FI" dirty="0"/>
              <a:t> &lt;</a:t>
            </a:r>
            <a:r>
              <a:rPr lang="en-GB" dirty="0"/>
              <a:t>stereotypic schemas influence our behaviour in a way that makes the stereotype true</a:t>
            </a:r>
            <a:r>
              <a:rPr lang="fi-FI" dirty="0"/>
              <a:t> &gt; </a:t>
            </a:r>
            <a:r>
              <a:rPr lang="fi-FI" dirty="0" err="1"/>
              <a:t>Accessed</a:t>
            </a:r>
            <a:r>
              <a:rPr lang="fi-FI" dirty="0"/>
              <a:t> 27th of August 2018.</a:t>
            </a:r>
          </a:p>
          <a:p>
            <a:r>
              <a:rPr lang="fi-FI" dirty="0" err="1"/>
              <a:t>Stereotype</a:t>
            </a:r>
            <a:r>
              <a:rPr lang="fi-FI" dirty="0"/>
              <a:t> </a:t>
            </a:r>
            <a:r>
              <a:rPr lang="fi-FI" dirty="0" err="1"/>
              <a:t>threat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thetempest.co</a:t>
            </a:r>
            <a:r>
              <a:rPr lang="fi-FI" dirty="0"/>
              <a:t>/2016/07/16/</a:t>
            </a:r>
            <a:r>
              <a:rPr lang="fi-FI" dirty="0" err="1"/>
              <a:t>now-beyond</a:t>
            </a:r>
            <a:r>
              <a:rPr lang="fi-FI" dirty="0"/>
              <a:t>/science/</a:t>
            </a:r>
            <a:r>
              <a:rPr lang="fi-FI" dirty="0" err="1"/>
              <a:t>stereotypes</a:t>
            </a:r>
            <a:r>
              <a:rPr lang="fi-FI" dirty="0"/>
              <a:t>-</a:t>
            </a:r>
            <a:r>
              <a:rPr lang="fi-FI" dirty="0" err="1"/>
              <a:t>are</a:t>
            </a:r>
            <a:r>
              <a:rPr lang="fi-FI" dirty="0"/>
              <a:t>-</a:t>
            </a:r>
            <a:r>
              <a:rPr lang="fi-FI" dirty="0" err="1"/>
              <a:t>driving</a:t>
            </a:r>
            <a:r>
              <a:rPr lang="fi-FI" dirty="0"/>
              <a:t>-</a:t>
            </a:r>
            <a:r>
              <a:rPr lang="fi-FI" dirty="0" err="1"/>
              <a:t>women</a:t>
            </a:r>
            <a:r>
              <a:rPr lang="fi-FI" dirty="0"/>
              <a:t>-and-</a:t>
            </a:r>
            <a:r>
              <a:rPr lang="fi-FI" dirty="0" err="1"/>
              <a:t>poc</a:t>
            </a:r>
            <a:r>
              <a:rPr lang="fi-FI" dirty="0"/>
              <a:t>-out-of-</a:t>
            </a:r>
            <a:r>
              <a:rPr lang="fi-FI" dirty="0" err="1"/>
              <a:t>math</a:t>
            </a:r>
            <a:r>
              <a:rPr lang="fi-FI" dirty="0"/>
              <a:t>-and-science/&gt; </a:t>
            </a:r>
            <a:r>
              <a:rPr lang="fi-FI" dirty="0" err="1"/>
              <a:t>Accessed</a:t>
            </a:r>
            <a:r>
              <a:rPr lang="fi-FI" dirty="0"/>
              <a:t> 28th of August 2018.</a:t>
            </a:r>
          </a:p>
          <a:p>
            <a:r>
              <a:rPr lang="fi-FI" dirty="0" err="1"/>
              <a:t>Gender</a:t>
            </a:r>
            <a:r>
              <a:rPr lang="fi-FI" dirty="0"/>
              <a:t> </a:t>
            </a:r>
            <a:r>
              <a:rPr lang="fi-FI" dirty="0" err="1"/>
              <a:t>stereotypes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psychology.iresearchnet.com</a:t>
            </a:r>
            <a:r>
              <a:rPr lang="fi-FI" dirty="0"/>
              <a:t>/</a:t>
            </a:r>
            <a:r>
              <a:rPr lang="fi-FI" dirty="0" err="1"/>
              <a:t>social-psychology</a:t>
            </a:r>
            <a:r>
              <a:rPr lang="fi-FI" dirty="0"/>
              <a:t>/</a:t>
            </a:r>
            <a:r>
              <a:rPr lang="fi-FI" dirty="0" err="1"/>
              <a:t>prejudice</a:t>
            </a:r>
            <a:r>
              <a:rPr lang="fi-FI" dirty="0"/>
              <a:t>/</a:t>
            </a:r>
            <a:r>
              <a:rPr lang="fi-FI" dirty="0" err="1"/>
              <a:t>stereotype-threat-social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28th of August 2018.</a:t>
            </a:r>
          </a:p>
          <a:p>
            <a:r>
              <a:rPr lang="fi-FI" dirty="0"/>
              <a:t>Paul </a:t>
            </a:r>
            <a:r>
              <a:rPr lang="fi-FI" dirty="0" err="1"/>
              <a:t>Bloom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www.amazon.com</a:t>
            </a:r>
            <a:r>
              <a:rPr lang="fi-FI" dirty="0"/>
              <a:t>/Paul-</a:t>
            </a:r>
            <a:r>
              <a:rPr lang="fi-FI" dirty="0" err="1"/>
              <a:t>Bloom</a:t>
            </a:r>
            <a:r>
              <a:rPr lang="fi-FI" dirty="0"/>
              <a:t>/e/B0034Q096C&gt; </a:t>
            </a:r>
            <a:r>
              <a:rPr lang="fi-FI" dirty="0" err="1"/>
              <a:t>Accessed</a:t>
            </a:r>
            <a:r>
              <a:rPr lang="fi-FI" dirty="0"/>
              <a:t> 28th of August 2018.</a:t>
            </a:r>
          </a:p>
        </p:txBody>
      </p:sp>
    </p:spTree>
    <p:extLst>
      <p:ext uri="{BB962C8B-B14F-4D97-AF65-F5344CB8AC3E}">
        <p14:creationId xmlns:p14="http://schemas.microsoft.com/office/powerpoint/2010/main" val="80419205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06BD8C-FC5B-0D4B-AE92-A97081D9D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Picture </a:t>
            </a:r>
            <a:r>
              <a:rPr lang="fi-FI" dirty="0" err="1"/>
              <a:t>sources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87D37F5-CE69-BC48-9834-061C701B2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fi-FI" dirty="0" err="1"/>
              <a:t>Salesperson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autodo.info</a:t>
            </a:r>
            <a:r>
              <a:rPr lang="fi-FI" dirty="0"/>
              <a:t>/</a:t>
            </a:r>
            <a:r>
              <a:rPr lang="fi-FI" dirty="0" err="1"/>
              <a:t>pages</a:t>
            </a:r>
            <a:r>
              <a:rPr lang="fi-FI" dirty="0"/>
              <a:t>/s/</a:t>
            </a:r>
            <a:r>
              <a:rPr lang="fi-FI" dirty="0" err="1"/>
              <a:t>salesperson-cartoon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29th of August 2017.</a:t>
            </a:r>
          </a:p>
          <a:p>
            <a:r>
              <a:rPr lang="fi-FI" dirty="0" err="1"/>
              <a:t>Conformity</a:t>
            </a:r>
            <a:r>
              <a:rPr lang="fi-FI" dirty="0"/>
              <a:t> &lt;http://</a:t>
            </a:r>
            <a:r>
              <a:rPr lang="fi-FI" dirty="0" err="1"/>
              <a:t>schoolsucksproject.com</a:t>
            </a:r>
            <a:r>
              <a:rPr lang="fi-FI" dirty="0"/>
              <a:t>/podcast-342-conformity-vs-the-six-pillars-of-self-esteem-with-jake-desyllas/&gt; </a:t>
            </a:r>
            <a:r>
              <a:rPr lang="fi-FI" dirty="0" err="1"/>
              <a:t>Accessed</a:t>
            </a:r>
            <a:r>
              <a:rPr lang="fi-FI" dirty="0"/>
              <a:t> 30th of August 2017.</a:t>
            </a:r>
          </a:p>
          <a:p>
            <a:r>
              <a:rPr lang="fi-FI" dirty="0"/>
              <a:t>A </a:t>
            </a:r>
            <a:r>
              <a:rPr lang="fi-FI" dirty="0" err="1"/>
              <a:t>group</a:t>
            </a:r>
            <a:r>
              <a:rPr lang="fi-FI" dirty="0"/>
              <a:t> of </a:t>
            </a:r>
            <a:r>
              <a:rPr lang="fi-FI" dirty="0" err="1"/>
              <a:t>non-conformists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taivara.com</a:t>
            </a:r>
            <a:r>
              <a:rPr lang="fi-FI" dirty="0"/>
              <a:t>/enemies-innovation-1-conformity/&gt; </a:t>
            </a:r>
            <a:r>
              <a:rPr lang="fi-FI" dirty="0" err="1"/>
              <a:t>Accessed</a:t>
            </a:r>
            <a:r>
              <a:rPr lang="fi-FI" dirty="0"/>
              <a:t> 14th of August 2015.</a:t>
            </a:r>
          </a:p>
          <a:p>
            <a:r>
              <a:rPr lang="fi-FI" dirty="0"/>
              <a:t>A </a:t>
            </a:r>
            <a:r>
              <a:rPr lang="fi-FI" dirty="0" err="1"/>
              <a:t>non-conformist</a:t>
            </a:r>
            <a:r>
              <a:rPr lang="fi-FI" dirty="0"/>
              <a:t> &lt;</a:t>
            </a:r>
            <a:r>
              <a:rPr lang="pl-PL" dirty="0" err="1"/>
              <a:t>https</a:t>
            </a:r>
            <a:r>
              <a:rPr lang="pl-PL" dirty="0"/>
              <a:t>://</a:t>
            </a:r>
            <a:r>
              <a:rPr lang="pl-PL" dirty="0" err="1"/>
              <a:t>www.pinterest.com</a:t>
            </a:r>
            <a:r>
              <a:rPr lang="pl-PL" dirty="0"/>
              <a:t>/pin/199073246001153980/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14th of August 2015.</a:t>
            </a:r>
          </a:p>
          <a:p>
            <a:r>
              <a:rPr lang="fi-FI" dirty="0" err="1"/>
              <a:t>Asch’s</a:t>
            </a:r>
            <a:r>
              <a:rPr lang="fi-FI" dirty="0"/>
              <a:t> </a:t>
            </a:r>
            <a:r>
              <a:rPr lang="fi-FI" dirty="0" err="1"/>
              <a:t>experiments</a:t>
            </a:r>
            <a:r>
              <a:rPr lang="fi-FI" dirty="0"/>
              <a:t> (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pictures</a:t>
            </a:r>
            <a:r>
              <a:rPr lang="fi-FI" dirty="0"/>
              <a:t>)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www.simplypsychology.org</a:t>
            </a:r>
            <a:r>
              <a:rPr lang="fi-FI" dirty="0"/>
              <a:t>/</a:t>
            </a:r>
            <a:r>
              <a:rPr lang="fi-FI" dirty="0" err="1"/>
              <a:t>asch-conformity.html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30th of August 2017.</a:t>
            </a:r>
          </a:p>
          <a:p>
            <a:r>
              <a:rPr lang="fi-FI" dirty="0"/>
              <a:t>Solomon </a:t>
            </a:r>
            <a:r>
              <a:rPr lang="fi-FI" dirty="0" err="1"/>
              <a:t>Asch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en.wikipedia.org</a:t>
            </a:r>
            <a:r>
              <a:rPr lang="fi-FI" dirty="0"/>
              <a:t>/wiki/</a:t>
            </a:r>
            <a:r>
              <a:rPr lang="fi-FI" dirty="0" err="1"/>
              <a:t>Solomon_Asch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31st of August 2017.</a:t>
            </a:r>
          </a:p>
          <a:p>
            <a:r>
              <a:rPr lang="fi-FI" dirty="0" err="1"/>
              <a:t>Minority</a:t>
            </a:r>
            <a:r>
              <a:rPr lang="fi-FI" dirty="0"/>
              <a:t> &lt;http://</a:t>
            </a:r>
            <a:r>
              <a:rPr lang="fi-FI" dirty="0" err="1"/>
              <a:t>organisationdevelopment.org</a:t>
            </a:r>
            <a:r>
              <a:rPr lang="fi-FI" dirty="0"/>
              <a:t>/</a:t>
            </a:r>
            <a:r>
              <a:rPr lang="fi-FI" dirty="0" err="1"/>
              <a:t>social-psychology-minority-influence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6th of </a:t>
            </a:r>
            <a:r>
              <a:rPr lang="fi-FI" dirty="0" err="1"/>
              <a:t>September</a:t>
            </a:r>
            <a:r>
              <a:rPr lang="fi-FI" dirty="0"/>
              <a:t> 2017.</a:t>
            </a:r>
          </a:p>
          <a:p>
            <a:r>
              <a:rPr lang="fi-FI" dirty="0" err="1"/>
              <a:t>Groupthink</a:t>
            </a:r>
            <a:r>
              <a:rPr lang="fi-FI" dirty="0"/>
              <a:t> &lt;http://</a:t>
            </a:r>
            <a:r>
              <a:rPr lang="fi-FI" dirty="0" err="1"/>
              <a:t>wattsupwiththat.com</a:t>
            </a:r>
            <a:r>
              <a:rPr lang="fi-FI" dirty="0"/>
              <a:t>/2014/10/12/the-trouble-with-physics-another-branch-of-science-captured-by-groupthink/&gt; </a:t>
            </a:r>
            <a:r>
              <a:rPr lang="fi-FI" dirty="0" err="1"/>
              <a:t>Accessed</a:t>
            </a:r>
            <a:r>
              <a:rPr lang="fi-FI" dirty="0"/>
              <a:t> 15th of </a:t>
            </a:r>
            <a:r>
              <a:rPr lang="fi-FI" dirty="0" err="1"/>
              <a:t>September</a:t>
            </a:r>
            <a:r>
              <a:rPr lang="fi-FI" dirty="0"/>
              <a:t> 2015.</a:t>
            </a:r>
          </a:p>
          <a:p>
            <a:r>
              <a:rPr lang="fi-FI" dirty="0" err="1"/>
              <a:t>Risky</a:t>
            </a:r>
            <a:r>
              <a:rPr lang="fi-FI" dirty="0"/>
              <a:t> </a:t>
            </a:r>
            <a:r>
              <a:rPr lang="fi-FI" dirty="0" err="1"/>
              <a:t>shift</a:t>
            </a:r>
            <a:r>
              <a:rPr lang="fi-FI" dirty="0"/>
              <a:t> &lt;http://</a:t>
            </a:r>
            <a:r>
              <a:rPr lang="fi-FI" dirty="0" err="1"/>
              <a:t>traviswhitecommunications.com</a:t>
            </a:r>
            <a:r>
              <a:rPr lang="fi-FI" dirty="0"/>
              <a:t>/2012/08/17/</a:t>
            </a:r>
            <a:r>
              <a:rPr lang="fi-FI" dirty="0" err="1"/>
              <a:t>group-behavior-the-risky-shift</a:t>
            </a:r>
            <a:r>
              <a:rPr lang="fi-FI" dirty="0"/>
              <a:t>/</a:t>
            </a:r>
            <a:r>
              <a:rPr lang="fi-FI" dirty="0" err="1"/>
              <a:t>group-behavior-risky-shift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6th of </a:t>
            </a:r>
            <a:r>
              <a:rPr lang="fi-FI" dirty="0" err="1"/>
              <a:t>September</a:t>
            </a:r>
            <a:r>
              <a:rPr lang="fi-FI" dirty="0"/>
              <a:t> 2017.</a:t>
            </a:r>
          </a:p>
          <a:p>
            <a:r>
              <a:rPr lang="fi-FI" dirty="0" err="1"/>
              <a:t>Obedience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www.youtube.com</a:t>
            </a:r>
            <a:r>
              <a:rPr lang="fi-FI" dirty="0"/>
              <a:t>/</a:t>
            </a:r>
            <a:r>
              <a:rPr lang="fi-FI" dirty="0" err="1"/>
              <a:t>watch?v</a:t>
            </a:r>
            <a:r>
              <a:rPr lang="fi-FI" dirty="0"/>
              <a:t>=-</a:t>
            </a:r>
            <a:r>
              <a:rPr lang="fi-FI" dirty="0" err="1"/>
              <a:t>n_qslQP_Gw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5th of </a:t>
            </a:r>
            <a:r>
              <a:rPr lang="fi-FI" dirty="0" err="1"/>
              <a:t>September</a:t>
            </a:r>
            <a:r>
              <a:rPr lang="fi-FI" dirty="0"/>
              <a:t> 2018.</a:t>
            </a:r>
          </a:p>
          <a:p>
            <a:r>
              <a:rPr lang="fi-FI" dirty="0" err="1"/>
              <a:t>Nazi</a:t>
            </a:r>
            <a:r>
              <a:rPr lang="fi-FI" dirty="0"/>
              <a:t> </a:t>
            </a:r>
            <a:r>
              <a:rPr lang="fi-FI" dirty="0" err="1"/>
              <a:t>parade</a:t>
            </a:r>
            <a:r>
              <a:rPr lang="fi-FI" dirty="0"/>
              <a:t> &lt;http://</a:t>
            </a:r>
            <a:r>
              <a:rPr lang="fi-FI" dirty="0" err="1"/>
              <a:t>iliketowastemytime.com</a:t>
            </a:r>
            <a:r>
              <a:rPr lang="fi-FI" dirty="0"/>
              <a:t>/2012/01/11/30-restored-photos-of-nazi-germany-from-life-archives&gt; </a:t>
            </a:r>
            <a:r>
              <a:rPr lang="fi-FI" dirty="0" err="1"/>
              <a:t>Accessed</a:t>
            </a:r>
            <a:r>
              <a:rPr lang="fi-FI" dirty="0"/>
              <a:t> 14th of August 2015.</a:t>
            </a:r>
          </a:p>
          <a:p>
            <a:r>
              <a:rPr lang="fi-FI" dirty="0"/>
              <a:t>Stanley </a:t>
            </a:r>
            <a:r>
              <a:rPr lang="fi-FI" dirty="0" err="1"/>
              <a:t>Milgram</a:t>
            </a:r>
            <a:r>
              <a:rPr lang="fi-FI" dirty="0"/>
              <a:t> 1 &lt;http://</a:t>
            </a:r>
            <a:r>
              <a:rPr lang="fi-FI" dirty="0" err="1"/>
              <a:t>www.spring.org.uk</a:t>
            </a:r>
            <a:r>
              <a:rPr lang="fi-FI" dirty="0"/>
              <a:t>/2012/03/how-society-works-8-revealing-psychological-insights-into-our-social-behaviour.php&gt; </a:t>
            </a:r>
            <a:r>
              <a:rPr lang="fi-FI" dirty="0" err="1"/>
              <a:t>Accessed</a:t>
            </a:r>
            <a:r>
              <a:rPr lang="fi-FI" dirty="0"/>
              <a:t> 14th of August 2015.</a:t>
            </a:r>
          </a:p>
          <a:p>
            <a:r>
              <a:rPr lang="fi-FI" dirty="0"/>
              <a:t>Stanley </a:t>
            </a:r>
            <a:r>
              <a:rPr lang="fi-FI" dirty="0" err="1"/>
              <a:t>Milgram</a:t>
            </a:r>
            <a:r>
              <a:rPr lang="fi-FI" dirty="0"/>
              <a:t> 2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acasadevidro.com</a:t>
            </a:r>
            <a:r>
              <a:rPr lang="fi-FI" dirty="0"/>
              <a:t>/</a:t>
            </a:r>
            <a:r>
              <a:rPr lang="fi-FI" dirty="0" err="1"/>
              <a:t>tag</a:t>
            </a:r>
            <a:r>
              <a:rPr lang="fi-FI" dirty="0"/>
              <a:t>/</a:t>
            </a:r>
            <a:r>
              <a:rPr lang="fi-FI" dirty="0" err="1"/>
              <a:t>sabedoria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31st of August 2017.</a:t>
            </a:r>
          </a:p>
          <a:p>
            <a:r>
              <a:rPr lang="fi-FI" dirty="0"/>
              <a:t>Group of </a:t>
            </a:r>
            <a:r>
              <a:rPr lang="fi-FI" dirty="0" err="1"/>
              <a:t>conformist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www.studyblue.com</a:t>
            </a:r>
            <a:r>
              <a:rPr lang="fi-FI" dirty="0"/>
              <a:t>/</a:t>
            </a:r>
            <a:r>
              <a:rPr lang="fi-FI" dirty="0" err="1"/>
              <a:t>notes</a:t>
            </a:r>
            <a:r>
              <a:rPr lang="fi-FI" dirty="0"/>
              <a:t>/</a:t>
            </a:r>
            <a:r>
              <a:rPr lang="fi-FI" dirty="0" err="1"/>
              <a:t>note</a:t>
            </a:r>
            <a:r>
              <a:rPr lang="fi-FI" dirty="0"/>
              <a:t>/n/ch-6-conformity-and-obedience/</a:t>
            </a:r>
            <a:r>
              <a:rPr lang="fi-FI" dirty="0" err="1"/>
              <a:t>deck</a:t>
            </a:r>
            <a:r>
              <a:rPr lang="fi-FI" dirty="0"/>
              <a:t>/5878791&gt; </a:t>
            </a:r>
            <a:r>
              <a:rPr lang="fi-FI" dirty="0" err="1"/>
              <a:t>Accessed</a:t>
            </a:r>
            <a:r>
              <a:rPr lang="fi-FI" dirty="0"/>
              <a:t> 14th of August 2015.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0764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DCD9CC-818E-8C47-B5BB-5D6F6C80F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Social</a:t>
            </a:r>
            <a:r>
              <a:rPr lang="fi-FI" dirty="0"/>
              <a:t> </a:t>
            </a:r>
            <a:r>
              <a:rPr lang="fi-FI" dirty="0" err="1"/>
              <a:t>identity</a:t>
            </a:r>
            <a:r>
              <a:rPr lang="fi-FI" dirty="0"/>
              <a:t> </a:t>
            </a:r>
            <a:r>
              <a:rPr lang="fi-FI" dirty="0" err="1"/>
              <a:t>theory</a:t>
            </a:r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F77E0E76-0425-474B-A401-942225B2FE7D}"/>
              </a:ext>
            </a:extLst>
          </p:cNvPr>
          <p:cNvSpPr txBox="1"/>
          <p:nvPr/>
        </p:nvSpPr>
        <p:spPr>
          <a:xfrm>
            <a:off x="2369010" y="1419431"/>
            <a:ext cx="4405977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2800" b="1" dirty="0"/>
              <a:t>SOCIAL CATEGORIZATION</a:t>
            </a:r>
          </a:p>
        </p:txBody>
      </p:sp>
      <p:sp>
        <p:nvSpPr>
          <p:cNvPr id="6" name="Nuoli vasemmalle ja oikealle 5">
            <a:extLst>
              <a:ext uri="{FF2B5EF4-FFF2-40B4-BE49-F238E27FC236}">
                <a16:creationId xmlns:a16="http://schemas.microsoft.com/office/drawing/2014/main" id="{2D593EB0-99D5-884E-A0F2-2A74C8B68192}"/>
              </a:ext>
            </a:extLst>
          </p:cNvPr>
          <p:cNvSpPr/>
          <p:nvPr/>
        </p:nvSpPr>
        <p:spPr>
          <a:xfrm>
            <a:off x="3052914" y="2657752"/>
            <a:ext cx="3038167" cy="955603"/>
          </a:xfrm>
          <a:prstGeom prst="left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SOCIAL COMPARISON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7F9AB76-15C9-5143-ACDE-145888B28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571" y="3915371"/>
            <a:ext cx="731640" cy="1893277"/>
          </a:xfrm>
          <a:prstGeom prst="rect">
            <a:avLst/>
          </a:prstGeom>
        </p:spPr>
      </p:pic>
      <p:grpSp>
        <p:nvGrpSpPr>
          <p:cNvPr id="21" name="Ryhmä 20">
            <a:extLst>
              <a:ext uri="{FF2B5EF4-FFF2-40B4-BE49-F238E27FC236}">
                <a16:creationId xmlns:a16="http://schemas.microsoft.com/office/drawing/2014/main" id="{B84C1CDB-49B1-CB49-8A91-60A0102FAB02}"/>
              </a:ext>
            </a:extLst>
          </p:cNvPr>
          <p:cNvGrpSpPr/>
          <p:nvPr/>
        </p:nvGrpSpPr>
        <p:grpSpPr>
          <a:xfrm>
            <a:off x="730665" y="2057376"/>
            <a:ext cx="1739451" cy="1309008"/>
            <a:chOff x="730665" y="2057376"/>
            <a:chExt cx="1739451" cy="1309008"/>
          </a:xfrm>
        </p:grpSpPr>
        <p:sp>
          <p:nvSpPr>
            <p:cNvPr id="8" name="Tekstiruutu 7">
              <a:extLst>
                <a:ext uri="{FF2B5EF4-FFF2-40B4-BE49-F238E27FC236}">
                  <a16:creationId xmlns:a16="http://schemas.microsoft.com/office/drawing/2014/main" id="{3F9334B0-CB95-A441-9C41-84DE9116FC75}"/>
                </a:ext>
              </a:extLst>
            </p:cNvPr>
            <p:cNvSpPr txBox="1"/>
            <p:nvPr/>
          </p:nvSpPr>
          <p:spPr>
            <a:xfrm>
              <a:off x="730665" y="2904719"/>
              <a:ext cx="1739451" cy="461665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i-FI" sz="2400" dirty="0"/>
                <a:t>In-</a:t>
              </a:r>
              <a:r>
                <a:rPr lang="fi-FI" sz="2400" dirty="0" err="1"/>
                <a:t>group</a:t>
              </a:r>
              <a:r>
                <a:rPr lang="fi-FI" sz="2400" dirty="0"/>
                <a:t>: US</a:t>
              </a:r>
            </a:p>
          </p:txBody>
        </p:sp>
        <p:cxnSp>
          <p:nvCxnSpPr>
            <p:cNvPr id="11" name="Suora nuoliyhdysviiva 10">
              <a:extLst>
                <a:ext uri="{FF2B5EF4-FFF2-40B4-BE49-F238E27FC236}">
                  <a16:creationId xmlns:a16="http://schemas.microsoft.com/office/drawing/2014/main" id="{CE4CC49D-08D6-1E4C-B837-29EA995A83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00390" y="2057376"/>
              <a:ext cx="768622" cy="693816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2" name="Kuva 11">
            <a:extLst>
              <a:ext uri="{FF2B5EF4-FFF2-40B4-BE49-F238E27FC236}">
                <a16:creationId xmlns:a16="http://schemas.microsoft.com/office/drawing/2014/main" id="{084DCE42-623A-F442-91F7-FF7A6C5943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308" y="3981476"/>
            <a:ext cx="1948082" cy="1761066"/>
          </a:xfrm>
          <a:prstGeom prst="rect">
            <a:avLst/>
          </a:prstGeom>
        </p:spPr>
      </p:pic>
      <p:grpSp>
        <p:nvGrpSpPr>
          <p:cNvPr id="22" name="Ryhmä 21">
            <a:extLst>
              <a:ext uri="{FF2B5EF4-FFF2-40B4-BE49-F238E27FC236}">
                <a16:creationId xmlns:a16="http://schemas.microsoft.com/office/drawing/2014/main" id="{75239A5A-6631-B34F-A7A5-C10A6346F7DE}"/>
              </a:ext>
            </a:extLst>
          </p:cNvPr>
          <p:cNvGrpSpPr/>
          <p:nvPr/>
        </p:nvGrpSpPr>
        <p:grpSpPr>
          <a:xfrm>
            <a:off x="6419966" y="2032730"/>
            <a:ext cx="2372765" cy="1333654"/>
            <a:chOff x="6419966" y="2032730"/>
            <a:chExt cx="2372765" cy="1333654"/>
          </a:xfrm>
        </p:grpSpPr>
        <p:sp>
          <p:nvSpPr>
            <p:cNvPr id="9" name="Tekstiruutu 8">
              <a:extLst>
                <a:ext uri="{FF2B5EF4-FFF2-40B4-BE49-F238E27FC236}">
                  <a16:creationId xmlns:a16="http://schemas.microsoft.com/office/drawing/2014/main" id="{92328265-03B8-AF45-80AD-93AA95BE559B}"/>
                </a:ext>
              </a:extLst>
            </p:cNvPr>
            <p:cNvSpPr txBox="1"/>
            <p:nvPr/>
          </p:nvSpPr>
          <p:spPr>
            <a:xfrm>
              <a:off x="6419966" y="2904719"/>
              <a:ext cx="2372765" cy="4616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i-FI" sz="2400" dirty="0"/>
                <a:t>Out-</a:t>
              </a:r>
              <a:r>
                <a:rPr lang="fi-FI" sz="2400" dirty="0" err="1"/>
                <a:t>group</a:t>
              </a:r>
              <a:r>
                <a:rPr lang="fi-FI" sz="2400" dirty="0"/>
                <a:t>, THEM</a:t>
              </a:r>
            </a:p>
          </p:txBody>
        </p:sp>
        <p:cxnSp>
          <p:nvCxnSpPr>
            <p:cNvPr id="13" name="Suora nuoliyhdysviiva 12">
              <a:extLst>
                <a:ext uri="{FF2B5EF4-FFF2-40B4-BE49-F238E27FC236}">
                  <a16:creationId xmlns:a16="http://schemas.microsoft.com/office/drawing/2014/main" id="{BA7D086C-EBC4-7E48-B407-B6849EF9F451}"/>
                </a:ext>
              </a:extLst>
            </p:cNvPr>
            <p:cNvCxnSpPr>
              <a:cxnSpLocks/>
            </p:cNvCxnSpPr>
            <p:nvPr/>
          </p:nvCxnSpPr>
          <p:spPr>
            <a:xfrm>
              <a:off x="6774984" y="2032730"/>
              <a:ext cx="717197" cy="718462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Ryhmä 26">
            <a:extLst>
              <a:ext uri="{FF2B5EF4-FFF2-40B4-BE49-F238E27FC236}">
                <a16:creationId xmlns:a16="http://schemas.microsoft.com/office/drawing/2014/main" id="{594EA23D-C528-634C-9433-711A0CD01173}"/>
              </a:ext>
            </a:extLst>
          </p:cNvPr>
          <p:cNvGrpSpPr/>
          <p:nvPr/>
        </p:nvGrpSpPr>
        <p:grpSpPr>
          <a:xfrm>
            <a:off x="2866209" y="3495368"/>
            <a:ext cx="3411576" cy="1686437"/>
            <a:chOff x="2866209" y="3495368"/>
            <a:chExt cx="3411576" cy="1686437"/>
          </a:xfrm>
        </p:grpSpPr>
        <p:sp>
          <p:nvSpPr>
            <p:cNvPr id="17" name="Tekstiruutu 16">
              <a:extLst>
                <a:ext uri="{FF2B5EF4-FFF2-40B4-BE49-F238E27FC236}">
                  <a16:creationId xmlns:a16="http://schemas.microsoft.com/office/drawing/2014/main" id="{28AAECB3-71AB-E947-BDD3-BB27724C1D4C}"/>
                </a:ext>
              </a:extLst>
            </p:cNvPr>
            <p:cNvSpPr txBox="1"/>
            <p:nvPr/>
          </p:nvSpPr>
          <p:spPr>
            <a:xfrm>
              <a:off x="2866209" y="3981476"/>
              <a:ext cx="3411576" cy="1200329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b="1" dirty="0"/>
                <a:t>Positive distinctiveness </a:t>
              </a:r>
            </a:p>
            <a:p>
              <a:pPr algn="ctr"/>
              <a:r>
                <a:rPr lang="en-GB" sz="2400" dirty="0"/>
                <a:t>and </a:t>
              </a:r>
              <a:r>
                <a:rPr lang="en-GB" sz="2400" b="1" dirty="0"/>
                <a:t>in-group favouritism</a:t>
              </a:r>
              <a:r>
                <a:rPr lang="en-GB" sz="2400" dirty="0"/>
                <a:t>:</a:t>
              </a:r>
            </a:p>
            <a:p>
              <a:pPr algn="ctr"/>
              <a:r>
                <a:rPr lang="en-GB" sz="2400" dirty="0"/>
                <a:t>WE are better than THEM</a:t>
              </a:r>
            </a:p>
          </p:txBody>
        </p:sp>
        <p:cxnSp>
          <p:nvCxnSpPr>
            <p:cNvPr id="24" name="Suora nuoliyhdysviiva 23">
              <a:extLst>
                <a:ext uri="{FF2B5EF4-FFF2-40B4-BE49-F238E27FC236}">
                  <a16:creationId xmlns:a16="http://schemas.microsoft.com/office/drawing/2014/main" id="{67FA6DCD-4DC9-A94D-97BF-2E2558958EE4}"/>
                </a:ext>
              </a:extLst>
            </p:cNvPr>
            <p:cNvCxnSpPr>
              <a:cxnSpLocks/>
            </p:cNvCxnSpPr>
            <p:nvPr/>
          </p:nvCxnSpPr>
          <p:spPr>
            <a:xfrm>
              <a:off x="4571997" y="3495368"/>
              <a:ext cx="0" cy="42000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Ryhmä 9">
            <a:extLst>
              <a:ext uri="{FF2B5EF4-FFF2-40B4-BE49-F238E27FC236}">
                <a16:creationId xmlns:a16="http://schemas.microsoft.com/office/drawing/2014/main" id="{44BD8766-045A-7A48-B8C1-30EE647777B3}"/>
              </a:ext>
            </a:extLst>
          </p:cNvPr>
          <p:cNvGrpSpPr/>
          <p:nvPr/>
        </p:nvGrpSpPr>
        <p:grpSpPr>
          <a:xfrm>
            <a:off x="2893005" y="5322539"/>
            <a:ext cx="3357972" cy="958370"/>
            <a:chOff x="2893005" y="5322539"/>
            <a:chExt cx="3357972" cy="958370"/>
          </a:xfrm>
        </p:grpSpPr>
        <p:sp>
          <p:nvSpPr>
            <p:cNvPr id="4" name="Tekstiruutu 3">
              <a:extLst>
                <a:ext uri="{FF2B5EF4-FFF2-40B4-BE49-F238E27FC236}">
                  <a16:creationId xmlns:a16="http://schemas.microsoft.com/office/drawing/2014/main" id="{3E05EBAE-C1A6-A545-A9CB-C5FBFFDC756D}"/>
                </a:ext>
              </a:extLst>
            </p:cNvPr>
            <p:cNvSpPr txBox="1"/>
            <p:nvPr/>
          </p:nvSpPr>
          <p:spPr>
            <a:xfrm>
              <a:off x="2893005" y="5819244"/>
              <a:ext cx="3357972" cy="4616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/>
                <a:t>Intergroup discrimination</a:t>
              </a:r>
            </a:p>
          </p:txBody>
        </p:sp>
        <p:cxnSp>
          <p:nvCxnSpPr>
            <p:cNvPr id="18" name="Suora nuoliyhdysviiva 17">
              <a:extLst>
                <a:ext uri="{FF2B5EF4-FFF2-40B4-BE49-F238E27FC236}">
                  <a16:creationId xmlns:a16="http://schemas.microsoft.com/office/drawing/2014/main" id="{9DB07EBB-6B33-E141-A0EA-39F625463224}"/>
                </a:ext>
              </a:extLst>
            </p:cNvPr>
            <p:cNvCxnSpPr>
              <a:cxnSpLocks/>
            </p:cNvCxnSpPr>
            <p:nvPr/>
          </p:nvCxnSpPr>
          <p:spPr>
            <a:xfrm>
              <a:off x="4571991" y="5322539"/>
              <a:ext cx="0" cy="42000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8527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D779CE-4523-FC4A-9F35-293542288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Social</a:t>
            </a:r>
            <a:r>
              <a:rPr lang="fi-FI" dirty="0"/>
              <a:t> </a:t>
            </a:r>
            <a:r>
              <a:rPr lang="fi-FI" dirty="0" err="1"/>
              <a:t>identity</a:t>
            </a:r>
            <a:r>
              <a:rPr lang="fi-FI" dirty="0"/>
              <a:t> </a:t>
            </a:r>
            <a:r>
              <a:rPr lang="fi-FI" dirty="0" err="1"/>
              <a:t>theory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73808A4-570A-2B4A-ADBA-FE8EA57F98B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We exaggerate the virtues of our in-group to maintain or enhance positive self-image</a:t>
            </a:r>
          </a:p>
        </p:txBody>
      </p:sp>
      <p:pic>
        <p:nvPicPr>
          <p:cNvPr id="5" name="Sisällön paikkamerkki 6">
            <a:extLst>
              <a:ext uri="{FF2B5EF4-FFF2-40B4-BE49-F238E27FC236}">
                <a16:creationId xmlns:a16="http://schemas.microsoft.com/office/drawing/2014/main" id="{724D49F7-22F3-2D48-9CFE-8C112E3A56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9" b="13102"/>
          <a:stretch/>
        </p:blipFill>
        <p:spPr>
          <a:xfrm>
            <a:off x="4493515" y="2536723"/>
            <a:ext cx="4193285" cy="2334475"/>
          </a:xfrm>
        </p:spPr>
      </p:pic>
    </p:spTree>
    <p:extLst>
      <p:ext uri="{BB962C8B-B14F-4D97-AF65-F5344CB8AC3E}">
        <p14:creationId xmlns:p14="http://schemas.microsoft.com/office/powerpoint/2010/main" val="44684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14302</TotalTime>
  <Words>3234</Words>
  <Application>Microsoft Macintosh PowerPoint</Application>
  <PresentationFormat>Näytössä katseltava diaesitys (4:3)</PresentationFormat>
  <Paragraphs>450</Paragraphs>
  <Slides>75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75</vt:i4>
      </vt:variant>
    </vt:vector>
  </HeadingPairs>
  <TitlesOfParts>
    <vt:vector size="78" baseType="lpstr">
      <vt:lpstr>Arial</vt:lpstr>
      <vt:lpstr>Calibri</vt:lpstr>
      <vt:lpstr>Office-teema</vt:lpstr>
      <vt:lpstr>THE INDIVIDUAL  AND THE GROUP</vt:lpstr>
      <vt:lpstr>Social psychology</vt:lpstr>
      <vt:lpstr>Social psychology</vt:lpstr>
      <vt:lpstr>TASK</vt:lpstr>
      <vt:lpstr>TASK</vt:lpstr>
      <vt:lpstr>Social identity theory</vt:lpstr>
      <vt:lpstr>Social identity theory</vt:lpstr>
      <vt:lpstr>Social identity theory</vt:lpstr>
      <vt:lpstr>Social identity theory</vt:lpstr>
      <vt:lpstr>TASK</vt:lpstr>
      <vt:lpstr>TASK</vt:lpstr>
      <vt:lpstr>Social identity theory</vt:lpstr>
      <vt:lpstr>EXTRA TASK</vt:lpstr>
      <vt:lpstr>Social identity theory</vt:lpstr>
      <vt:lpstr>TASK</vt:lpstr>
      <vt:lpstr>EXTRA TASK</vt:lpstr>
      <vt:lpstr>TASK</vt:lpstr>
      <vt:lpstr>TASK</vt:lpstr>
      <vt:lpstr>Social cognitive theory</vt:lpstr>
      <vt:lpstr>Social cognitive theory</vt:lpstr>
      <vt:lpstr>TASK</vt:lpstr>
      <vt:lpstr>Social cognitive theory</vt:lpstr>
      <vt:lpstr>TASK</vt:lpstr>
      <vt:lpstr>Social cognitive theory</vt:lpstr>
      <vt:lpstr>TASK</vt:lpstr>
      <vt:lpstr>TASK</vt:lpstr>
      <vt:lpstr>TASK</vt:lpstr>
      <vt:lpstr>Social cognitive theory</vt:lpstr>
      <vt:lpstr>TASK</vt:lpstr>
      <vt:lpstr>TASK</vt:lpstr>
      <vt:lpstr>RESEARCH: Types of experiments</vt:lpstr>
      <vt:lpstr>PowerPoint-esitys</vt:lpstr>
      <vt:lpstr>TASK</vt:lpstr>
      <vt:lpstr>TASK</vt:lpstr>
      <vt:lpstr>Social cognition</vt:lpstr>
      <vt:lpstr>Attribution</vt:lpstr>
      <vt:lpstr>Attribution</vt:lpstr>
      <vt:lpstr>Attribution</vt:lpstr>
      <vt:lpstr>TASK</vt:lpstr>
      <vt:lpstr>TASK</vt:lpstr>
      <vt:lpstr>Stereotypes</vt:lpstr>
      <vt:lpstr>TASK</vt:lpstr>
      <vt:lpstr>TASK</vt:lpstr>
      <vt:lpstr>TASK</vt:lpstr>
      <vt:lpstr>Stereotypes</vt:lpstr>
      <vt:lpstr>Stereotypes</vt:lpstr>
      <vt:lpstr>Stereotypes</vt:lpstr>
      <vt:lpstr>Stereotypes</vt:lpstr>
      <vt:lpstr>EXTRA TASK</vt:lpstr>
      <vt:lpstr>TASK</vt:lpstr>
      <vt:lpstr>TASK</vt:lpstr>
      <vt:lpstr>TASK</vt:lpstr>
      <vt:lpstr>TASK</vt:lpstr>
      <vt:lpstr>Please note!</vt:lpstr>
      <vt:lpstr>Conformity</vt:lpstr>
      <vt:lpstr>TASK</vt:lpstr>
      <vt:lpstr>Conformity</vt:lpstr>
      <vt:lpstr>Conformity</vt:lpstr>
      <vt:lpstr>Conformity</vt:lpstr>
      <vt:lpstr>Conformity</vt:lpstr>
      <vt:lpstr>TASK</vt:lpstr>
      <vt:lpstr>Compliance</vt:lpstr>
      <vt:lpstr>TASK</vt:lpstr>
      <vt:lpstr>Minority influence</vt:lpstr>
      <vt:lpstr>Groupthink</vt:lpstr>
      <vt:lpstr>Risky shift</vt:lpstr>
      <vt:lpstr>Obedience</vt:lpstr>
      <vt:lpstr>Obedience</vt:lpstr>
      <vt:lpstr>Obedience</vt:lpstr>
      <vt:lpstr>Obedience</vt:lpstr>
      <vt:lpstr>TASK</vt:lpstr>
      <vt:lpstr>Picture sources</vt:lpstr>
      <vt:lpstr>Picture sources</vt:lpstr>
      <vt:lpstr>Picture sources</vt:lpstr>
      <vt:lpstr>Picture sources</vt:lpstr>
    </vt:vector>
  </TitlesOfParts>
  <Company>Voionmaa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TARKKAAVAISUUS</dc:title>
  <dc:creator>Markus Lajunen</dc:creator>
  <cp:lastModifiedBy>Lajunen Markus</cp:lastModifiedBy>
  <cp:revision>250</cp:revision>
  <dcterms:created xsi:type="dcterms:W3CDTF">2016-01-27T06:20:57Z</dcterms:created>
  <dcterms:modified xsi:type="dcterms:W3CDTF">2024-04-22T06:37:35Z</dcterms:modified>
</cp:coreProperties>
</file>