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279" r:id="rId3"/>
    <p:sldId id="315" r:id="rId4"/>
    <p:sldId id="316" r:id="rId5"/>
    <p:sldId id="317" r:id="rId6"/>
    <p:sldId id="318" r:id="rId7"/>
    <p:sldId id="319" r:id="rId8"/>
    <p:sldId id="341" r:id="rId9"/>
    <p:sldId id="342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37" r:id="rId18"/>
    <p:sldId id="340" r:id="rId19"/>
    <p:sldId id="346" r:id="rId20"/>
    <p:sldId id="280" r:id="rId21"/>
    <p:sldId id="298" r:id="rId22"/>
    <p:sldId id="296" r:id="rId23"/>
    <p:sldId id="329" r:id="rId24"/>
    <p:sldId id="330" r:id="rId25"/>
    <p:sldId id="300" r:id="rId26"/>
    <p:sldId id="343" r:id="rId27"/>
    <p:sldId id="290" r:id="rId28"/>
    <p:sldId id="278" r:id="rId29"/>
    <p:sldId id="291" r:id="rId30"/>
    <p:sldId id="292" r:id="rId31"/>
    <p:sldId id="331" r:id="rId32"/>
    <p:sldId id="293" r:id="rId33"/>
    <p:sldId id="294" r:id="rId34"/>
    <p:sldId id="295" r:id="rId35"/>
    <p:sldId id="306" r:id="rId36"/>
    <p:sldId id="309" r:id="rId37"/>
    <p:sldId id="332" r:id="rId38"/>
    <p:sldId id="333" r:id="rId39"/>
    <p:sldId id="334" r:id="rId40"/>
    <p:sldId id="335" r:id="rId41"/>
    <p:sldId id="336" r:id="rId42"/>
    <p:sldId id="281" r:id="rId43"/>
    <p:sldId id="282" r:id="rId44"/>
    <p:sldId id="283" r:id="rId45"/>
    <p:sldId id="297" r:id="rId46"/>
    <p:sldId id="284" r:id="rId47"/>
    <p:sldId id="285" r:id="rId48"/>
    <p:sldId id="286" r:id="rId49"/>
    <p:sldId id="299" r:id="rId50"/>
    <p:sldId id="348" r:id="rId51"/>
    <p:sldId id="301" r:id="rId52"/>
    <p:sldId id="313" r:id="rId53"/>
    <p:sldId id="311" r:id="rId54"/>
    <p:sldId id="344" r:id="rId55"/>
    <p:sldId id="288" r:id="rId56"/>
    <p:sldId id="289" r:id="rId57"/>
    <p:sldId id="314" r:id="rId58"/>
    <p:sldId id="307" r:id="rId59"/>
    <p:sldId id="308" r:id="rId60"/>
    <p:sldId id="310" r:id="rId61"/>
    <p:sldId id="347" r:id="rId62"/>
    <p:sldId id="273" r:id="rId63"/>
    <p:sldId id="338" r:id="rId64"/>
    <p:sldId id="339" r:id="rId65"/>
    <p:sldId id="320" r:id="rId6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5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8095-B4FB-714C-8385-B8F07C752627}" type="datetimeFigureOut">
              <a:rPr lang="fi-FI" smtClean="0"/>
              <a:t>18.12.2022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1B4-76A0-0C42-9640-FEB670F8C0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09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18.12.2022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18.12.2022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18.12.2022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18.12.2022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18.12.2022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18.12.2022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18.12.2022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18.12.2022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18.12.2022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18.12.2022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18.12.2022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18.12.2022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youtube.com/watch?v=GaMylwohL14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youtube.com/watch?v=H6LEcM0E0io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peda.net/id/f4ef79f2db4" TargetMode="Externa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youtube.com/watch?v=mNBmG24djoY" TargetMode="Externa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youtube.com/watch?v=cVf38y07cfk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LEARNING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Pre</a:t>
            </a:r>
            <a:r>
              <a:rPr lang="fi-FI" dirty="0"/>
              <a:t>-IB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functions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b="1" dirty="0"/>
          </a:p>
          <a:p>
            <a:r>
              <a:rPr lang="en-GB" b="1" dirty="0"/>
              <a:t>Cognitive</a:t>
            </a:r>
          </a:p>
          <a:p>
            <a:pPr lvl="1"/>
            <a:r>
              <a:rPr lang="en-GB" dirty="0"/>
              <a:t>The process of acquiring and using knowledge; </a:t>
            </a:r>
            <a:r>
              <a:rPr lang="en-GB" i="1" dirty="0"/>
              <a:t>information processing</a:t>
            </a:r>
          </a:p>
          <a:p>
            <a:pPr lvl="1"/>
            <a:r>
              <a:rPr lang="en-GB" dirty="0"/>
              <a:t>E.g. </a:t>
            </a:r>
            <a:r>
              <a:rPr lang="en-GB" i="1" dirty="0"/>
              <a:t>attention</a:t>
            </a:r>
            <a:r>
              <a:rPr lang="en-GB" dirty="0"/>
              <a:t>, </a:t>
            </a:r>
            <a:r>
              <a:rPr lang="en-GB" i="1" dirty="0"/>
              <a:t>perception</a:t>
            </a:r>
            <a:r>
              <a:rPr lang="en-GB" dirty="0"/>
              <a:t> and </a:t>
            </a:r>
            <a:r>
              <a:rPr lang="en-GB" i="1" dirty="0"/>
              <a:t>memory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958181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0568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Two volunteers are needed for a psychological test 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/>
              <a:t>volunteers need to </a:t>
            </a:r>
            <a:r>
              <a:rPr lang="en-GB" dirty="0"/>
              <a:t>act according to the teacher’s instructions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2345531"/>
            <a:ext cx="3251200" cy="3035300"/>
          </a:xfrm>
        </p:spPr>
      </p:pic>
    </p:spTree>
    <p:extLst>
      <p:ext uri="{BB962C8B-B14F-4D97-AF65-F5344CB8AC3E}">
        <p14:creationId xmlns:p14="http://schemas.microsoft.com/office/powerpoint/2010/main" val="72125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Cognitive</a:t>
            </a:r>
            <a:r>
              <a:rPr lang="fi-FI"/>
              <a:t> </a:t>
            </a:r>
            <a:r>
              <a:rPr lang="fi-FI" err="1"/>
              <a:t>functions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Reality is perceived </a:t>
            </a:r>
            <a:br>
              <a:rPr lang="en-GB" dirty="0"/>
            </a:br>
            <a:r>
              <a:rPr lang="en-GB" dirty="0"/>
              <a:t>and information is processed through </a:t>
            </a:r>
            <a:r>
              <a:rPr lang="en-GB" b="1" dirty="0"/>
              <a:t>schemas</a:t>
            </a:r>
          </a:p>
          <a:p>
            <a:pPr lvl="1"/>
            <a:r>
              <a:rPr lang="en-GB" dirty="0"/>
              <a:t>Patterns of knowledge concerning self and/or environment </a:t>
            </a:r>
          </a:p>
        </p:txBody>
      </p:sp>
      <p:pic>
        <p:nvPicPr>
          <p:cNvPr id="6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372745"/>
            <a:ext cx="3505200" cy="2501900"/>
          </a:xfrm>
        </p:spPr>
      </p:pic>
    </p:spTree>
    <p:extLst>
      <p:ext uri="{BB962C8B-B14F-4D97-AF65-F5344CB8AC3E}">
        <p14:creationId xmlns:p14="http://schemas.microsoft.com/office/powerpoint/2010/main" val="65626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Cognitive</a:t>
            </a:r>
            <a:r>
              <a:rPr lang="fi-FI"/>
              <a:t> </a:t>
            </a:r>
            <a:r>
              <a:rPr lang="fi-FI" err="1"/>
              <a:t>functions</a:t>
            </a:r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1344732" y="4667736"/>
            <a:ext cx="129394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400" b="1" dirty="0"/>
              <a:t>SCHEMA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3390181" y="2246775"/>
            <a:ext cx="215680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ENVIRONMENT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143998" y="4667736"/>
            <a:ext cx="179126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PERCEPTION</a:t>
            </a:r>
          </a:p>
        </p:txBody>
      </p:sp>
      <p:grpSp>
        <p:nvGrpSpPr>
          <p:cNvPr id="16" name="Ryhmitä 15"/>
          <p:cNvGrpSpPr/>
          <p:nvPr/>
        </p:nvGrpSpPr>
        <p:grpSpPr>
          <a:xfrm>
            <a:off x="3603171" y="4593770"/>
            <a:ext cx="1730829" cy="1122247"/>
            <a:chOff x="3592285" y="4800598"/>
            <a:chExt cx="1730829" cy="1122247"/>
          </a:xfrm>
        </p:grpSpPr>
        <p:sp>
          <p:nvSpPr>
            <p:cNvPr id="9" name="Nuoli oikealle 8"/>
            <p:cNvSpPr/>
            <p:nvPr/>
          </p:nvSpPr>
          <p:spPr>
            <a:xfrm>
              <a:off x="3592285" y="4800598"/>
              <a:ext cx="1730829" cy="609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3933966" y="5522735"/>
              <a:ext cx="10474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/>
                <a:t>DIRECTS</a:t>
              </a:r>
            </a:p>
          </p:txBody>
        </p:sp>
      </p:grpSp>
      <p:grpSp>
        <p:nvGrpSpPr>
          <p:cNvPr id="17" name="Ryhmitä 16"/>
          <p:cNvGrpSpPr/>
          <p:nvPr/>
        </p:nvGrpSpPr>
        <p:grpSpPr>
          <a:xfrm>
            <a:off x="5900936" y="2685265"/>
            <a:ext cx="1849266" cy="1730829"/>
            <a:chOff x="6075107" y="2893181"/>
            <a:chExt cx="1849266" cy="1730829"/>
          </a:xfrm>
        </p:grpSpPr>
        <p:sp>
          <p:nvSpPr>
            <p:cNvPr id="11" name="Nuoli oikealle 10"/>
            <p:cNvSpPr/>
            <p:nvPr/>
          </p:nvSpPr>
          <p:spPr>
            <a:xfrm rot="14122967">
              <a:off x="5514492" y="3453796"/>
              <a:ext cx="1730829" cy="609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14" name="Tekstiruutu 13"/>
            <p:cNvSpPr txBox="1"/>
            <p:nvPr/>
          </p:nvSpPr>
          <p:spPr>
            <a:xfrm>
              <a:off x="6818878" y="3403565"/>
              <a:ext cx="11054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2000" dirty="0"/>
                <a:t>SELECTS</a:t>
              </a:r>
            </a:p>
            <a:p>
              <a:pPr algn="ctr"/>
              <a:r>
                <a:rPr lang="fi-FI" sz="2000" dirty="0"/>
                <a:t>TARGETS</a:t>
              </a:r>
            </a:p>
          </p:txBody>
        </p:sp>
      </p:grpSp>
      <p:grpSp>
        <p:nvGrpSpPr>
          <p:cNvPr id="18" name="Ryhmitä 17"/>
          <p:cNvGrpSpPr/>
          <p:nvPr/>
        </p:nvGrpSpPr>
        <p:grpSpPr>
          <a:xfrm>
            <a:off x="1169282" y="2779218"/>
            <a:ext cx="1860067" cy="1730829"/>
            <a:chOff x="1158396" y="2986046"/>
            <a:chExt cx="1860067" cy="1730829"/>
          </a:xfrm>
        </p:grpSpPr>
        <p:sp>
          <p:nvSpPr>
            <p:cNvPr id="10" name="Nuoli oikealle 9"/>
            <p:cNvSpPr/>
            <p:nvPr/>
          </p:nvSpPr>
          <p:spPr>
            <a:xfrm rot="7482078">
              <a:off x="1848248" y="3546661"/>
              <a:ext cx="1730829" cy="609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1158396" y="3557453"/>
              <a:ext cx="1198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/>
                <a:t>CHANGES</a:t>
              </a:r>
            </a:p>
          </p:txBody>
        </p:sp>
      </p:grpSp>
      <p:sp>
        <p:nvSpPr>
          <p:cNvPr id="19" name="Tekstiruutu 18"/>
          <p:cNvSpPr txBox="1"/>
          <p:nvPr/>
        </p:nvSpPr>
        <p:spPr>
          <a:xfrm>
            <a:off x="3569906" y="3229134"/>
            <a:ext cx="179126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CYCLE OF </a:t>
            </a:r>
            <a:br>
              <a:rPr lang="fi-FI" sz="2400" b="1" dirty="0"/>
            </a:br>
            <a:r>
              <a:rPr lang="fi-FI" sz="2400" b="1" dirty="0"/>
              <a:t>PERCEPTION</a:t>
            </a:r>
          </a:p>
        </p:txBody>
      </p:sp>
    </p:spTree>
    <p:extLst>
      <p:ext uri="{BB962C8B-B14F-4D97-AF65-F5344CB8AC3E}">
        <p14:creationId xmlns:p14="http://schemas.microsoft.com/office/powerpoint/2010/main" val="43614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Think about your own schemas</a:t>
            </a:r>
          </a:p>
          <a:p>
            <a:pPr lvl="1"/>
            <a:r>
              <a:rPr lang="en-GB" dirty="0"/>
              <a:t>How have they developed in the cycle </a:t>
            </a:r>
            <a:br>
              <a:rPr lang="en-GB" dirty="0"/>
            </a:br>
            <a:r>
              <a:rPr lang="en-GB" dirty="0"/>
              <a:t>of perception?</a:t>
            </a:r>
          </a:p>
          <a:p>
            <a:pPr lvl="1"/>
            <a:r>
              <a:rPr lang="en-GB" dirty="0"/>
              <a:t>Explain to your pair/group</a:t>
            </a:r>
          </a:p>
          <a:p>
            <a:pPr lvl="1"/>
            <a:endParaRPr lang="en-GB" dirty="0"/>
          </a:p>
        </p:txBody>
      </p:sp>
      <p:pic>
        <p:nvPicPr>
          <p:cNvPr id="6" name="Sisällön paikkamerkki 4" descr="xbartlet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77" r="-14177"/>
          <a:stretch>
            <a:fillRect/>
          </a:stretch>
        </p:blipFill>
        <p:spPr>
          <a:xfrm>
            <a:off x="4495800" y="1429424"/>
            <a:ext cx="4191013" cy="4696739"/>
          </a:xfrm>
        </p:spPr>
      </p:pic>
    </p:spTree>
    <p:extLst>
      <p:ext uri="{BB962C8B-B14F-4D97-AF65-F5344CB8AC3E}">
        <p14:creationId xmlns:p14="http://schemas.microsoft.com/office/powerpoint/2010/main" val="97141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Describe the following things with five words</a:t>
            </a:r>
          </a:p>
          <a:p>
            <a:pPr lvl="1"/>
            <a:r>
              <a:rPr lang="en-GB" dirty="0"/>
              <a:t>Self (you)</a:t>
            </a:r>
          </a:p>
          <a:p>
            <a:pPr lvl="1"/>
            <a:r>
              <a:rPr lang="en-GB" dirty="0"/>
              <a:t>World</a:t>
            </a:r>
          </a:p>
          <a:p>
            <a:pPr lvl="1"/>
            <a:r>
              <a:rPr lang="en-GB" dirty="0"/>
              <a:t>Values</a:t>
            </a:r>
          </a:p>
          <a:p>
            <a:pPr lvl="1"/>
            <a:r>
              <a:rPr lang="en-GB" dirty="0"/>
              <a:t>Human</a:t>
            </a:r>
          </a:p>
          <a:p>
            <a:r>
              <a:rPr lang="en-GB" dirty="0"/>
              <a:t>Engage in conversation with your pair/group</a:t>
            </a:r>
          </a:p>
          <a:p>
            <a:pPr lvl="1"/>
            <a:r>
              <a:rPr lang="en-GB" dirty="0"/>
              <a:t>How different or similar were your word lists?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6" y="1947295"/>
            <a:ext cx="3880275" cy="3831772"/>
          </a:xfrm>
        </p:spPr>
      </p:pic>
    </p:spTree>
    <p:extLst>
      <p:ext uri="{BB962C8B-B14F-4D97-AF65-F5344CB8AC3E}">
        <p14:creationId xmlns:p14="http://schemas.microsoft.com/office/powerpoint/2010/main" val="13600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r>
              <a:rPr lang="en-GB" dirty="0"/>
              <a:t>How do your schemas about yourself and the world around you influence your </a:t>
            </a:r>
            <a:r>
              <a:rPr lang="en-GB" i="1" dirty="0"/>
              <a:t>learning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Reflect your learning experiences and engage in conversation</a:t>
            </a:r>
          </a:p>
          <a:p>
            <a:pPr lvl="1"/>
            <a:r>
              <a:rPr lang="en-GB" dirty="0"/>
              <a:t>Try to provide examples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327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A2135A-4FBD-FE45-B386-AFB841E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functions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9487E4-5070-064C-BC7F-600625E69B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Memory</a:t>
            </a:r>
          </a:p>
          <a:p>
            <a:pPr lvl="1"/>
            <a:r>
              <a:rPr lang="en-GB" dirty="0"/>
              <a:t>The ability to store and retrieve information over time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B32A85C-6A5C-A44D-927C-6905ECBBAF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191334"/>
            <a:ext cx="4191000" cy="2743200"/>
          </a:xfrm>
        </p:spPr>
      </p:pic>
    </p:spTree>
    <p:extLst>
      <p:ext uri="{BB962C8B-B14F-4D97-AF65-F5344CB8AC3E}">
        <p14:creationId xmlns:p14="http://schemas.microsoft.com/office/powerpoint/2010/main" val="291095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FFF7A5-5C13-8049-BE5C-F12454CE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2F9A45-04E6-2C42-9DCD-1463E340D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2700" y="1417638"/>
            <a:ext cx="4038600" cy="2514599"/>
          </a:xfrm>
        </p:spPr>
        <p:txBody>
          <a:bodyPr/>
          <a:lstStyle/>
          <a:p>
            <a:r>
              <a:rPr lang="en-GB" dirty="0"/>
              <a:t>Read pages 294–299</a:t>
            </a:r>
          </a:p>
          <a:p>
            <a:r>
              <a:rPr lang="en-GB" dirty="0"/>
              <a:t>Study the basics of</a:t>
            </a:r>
          </a:p>
          <a:p>
            <a:pPr lvl="1"/>
            <a:r>
              <a:rPr lang="en-GB" b="1" dirty="0"/>
              <a:t>Sensory memory</a:t>
            </a:r>
          </a:p>
          <a:p>
            <a:pPr lvl="1"/>
            <a:r>
              <a:rPr lang="en-GB" b="1" dirty="0"/>
              <a:t>Short-term memory</a:t>
            </a:r>
          </a:p>
          <a:p>
            <a:pPr lvl="1"/>
            <a:r>
              <a:rPr lang="en-GB" b="1" dirty="0"/>
              <a:t>Long-term memory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AB63B68-7C9B-2D45-BBBA-52637CBD0E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9398" y="3932237"/>
            <a:ext cx="7165204" cy="2651125"/>
          </a:xfrm>
        </p:spPr>
      </p:pic>
    </p:spTree>
    <p:extLst>
      <p:ext uri="{BB962C8B-B14F-4D97-AF65-F5344CB8AC3E}">
        <p14:creationId xmlns:p14="http://schemas.microsoft.com/office/powerpoint/2010/main" val="117848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FFF7A5-5C13-8049-BE5C-F12454CE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2F9A45-04E6-2C42-9DCD-1463E340D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2700" y="1417638"/>
            <a:ext cx="4038600" cy="2514599"/>
          </a:xfrm>
        </p:spPr>
        <p:txBody>
          <a:bodyPr/>
          <a:lstStyle/>
          <a:p>
            <a:r>
              <a:rPr lang="en-GB" dirty="0"/>
              <a:t>How can you enhance maintenance rehearsal in order to encode stronger and longer lasting memories?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AB63B68-7C9B-2D45-BBBA-52637CBD0E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9398" y="3932237"/>
            <a:ext cx="7165204" cy="2651125"/>
          </a:xfrm>
        </p:spPr>
      </p:pic>
    </p:spTree>
    <p:extLst>
      <p:ext uri="{BB962C8B-B14F-4D97-AF65-F5344CB8AC3E}">
        <p14:creationId xmlns:p14="http://schemas.microsoft.com/office/powerpoint/2010/main" val="23143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have you learned</a:t>
            </a:r>
          </a:p>
          <a:p>
            <a:pPr lvl="1"/>
            <a:r>
              <a:rPr lang="en-GB" dirty="0"/>
              <a:t>today?</a:t>
            </a:r>
          </a:p>
          <a:p>
            <a:pPr lvl="1"/>
            <a:r>
              <a:rPr lang="en-GB" dirty="0"/>
              <a:t>a week ago?</a:t>
            </a:r>
          </a:p>
          <a:p>
            <a:pPr lvl="1"/>
            <a:r>
              <a:rPr lang="en-GB" dirty="0"/>
              <a:t>a year ago?</a:t>
            </a:r>
          </a:p>
          <a:p>
            <a:r>
              <a:rPr lang="en-GB" i="1" dirty="0"/>
              <a:t>How</a:t>
            </a:r>
            <a:r>
              <a:rPr lang="en-GB" dirty="0"/>
              <a:t> have you learned these things?</a:t>
            </a:r>
          </a:p>
        </p:txBody>
      </p:sp>
      <p:pic>
        <p:nvPicPr>
          <p:cNvPr id="7" name="Sisällön paikkamerkki 6" descr="Prospect-Mortgag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025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Conscious</a:t>
            </a:r>
            <a:r>
              <a:rPr lang="fi-FI"/>
              <a:t> and </a:t>
            </a:r>
            <a:r>
              <a:rPr lang="fi-FI" err="1"/>
              <a:t>unconscious</a:t>
            </a:r>
            <a:r>
              <a:rPr lang="fi-FI"/>
              <a:t> </a:t>
            </a:r>
            <a:r>
              <a:rPr lang="fi-FI" err="1"/>
              <a:t>mind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/>
          </a:p>
          <a:p>
            <a:r>
              <a:rPr lang="en-GB" b="1"/>
              <a:t>Consciousness</a:t>
            </a:r>
          </a:p>
          <a:p>
            <a:pPr lvl="1"/>
            <a:r>
              <a:rPr lang="en-GB"/>
              <a:t>Our subjective awareness of ourselves and our environment</a:t>
            </a:r>
          </a:p>
          <a:p>
            <a:pPr lvl="1"/>
            <a:r>
              <a:rPr lang="en-GB"/>
              <a:t>The whole of our psychic experiences in certain moment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17" y="2127704"/>
            <a:ext cx="4049083" cy="3021239"/>
          </a:xfrm>
        </p:spPr>
      </p:pic>
    </p:spTree>
    <p:extLst>
      <p:ext uri="{BB962C8B-B14F-4D97-AF65-F5344CB8AC3E}">
        <p14:creationId xmlns:p14="http://schemas.microsoft.com/office/powerpoint/2010/main" val="1296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video </a:t>
            </a:r>
            <a:r>
              <a:rPr lang="en-GB" dirty="0"/>
              <a:t>on animals in front of a mirror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6511"/>
            <a:ext cx="4038600" cy="2273340"/>
          </a:xfrm>
        </p:spPr>
      </p:pic>
    </p:spTree>
    <p:extLst>
      <p:ext uri="{BB962C8B-B14F-4D97-AF65-F5344CB8AC3E}">
        <p14:creationId xmlns:p14="http://schemas.microsoft.com/office/powerpoint/2010/main" val="14345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Conscious</a:t>
            </a:r>
            <a:r>
              <a:rPr lang="fi-FI"/>
              <a:t> and </a:t>
            </a:r>
            <a:r>
              <a:rPr lang="fi-FI" err="1"/>
              <a:t>unconscious</a:t>
            </a:r>
            <a:r>
              <a:rPr lang="fi-FI"/>
              <a:t> </a:t>
            </a:r>
            <a:r>
              <a:rPr lang="fi-FI" err="1"/>
              <a:t>mind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533638"/>
            <a:ext cx="4038600" cy="4659086"/>
          </a:xfrm>
        </p:spPr>
        <p:txBody>
          <a:bodyPr>
            <a:normAutofit/>
          </a:bodyPr>
          <a:lstStyle/>
          <a:p>
            <a:r>
              <a:rPr lang="en-GB" b="1"/>
              <a:t>Attention</a:t>
            </a:r>
            <a:r>
              <a:rPr lang="en-GB"/>
              <a:t> acts as a gatekeeper</a:t>
            </a:r>
          </a:p>
          <a:p>
            <a:pPr lvl="1"/>
            <a:r>
              <a:rPr lang="en-GB"/>
              <a:t>Selects what parts of perception and memories gets access to consciousness</a:t>
            </a:r>
            <a:endParaRPr lang="en-GB" b="1"/>
          </a:p>
          <a:p>
            <a:r>
              <a:rPr lang="en-GB" b="1"/>
              <a:t>Unconscious</a:t>
            </a:r>
          </a:p>
          <a:p>
            <a:pPr lvl="1"/>
            <a:r>
              <a:rPr lang="en-GB"/>
              <a:t>Thing that is left outside the consciousness</a:t>
            </a:r>
          </a:p>
          <a:p>
            <a:pPr lvl="1"/>
            <a:r>
              <a:rPr lang="en-GB"/>
              <a:t>Can influence our mind and behaviour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11573"/>
            <a:ext cx="4038600" cy="4103217"/>
          </a:xfrm>
        </p:spPr>
      </p:pic>
    </p:spTree>
    <p:extLst>
      <p:ext uri="{BB962C8B-B14F-4D97-AF65-F5344CB8AC3E}">
        <p14:creationId xmlns:p14="http://schemas.microsoft.com/office/powerpoint/2010/main" val="20960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Conscious</a:t>
            </a:r>
            <a:r>
              <a:rPr lang="fi-FI"/>
              <a:t> and </a:t>
            </a:r>
            <a:r>
              <a:rPr lang="fi-FI" err="1"/>
              <a:t>unconscious</a:t>
            </a:r>
            <a:r>
              <a:rPr lang="fi-FI"/>
              <a:t> </a:t>
            </a:r>
            <a:r>
              <a:rPr lang="fi-FI" err="1"/>
              <a:t>mind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Psychodynamic view of unconsciousness</a:t>
            </a:r>
          </a:p>
          <a:p>
            <a:pPr lvl="1"/>
            <a:r>
              <a:rPr lang="en-GB" dirty="0"/>
              <a:t>Forms about 90% of the human psyche</a:t>
            </a:r>
          </a:p>
          <a:p>
            <a:pPr lvl="1"/>
            <a:r>
              <a:rPr lang="en-GB" dirty="0"/>
              <a:t>Mixture of primitive needs, childhood memories and repressed emotions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69" y="1600200"/>
            <a:ext cx="3371062" cy="4525963"/>
          </a:xfrm>
        </p:spPr>
      </p:pic>
    </p:spTree>
    <p:extLst>
      <p:ext uri="{BB962C8B-B14F-4D97-AF65-F5344CB8AC3E}">
        <p14:creationId xmlns:p14="http://schemas.microsoft.com/office/powerpoint/2010/main" val="13215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Conscious</a:t>
            </a:r>
            <a:r>
              <a:rPr lang="fi-FI"/>
              <a:t> and </a:t>
            </a:r>
            <a:r>
              <a:rPr lang="fi-FI" err="1"/>
              <a:t>unconscious</a:t>
            </a:r>
            <a:r>
              <a:rPr lang="fi-FI"/>
              <a:t> </a:t>
            </a:r>
            <a:r>
              <a:rPr lang="fi-FI" err="1"/>
              <a:t>mind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Cognitive view of unconsciousness</a:t>
            </a:r>
          </a:p>
          <a:p>
            <a:pPr lvl="1"/>
            <a:r>
              <a:rPr lang="en-GB"/>
              <a:t>Automatized psychic functions</a:t>
            </a:r>
          </a:p>
          <a:p>
            <a:pPr lvl="1"/>
            <a:r>
              <a:rPr lang="en-GB"/>
              <a:t>Things that are thoroughly learned</a:t>
            </a:r>
          </a:p>
        </p:txBody>
      </p:sp>
      <p:pic>
        <p:nvPicPr>
          <p:cNvPr id="5" name="Sisällön paikkamerkki 5" descr="woman-riding-bicyc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r="203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16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In your opinion, which theory explains unconsciousness better? Psychodynamic view or cognitive view?</a:t>
            </a:r>
          </a:p>
          <a:p>
            <a:pPr lvl="1"/>
            <a:r>
              <a:rPr lang="en-GB" dirty="0"/>
              <a:t>Try to provide arguments!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1627981"/>
            <a:ext cx="3175000" cy="4470400"/>
          </a:xfrm>
        </p:spPr>
      </p:pic>
    </p:spTree>
    <p:extLst>
      <p:ext uri="{BB962C8B-B14F-4D97-AF65-F5344CB8AC3E}">
        <p14:creationId xmlns:p14="http://schemas.microsoft.com/office/powerpoint/2010/main" val="2387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3E9697-B5EB-2C48-9D06-0E561C78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1CD8BD-0BAC-884E-AB65-AF851DA358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does the unconscious part of the mind influence your learning?</a:t>
            </a:r>
          </a:p>
          <a:p>
            <a:pPr lvl="1"/>
            <a:r>
              <a:rPr lang="en-GB" dirty="0"/>
              <a:t>You can apply both psychodynamic and cognitive views</a:t>
            </a:r>
          </a:p>
          <a:p>
            <a:pPr lvl="1"/>
            <a:r>
              <a:rPr lang="en-GB" dirty="0"/>
              <a:t>Try to provide examples</a:t>
            </a:r>
          </a:p>
          <a:p>
            <a:pPr lvl="1"/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FA72F76-44B1-A04C-8FD6-C9D9CFA265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3650" y="1913731"/>
            <a:ext cx="3187700" cy="3898900"/>
          </a:xfrm>
        </p:spPr>
      </p:pic>
    </p:spTree>
    <p:extLst>
      <p:ext uri="{BB962C8B-B14F-4D97-AF65-F5344CB8AC3E}">
        <p14:creationId xmlns:p14="http://schemas.microsoft.com/office/powerpoint/2010/main" val="101875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Choose things that are important to you</a:t>
            </a:r>
          </a:p>
          <a:p>
            <a:pPr lvl="1"/>
            <a:r>
              <a:rPr lang="en-GB"/>
              <a:t>E.g. doing sports, point of interest or friends</a:t>
            </a:r>
          </a:p>
          <a:p>
            <a:pPr lvl="1"/>
            <a:r>
              <a:rPr lang="en-GB"/>
              <a:t>Compile a small list</a:t>
            </a:r>
          </a:p>
          <a:p>
            <a:r>
              <a:rPr lang="en-GB"/>
              <a:t>What makes you act towards your important things? </a:t>
            </a:r>
          </a:p>
          <a:p>
            <a:pPr lvl="1"/>
            <a:r>
              <a:rPr lang="en-GB"/>
              <a:t>Write down reasons for your actions after each important thing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7152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Motivation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Motive</a:t>
            </a:r>
          </a:p>
          <a:p>
            <a:pPr lvl="1"/>
            <a:r>
              <a:rPr lang="en-GB" dirty="0"/>
              <a:t>Reason or incentive that makes you do something</a:t>
            </a:r>
          </a:p>
          <a:p>
            <a:endParaRPr lang="en-GB" dirty="0"/>
          </a:p>
          <a:p>
            <a:r>
              <a:rPr lang="en-GB" b="1" dirty="0"/>
              <a:t>Motivation</a:t>
            </a:r>
          </a:p>
          <a:p>
            <a:pPr lvl="1"/>
            <a:r>
              <a:rPr lang="en-GB" dirty="0"/>
              <a:t>Sum of different motives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5342992" y="1600200"/>
            <a:ext cx="222971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/>
              <a:t>Hunger (motive)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5196827" y="2413201"/>
            <a:ext cx="2522037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/>
              <a:t>Preference for </a:t>
            </a:r>
            <a:br>
              <a:rPr lang="en-GB" sz="2400"/>
            </a:br>
            <a:r>
              <a:rPr lang="en-GB" sz="2400"/>
              <a:t>chocolate (motive)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035179" y="3595534"/>
            <a:ext cx="2845331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/>
              <a:t>Desire to spend time </a:t>
            </a:r>
            <a:br>
              <a:rPr lang="en-GB" sz="2400"/>
            </a:br>
            <a:r>
              <a:rPr lang="en-GB" sz="2400"/>
              <a:t>with friends (motive)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357433" y="5245059"/>
            <a:ext cx="4200830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/>
              <a:t>Having a chocolate cake in </a:t>
            </a:r>
            <a:br>
              <a:rPr lang="en-GB" sz="2400" b="1"/>
            </a:br>
            <a:r>
              <a:rPr lang="en-GB" sz="2400" b="1"/>
              <a:t>a cafe with friends (motivation)</a:t>
            </a:r>
          </a:p>
        </p:txBody>
      </p:sp>
      <p:sp>
        <p:nvSpPr>
          <p:cNvPr id="11" name="Alanuoli 10"/>
          <p:cNvSpPr/>
          <p:nvPr/>
        </p:nvSpPr>
        <p:spPr>
          <a:xfrm>
            <a:off x="6240783" y="4519470"/>
            <a:ext cx="508360" cy="629473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Molemmat 23"/>
          <p:cNvSpPr/>
          <p:nvPr/>
        </p:nvSpPr>
        <p:spPr>
          <a:xfrm>
            <a:off x="6365315" y="2126630"/>
            <a:ext cx="185058" cy="190455"/>
          </a:xfrm>
          <a:prstGeom prst="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Molemmat 25"/>
          <p:cNvSpPr/>
          <p:nvPr/>
        </p:nvSpPr>
        <p:spPr>
          <a:xfrm>
            <a:off x="6403414" y="3312648"/>
            <a:ext cx="185058" cy="190455"/>
          </a:xfrm>
          <a:prstGeom prst="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3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6" grpId="0" animBg="1"/>
      <p:bldP spid="7" grpId="0" animBg="1"/>
      <p:bldP spid="8" grpId="0" animBg="1"/>
      <p:bldP spid="9" grpId="0" animBg="1"/>
      <p:bldP spid="11" grpId="0" animBg="1"/>
      <p:bldP spid="24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Motivation</a:t>
            </a:r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96" y="1222563"/>
            <a:ext cx="6603008" cy="5200008"/>
          </a:xfrm>
        </p:spPr>
      </p:pic>
    </p:spTree>
    <p:extLst>
      <p:ext uri="{BB962C8B-B14F-4D97-AF65-F5344CB8AC3E}">
        <p14:creationId xmlns:p14="http://schemas.microsoft.com/office/powerpoint/2010/main" val="155432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D7D9AB-C015-DC4E-9D3D-33F69F8B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B858B3-50B3-4448-9E18-BD76951905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What is learning?</a:t>
            </a:r>
          </a:p>
          <a:p>
            <a:pPr lvl="1"/>
            <a:r>
              <a:rPr lang="en-GB" dirty="0"/>
              <a:t>Try to give some kind of definition</a:t>
            </a:r>
          </a:p>
          <a:p>
            <a:pPr lvl="1"/>
            <a:r>
              <a:rPr lang="en-GB" dirty="0"/>
              <a:t>You may also try to categorise different types of learning</a:t>
            </a:r>
          </a:p>
          <a:p>
            <a:pPr lvl="1"/>
            <a:r>
              <a:rPr lang="en-GB" i="1" dirty="0"/>
              <a:t>DON’T use any assistive devices or materials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39F50AE-289B-B84A-9DF6-3AC78569F2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200" y="1784780"/>
            <a:ext cx="4043262" cy="4161600"/>
          </a:xfrm>
        </p:spPr>
      </p:pic>
    </p:spTree>
    <p:extLst>
      <p:ext uri="{BB962C8B-B14F-4D97-AF65-F5344CB8AC3E}">
        <p14:creationId xmlns:p14="http://schemas.microsoft.com/office/powerpoint/2010/main" val="171956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Make pairs</a:t>
            </a:r>
          </a:p>
          <a:p>
            <a:r>
              <a:rPr lang="en-GB" dirty="0"/>
              <a:t>Swap the lists of important things and reasons for your actions with your pair</a:t>
            </a:r>
          </a:p>
          <a:p>
            <a:r>
              <a:rPr lang="en-GB" dirty="0"/>
              <a:t>Analyse the reasons for actions in your pair’s list</a:t>
            </a:r>
          </a:p>
          <a:p>
            <a:pPr lvl="1"/>
            <a:r>
              <a:rPr lang="en-GB" dirty="0"/>
              <a:t>Are the motives biological, psychological or social-cultural?</a:t>
            </a:r>
          </a:p>
          <a:p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339181"/>
            <a:ext cx="3048000" cy="3048000"/>
          </a:xfrm>
        </p:spPr>
      </p:pic>
    </p:spTree>
    <p:extLst>
      <p:ext uri="{BB962C8B-B14F-4D97-AF65-F5344CB8AC3E}">
        <p14:creationId xmlns:p14="http://schemas.microsoft.com/office/powerpoint/2010/main" val="106523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Motivation</a:t>
            </a:r>
            <a:endParaRPr lang="fi-FI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</p:nvPr>
        </p:nvGraphicFramePr>
        <p:xfrm>
          <a:off x="457200" y="1709057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noProof="0"/>
                        <a:t>Other classifications</a:t>
                      </a:r>
                      <a:r>
                        <a:rPr lang="en-GB" sz="2400" baseline="0" noProof="0"/>
                        <a:t> of motives</a:t>
                      </a:r>
                      <a:endParaRPr lang="en-GB" sz="2400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/>
                        <a:t>Innate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/>
                        <a:t>Learned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/>
                        <a:t>Short-term</a:t>
                      </a:r>
                      <a:r>
                        <a:rPr lang="en-GB" sz="2400" baseline="0" noProof="0"/>
                        <a:t> goal</a:t>
                      </a:r>
                      <a:endParaRPr lang="en-GB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/>
                        <a:t>Long-term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/>
                        <a:t>Extrinsic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/>
                        <a:t>Intrinsic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/>
                        <a:t>Avoidance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/>
                        <a:t>Conscious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noProof="0"/>
                        <a:t>Unconscious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625296" y="5072743"/>
            <a:ext cx="5893408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800" b="1"/>
              <a:t>Find examples of each type of motive</a:t>
            </a:r>
          </a:p>
        </p:txBody>
      </p:sp>
    </p:spTree>
    <p:extLst>
      <p:ext uri="{BB962C8B-B14F-4D97-AF65-F5344CB8AC3E}">
        <p14:creationId xmlns:p14="http://schemas.microsoft.com/office/powerpoint/2010/main" val="151278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Motivation</a:t>
            </a:r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457200" y="1711552"/>
            <a:ext cx="2196435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/>
              <a:t>GOALS</a:t>
            </a:r>
          </a:p>
          <a:p>
            <a:pPr algn="ctr"/>
            <a:r>
              <a:rPr lang="en-GB" sz="2400"/>
              <a:t>Human action is</a:t>
            </a:r>
            <a:br>
              <a:rPr lang="en-GB" sz="2400"/>
            </a:br>
            <a:r>
              <a:rPr lang="en-GB" sz="2400"/>
              <a:t>usually oriented</a:t>
            </a:r>
            <a:br>
              <a:rPr lang="en-GB" sz="2400"/>
            </a:br>
            <a:r>
              <a:rPr lang="en-GB" sz="2400"/>
              <a:t>towards a goal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007789" y="1720319"/>
            <a:ext cx="2651495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/>
              <a:t>EMOTIONS</a:t>
            </a:r>
            <a:br>
              <a:rPr lang="en-GB" sz="2400"/>
            </a:br>
            <a:r>
              <a:rPr lang="en-GB" sz="2400"/>
              <a:t>Emotions tell </a:t>
            </a:r>
            <a:br>
              <a:rPr lang="en-GB" sz="2400"/>
            </a:br>
            <a:r>
              <a:rPr lang="en-GB" sz="2400"/>
              <a:t>whether the goal is </a:t>
            </a:r>
            <a:br>
              <a:rPr lang="en-GB" sz="2400"/>
            </a:br>
            <a:r>
              <a:rPr lang="en-GB" sz="2400"/>
              <a:t>approached or not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013439" y="1711552"/>
            <a:ext cx="2673361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/>
              <a:t>SELF-EFFICACY</a:t>
            </a:r>
          </a:p>
          <a:p>
            <a:pPr algn="ctr"/>
            <a:r>
              <a:rPr lang="en-GB" sz="2400"/>
              <a:t>Beliefs in our ability</a:t>
            </a:r>
          </a:p>
          <a:p>
            <a:pPr algn="ctr"/>
            <a:r>
              <a:rPr lang="en-GB" sz="2400"/>
              <a:t>to carry out actions </a:t>
            </a:r>
            <a:br>
              <a:rPr lang="en-GB" sz="2400"/>
            </a:br>
            <a:r>
              <a:rPr lang="en-GB" sz="2400"/>
              <a:t>towards a goal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2800842" y="4746172"/>
            <a:ext cx="3542316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4800" b="1"/>
              <a:t>MOTIVATION</a:t>
            </a:r>
          </a:p>
        </p:txBody>
      </p:sp>
      <p:grpSp>
        <p:nvGrpSpPr>
          <p:cNvPr id="16" name="Ryhmitä 15"/>
          <p:cNvGrpSpPr/>
          <p:nvPr/>
        </p:nvGrpSpPr>
        <p:grpSpPr>
          <a:xfrm>
            <a:off x="2062890" y="3396342"/>
            <a:ext cx="4846326" cy="1267463"/>
            <a:chOff x="2062890" y="3396342"/>
            <a:chExt cx="4846326" cy="1267463"/>
          </a:xfrm>
        </p:grpSpPr>
        <p:sp>
          <p:nvSpPr>
            <p:cNvPr id="13" name="Alanuoli 12"/>
            <p:cNvSpPr/>
            <p:nvPr/>
          </p:nvSpPr>
          <p:spPr>
            <a:xfrm>
              <a:off x="4060372" y="3396342"/>
              <a:ext cx="729343" cy="125185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Alanuoli 13"/>
            <p:cNvSpPr/>
            <p:nvPr/>
          </p:nvSpPr>
          <p:spPr>
            <a:xfrm rot="19568845">
              <a:off x="2062890" y="3411375"/>
              <a:ext cx="729343" cy="125185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Alanuoli 14"/>
            <p:cNvSpPr/>
            <p:nvPr/>
          </p:nvSpPr>
          <p:spPr>
            <a:xfrm rot="1982856">
              <a:off x="6179873" y="3411947"/>
              <a:ext cx="729343" cy="125185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30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57200" y="1860209"/>
            <a:ext cx="4757058" cy="4005943"/>
          </a:xfrm>
        </p:spPr>
        <p:txBody>
          <a:bodyPr>
            <a:normAutofit/>
          </a:bodyPr>
          <a:lstStyle/>
          <a:p>
            <a:r>
              <a:rPr lang="en-GB" dirty="0"/>
              <a:t>Compile a plan that enables you to act towards your important goal with bigger motivation</a:t>
            </a:r>
          </a:p>
          <a:p>
            <a:pPr lvl="1"/>
            <a:r>
              <a:rPr lang="en-GB" dirty="0"/>
              <a:t>Is my goal clear?</a:t>
            </a:r>
          </a:p>
          <a:p>
            <a:pPr lvl="1"/>
            <a:r>
              <a:rPr lang="en-GB" dirty="0"/>
              <a:t>How can I foster positive emotions in pursuing my goal?</a:t>
            </a:r>
          </a:p>
          <a:p>
            <a:pPr lvl="1"/>
            <a:r>
              <a:rPr lang="en-GB" dirty="0"/>
              <a:t>Do I believe in my own abilities in pursuing my goal?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58" y="2050370"/>
            <a:ext cx="3472542" cy="3472542"/>
          </a:xfrm>
        </p:spPr>
      </p:pic>
    </p:spTree>
    <p:extLst>
      <p:ext uri="{BB962C8B-B14F-4D97-AF65-F5344CB8AC3E}">
        <p14:creationId xmlns:p14="http://schemas.microsoft.com/office/powerpoint/2010/main" val="14159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Motivation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579914"/>
          </a:xfrm>
        </p:spPr>
        <p:txBody>
          <a:bodyPr/>
          <a:lstStyle/>
          <a:p>
            <a:endParaRPr lang="en-GB" i="1"/>
          </a:p>
          <a:p>
            <a:r>
              <a:rPr lang="en-GB" i="1"/>
              <a:t>Fixed </a:t>
            </a:r>
            <a:r>
              <a:rPr lang="en-GB" i="1" err="1"/>
              <a:t>mindset</a:t>
            </a:r>
            <a:endParaRPr lang="en-GB" i="1"/>
          </a:p>
          <a:p>
            <a:pPr lvl="1"/>
            <a:r>
              <a:rPr lang="en-GB"/>
              <a:t>Belief that abilities are hereditary and predetermined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579914"/>
          </a:xfrm>
        </p:spPr>
        <p:txBody>
          <a:bodyPr/>
          <a:lstStyle/>
          <a:p>
            <a:endParaRPr lang="en-GB" i="1"/>
          </a:p>
          <a:p>
            <a:r>
              <a:rPr lang="en-GB" i="1"/>
              <a:t>Growth </a:t>
            </a:r>
            <a:r>
              <a:rPr lang="en-GB" i="1" err="1"/>
              <a:t>mindset</a:t>
            </a:r>
            <a:endParaRPr lang="en-GB" i="1"/>
          </a:p>
          <a:p>
            <a:pPr lvl="1"/>
            <a:r>
              <a:rPr lang="en-GB"/>
              <a:t>Belief that abilities are results of diligent practise and hard work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243845" y="4637315"/>
            <a:ext cx="665630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b="1"/>
              <a:t>Beliefs concerning abilities can be changed!</a:t>
            </a:r>
          </a:p>
        </p:txBody>
      </p:sp>
    </p:spTree>
    <p:extLst>
      <p:ext uri="{BB962C8B-B14F-4D97-AF65-F5344CB8AC3E}">
        <p14:creationId xmlns:p14="http://schemas.microsoft.com/office/powerpoint/2010/main" val="9931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972676-B1F5-8441-A89D-08CD0B350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D932BB-3D95-114D-B0DB-535494855F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is motivation connected to learning?</a:t>
            </a:r>
          </a:p>
          <a:p>
            <a:r>
              <a:rPr lang="en-GB" dirty="0"/>
              <a:t>How can you apply the contents and concepts related to motivation to your personal learning and studying?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C8FC3AA-CF40-FA43-8DCC-6513F885DB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9950" y="2542381"/>
            <a:ext cx="3975100" cy="2641600"/>
          </a:xfrm>
        </p:spPr>
      </p:pic>
    </p:spTree>
    <p:extLst>
      <p:ext uri="{BB962C8B-B14F-4D97-AF65-F5344CB8AC3E}">
        <p14:creationId xmlns:p14="http://schemas.microsoft.com/office/powerpoint/2010/main" val="40767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8DBD3E-872A-E041-AE65-906E15EE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Motivation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D2AE88-7CC3-C742-9C82-C8C2D0B546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Different goals guide learning e.g.</a:t>
            </a:r>
          </a:p>
          <a:p>
            <a:pPr lvl="1"/>
            <a:r>
              <a:rPr lang="en-GB" dirty="0"/>
              <a:t>aspiration to understand</a:t>
            </a:r>
          </a:p>
          <a:p>
            <a:pPr lvl="1"/>
            <a:r>
              <a:rPr lang="en-GB" dirty="0"/>
              <a:t>quest for acceptance</a:t>
            </a:r>
          </a:p>
          <a:p>
            <a:pPr lvl="1"/>
            <a:r>
              <a:rPr lang="en-GB" dirty="0"/>
              <a:t>ambition for high grades</a:t>
            </a:r>
          </a:p>
          <a:p>
            <a:pPr lvl="1"/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D29C271-4E96-FB4F-BCB1-6B76FC909A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85538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When was the last time that you experienced a strong emotion?</a:t>
            </a:r>
          </a:p>
          <a:p>
            <a:r>
              <a:rPr lang="en-GB" dirty="0"/>
              <a:t>What was the emotion?</a:t>
            </a:r>
          </a:p>
          <a:p>
            <a:r>
              <a:rPr lang="en-GB" dirty="0"/>
              <a:t>How did the emotion influence your behaviour?</a:t>
            </a:r>
          </a:p>
          <a:p>
            <a:r>
              <a:rPr lang="en-GB" dirty="0"/>
              <a:t>Was the emotion useful?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072481"/>
            <a:ext cx="3810000" cy="3581400"/>
          </a:xfrm>
        </p:spPr>
      </p:pic>
    </p:spTree>
    <p:extLst>
      <p:ext uri="{BB962C8B-B14F-4D97-AF65-F5344CB8AC3E}">
        <p14:creationId xmlns:p14="http://schemas.microsoft.com/office/powerpoint/2010/main" val="19415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Emotion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GB" dirty="0"/>
              <a:t>Emotions helps us to guide our actions and to make decision</a:t>
            </a:r>
          </a:p>
          <a:p>
            <a:r>
              <a:rPr lang="en-GB" dirty="0"/>
              <a:t>Emotions, cognitive functions and motivation are entwined</a:t>
            </a:r>
          </a:p>
          <a:p>
            <a:pPr lvl="1"/>
            <a:r>
              <a:rPr lang="en-GB" dirty="0"/>
              <a:t>Describing emotions can be difficult due to their deep subjective nature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6322"/>
            <a:ext cx="4038600" cy="4073718"/>
          </a:xfrm>
        </p:spPr>
      </p:pic>
    </p:spTree>
    <p:extLst>
      <p:ext uri="{BB962C8B-B14F-4D97-AF65-F5344CB8AC3E}">
        <p14:creationId xmlns:p14="http://schemas.microsoft.com/office/powerpoint/2010/main" val="9499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Emotion</a:t>
            </a:r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9563"/>
            <a:ext cx="8229600" cy="167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2276602" y="4371067"/>
            <a:ext cx="53014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JOY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568442" y="4371067"/>
            <a:ext cx="86594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b="1"/>
              <a:t>ANGER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312363" y="4371067"/>
            <a:ext cx="174272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ASTONISHMENT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574829" y="4371067"/>
            <a:ext cx="66922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FEAR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730642" y="4371067"/>
            <a:ext cx="1069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SORROW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104126" y="4371067"/>
            <a:ext cx="101938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DISGUST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384525" y="1665790"/>
            <a:ext cx="637495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/>
              <a:t>Can you recognize the following basic emotions?</a:t>
            </a:r>
          </a:p>
        </p:txBody>
      </p:sp>
    </p:spTree>
    <p:extLst>
      <p:ext uri="{BB962C8B-B14F-4D97-AF65-F5344CB8AC3E}">
        <p14:creationId xmlns:p14="http://schemas.microsoft.com/office/powerpoint/2010/main" val="149762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EC87E7-824F-D143-9965-F592DAE7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learning</a:t>
            </a:r>
            <a:r>
              <a:rPr lang="fi-FI" dirty="0"/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A31A51-E2D4-DA4D-8A07-69E0308BDE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The relatively permanent change in knowledge and/or behaviour that is the result of experience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1B1E7E7-D612-FC4B-B79A-0026E1340E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35131" y="2013687"/>
            <a:ext cx="4038600" cy="3723084"/>
          </a:xfrm>
        </p:spPr>
      </p:pic>
    </p:spTree>
    <p:extLst>
      <p:ext uri="{BB962C8B-B14F-4D97-AF65-F5344CB8AC3E}">
        <p14:creationId xmlns:p14="http://schemas.microsoft.com/office/powerpoint/2010/main" val="5612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Emotion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Basic emotions are </a:t>
            </a:r>
            <a:r>
              <a:rPr lang="en-GB" i="1" dirty="0"/>
              <a:t>universal</a:t>
            </a:r>
          </a:p>
          <a:p>
            <a:pPr lvl="1"/>
            <a:r>
              <a:rPr lang="en-GB" dirty="0"/>
              <a:t>Innate</a:t>
            </a:r>
          </a:p>
          <a:p>
            <a:pPr lvl="1"/>
            <a:r>
              <a:rPr lang="en-GB" dirty="0"/>
              <a:t>Are interpreted in the same way in every culture</a:t>
            </a:r>
          </a:p>
          <a:p>
            <a:r>
              <a:rPr lang="en-GB" dirty="0"/>
              <a:t>Cultures differ in </a:t>
            </a:r>
            <a:r>
              <a:rPr lang="en-GB" i="1" dirty="0"/>
              <a:t>when</a:t>
            </a:r>
            <a:r>
              <a:rPr lang="en-GB" dirty="0"/>
              <a:t>, </a:t>
            </a:r>
            <a:r>
              <a:rPr lang="en-GB" i="1" dirty="0"/>
              <a:t>how</a:t>
            </a:r>
            <a:r>
              <a:rPr lang="en-GB" dirty="0"/>
              <a:t> and </a:t>
            </a:r>
            <a:r>
              <a:rPr lang="en-GB" i="1" dirty="0"/>
              <a:t>to whom </a:t>
            </a:r>
            <a:r>
              <a:rPr lang="en-GB" dirty="0"/>
              <a:t>emotions are allowed to be expressed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3207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do different emotions influence your learning?</a:t>
            </a:r>
          </a:p>
          <a:p>
            <a:pPr lvl="1"/>
            <a:r>
              <a:rPr lang="en-GB" dirty="0"/>
              <a:t>Reflect your experiences and engage in conversation</a:t>
            </a:r>
          </a:p>
          <a:p>
            <a:pPr lvl="1"/>
            <a:r>
              <a:rPr lang="en-GB" dirty="0"/>
              <a:t>Try to provide examples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2417165"/>
            <a:ext cx="4038600" cy="2413063"/>
          </a:xfrm>
        </p:spPr>
      </p:pic>
    </p:spTree>
    <p:extLst>
      <p:ext uri="{BB962C8B-B14F-4D97-AF65-F5344CB8AC3E}">
        <p14:creationId xmlns:p14="http://schemas.microsoft.com/office/powerpoint/2010/main" val="17479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Incidental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(1) </a:t>
            </a:r>
            <a:r>
              <a:rPr lang="en-GB" i="1" dirty="0"/>
              <a:t>Habituation</a:t>
            </a:r>
            <a:r>
              <a:rPr lang="en-GB" dirty="0"/>
              <a:t> </a:t>
            </a:r>
            <a:r>
              <a:rPr lang="en-GB" dirty="0" err="1"/>
              <a:t>i.a</a:t>
            </a:r>
            <a:r>
              <a:rPr lang="en-GB" dirty="0"/>
              <a:t>. familiarization</a:t>
            </a:r>
          </a:p>
          <a:p>
            <a:pPr lvl="1"/>
            <a:r>
              <a:rPr lang="en-GB" dirty="0"/>
              <a:t>Decreased responsiveness toward a stimulus after it has been presented numerous times in succession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 descr="6110554_f52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59" r="-9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42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pages 254–256 and 261–263</a:t>
            </a:r>
          </a:p>
          <a:p>
            <a:endParaRPr lang="en-GB" dirty="0"/>
          </a:p>
          <a:p>
            <a:r>
              <a:rPr lang="en-GB" dirty="0"/>
              <a:t>Find out the basic principles of </a:t>
            </a:r>
            <a:r>
              <a:rPr lang="en-GB" i="1" dirty="0"/>
              <a:t>classical</a:t>
            </a:r>
            <a:r>
              <a:rPr lang="en-GB" dirty="0"/>
              <a:t> and </a:t>
            </a:r>
            <a:r>
              <a:rPr lang="en-GB" i="1" dirty="0"/>
              <a:t>operant conditioning</a:t>
            </a:r>
          </a:p>
        </p:txBody>
      </p:sp>
      <p:pic>
        <p:nvPicPr>
          <p:cNvPr id="5" name="Sisällön paikkamerkki 4" descr="One_of_Pavlov's_dogs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6" r="6740"/>
          <a:stretch/>
        </p:blipFill>
        <p:spPr/>
      </p:pic>
    </p:spTree>
    <p:extLst>
      <p:ext uri="{BB962C8B-B14F-4D97-AF65-F5344CB8AC3E}">
        <p14:creationId xmlns:p14="http://schemas.microsoft.com/office/powerpoint/2010/main" val="14850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Incidental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(2) </a:t>
            </a:r>
            <a:r>
              <a:rPr lang="en-GB" i="1" dirty="0"/>
              <a:t>Conditioning</a:t>
            </a:r>
          </a:p>
          <a:p>
            <a:pPr lvl="1"/>
            <a:r>
              <a:rPr lang="en-GB" dirty="0"/>
              <a:t>One learns to react to stimuli that has not been reacted before </a:t>
            </a:r>
          </a:p>
        </p:txBody>
      </p:sp>
      <p:pic>
        <p:nvPicPr>
          <p:cNvPr id="7" name="Sisällön paikkamerkki 6" descr="220px-Ivan_Pavlov_NLM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8" r="-12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98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education video</a:t>
            </a:r>
            <a:r>
              <a:rPr lang="en-GB" dirty="0"/>
              <a:t> on classical and operant conditioning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2053431"/>
            <a:ext cx="3251200" cy="3619500"/>
          </a:xfrm>
        </p:spPr>
      </p:pic>
    </p:spTree>
    <p:extLst>
      <p:ext uri="{BB962C8B-B14F-4D97-AF65-F5344CB8AC3E}">
        <p14:creationId xmlns:p14="http://schemas.microsoft.com/office/powerpoint/2010/main" val="19613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kind of </a:t>
            </a:r>
            <a:r>
              <a:rPr lang="en-GB" i="1" dirty="0"/>
              <a:t>idols</a:t>
            </a:r>
            <a:r>
              <a:rPr lang="en-GB" dirty="0"/>
              <a:t> do you have? </a:t>
            </a:r>
          </a:p>
          <a:p>
            <a:pPr lvl="1"/>
            <a:r>
              <a:rPr lang="en-GB" dirty="0"/>
              <a:t>Musicians?</a:t>
            </a:r>
          </a:p>
          <a:p>
            <a:pPr lvl="1"/>
            <a:r>
              <a:rPr lang="en-GB" dirty="0"/>
              <a:t>Actors?</a:t>
            </a:r>
          </a:p>
          <a:p>
            <a:pPr lvl="1"/>
            <a:r>
              <a:rPr lang="en-GB" dirty="0"/>
              <a:t>Athletes?</a:t>
            </a:r>
          </a:p>
          <a:p>
            <a:r>
              <a:rPr lang="en-GB" dirty="0"/>
              <a:t>How have you imitated your idols?</a:t>
            </a:r>
          </a:p>
        </p:txBody>
      </p:sp>
      <p:pic>
        <p:nvPicPr>
          <p:cNvPr id="5" name="Sisällön paikkamerkki 4" descr="jw-sm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9" r="-5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4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Incidental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(3) </a:t>
            </a:r>
            <a:r>
              <a:rPr lang="en-GB" i="1" dirty="0"/>
              <a:t>Observational learning</a:t>
            </a:r>
          </a:p>
          <a:p>
            <a:pPr lvl="1"/>
            <a:r>
              <a:rPr lang="en-GB" dirty="0"/>
              <a:t>Is often incidental, but can happen consciously</a:t>
            </a:r>
          </a:p>
          <a:p>
            <a:pPr lvl="1"/>
            <a:r>
              <a:rPr lang="en-GB" dirty="0"/>
              <a:t>Does not necessarily require reinforcement</a:t>
            </a:r>
          </a:p>
          <a:p>
            <a:pPr lvl="1"/>
            <a:r>
              <a:rPr lang="en-GB" b="1" dirty="0"/>
              <a:t>Vicarious reinforcement </a:t>
            </a:r>
            <a:r>
              <a:rPr lang="en-GB" dirty="0"/>
              <a:t>= reinforcing the idol reinforces the admirer </a:t>
            </a:r>
            <a:br>
              <a:rPr lang="en-GB" dirty="0"/>
            </a:br>
            <a:r>
              <a:rPr lang="en-GB" dirty="0"/>
              <a:t>as well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0280"/>
            <a:ext cx="4038600" cy="2945802"/>
          </a:xfrm>
        </p:spPr>
      </p:pic>
    </p:spTree>
    <p:extLst>
      <p:ext uri="{BB962C8B-B14F-4D97-AF65-F5344CB8AC3E}">
        <p14:creationId xmlns:p14="http://schemas.microsoft.com/office/powerpoint/2010/main" val="8068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Intentional learning</a:t>
            </a:r>
          </a:p>
          <a:p>
            <a:pPr lvl="1"/>
            <a:r>
              <a:rPr lang="en-GB" dirty="0"/>
              <a:t>Active information processing is essential</a:t>
            </a:r>
          </a:p>
          <a:p>
            <a:pPr lvl="1"/>
            <a:r>
              <a:rPr lang="en-GB" dirty="0"/>
              <a:t>Constructing, modifying and developing one’s schemas</a:t>
            </a:r>
          </a:p>
        </p:txBody>
      </p:sp>
      <p:pic>
        <p:nvPicPr>
          <p:cNvPr id="6" name="Sisällön paikkamerkki 4" descr="progrma3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r="31099"/>
          <a:stretch/>
        </p:blipFill>
        <p:spPr/>
      </p:pic>
    </p:spTree>
    <p:extLst>
      <p:ext uri="{BB962C8B-B14F-4D97-AF65-F5344CB8AC3E}">
        <p14:creationId xmlns:p14="http://schemas.microsoft.com/office/powerpoint/2010/main" val="13700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53F5D9-E128-2540-96F6-F5460EE9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07D335-AB3F-604C-8C8B-41211E3E7B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i="1" dirty="0"/>
              <a:t>Surface approach </a:t>
            </a:r>
            <a:r>
              <a:rPr lang="en-GB" dirty="0"/>
              <a:t>to learning</a:t>
            </a:r>
          </a:p>
          <a:p>
            <a:pPr lvl="1"/>
            <a:r>
              <a:rPr lang="en-GB" dirty="0"/>
              <a:t>Aim is to remember the content by heart</a:t>
            </a:r>
          </a:p>
          <a:p>
            <a:endParaRPr lang="en-GB" dirty="0"/>
          </a:p>
          <a:p>
            <a:r>
              <a:rPr lang="en-GB" i="1" dirty="0"/>
              <a:t>Deep approach </a:t>
            </a:r>
            <a:r>
              <a:rPr lang="en-GB" dirty="0"/>
              <a:t>to learning</a:t>
            </a:r>
          </a:p>
          <a:p>
            <a:pPr lvl="1"/>
            <a:r>
              <a:rPr lang="en-GB" dirty="0"/>
              <a:t>Aim is to </a:t>
            </a:r>
            <a:r>
              <a:rPr lang="en-GB" i="1" dirty="0"/>
              <a:t>understand</a:t>
            </a:r>
            <a:r>
              <a:rPr lang="en-GB" dirty="0"/>
              <a:t> the </a:t>
            </a:r>
            <a:r>
              <a:rPr lang="en-GB" i="1" dirty="0"/>
              <a:t>meaning</a:t>
            </a:r>
            <a:r>
              <a:rPr lang="en-GB" dirty="0"/>
              <a:t> of the content</a:t>
            </a:r>
          </a:p>
          <a:p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997B722-52DF-A74F-BCAD-28C11E743D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9900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1C7C44-B303-2640-88A4-3E45F84E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AAD7FC-D631-B846-BB40-6B34C74D6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1628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How does learning manifest itself:</a:t>
            </a:r>
          </a:p>
          <a:p>
            <a:pPr lvl="1"/>
            <a:r>
              <a:rPr lang="en-GB" dirty="0"/>
              <a:t>psychologically (mentally)?</a:t>
            </a:r>
          </a:p>
          <a:p>
            <a:pPr lvl="1"/>
            <a:r>
              <a:rPr lang="en-GB" dirty="0"/>
              <a:t>physically (biologically)?</a:t>
            </a:r>
          </a:p>
          <a:p>
            <a:pPr lvl="1"/>
            <a:r>
              <a:rPr lang="en-GB" dirty="0"/>
              <a:t>socially / culturally?</a:t>
            </a:r>
          </a:p>
          <a:p>
            <a:r>
              <a:rPr lang="en-GB" dirty="0"/>
              <a:t>Try to provide concrete examples!</a:t>
            </a:r>
          </a:p>
          <a:p>
            <a:pPr lvl="1"/>
            <a:r>
              <a:rPr lang="en-GB" dirty="0"/>
              <a:t>Write down your ideas!</a:t>
            </a:r>
          </a:p>
        </p:txBody>
      </p:sp>
      <p:pic>
        <p:nvPicPr>
          <p:cNvPr id="5" name="Shape 100">
            <a:extLst>
              <a:ext uri="{FF2B5EF4-FFF2-40B4-BE49-F238E27FC236}">
                <a16:creationId xmlns:a16="http://schemas.microsoft.com/office/drawing/2014/main" id="{C5733B9D-A703-E64A-AAC3-7BB9A6503BD1}"/>
              </a:ext>
            </a:extLst>
          </p:cNvPr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28" y="1904921"/>
            <a:ext cx="3908425" cy="345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65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95A2AB-C073-A8D3-8999-C947E7536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FF3E40-B99E-ED6E-3E37-9120066330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Study for the individual test with the help of the teacher’s instructions</a:t>
            </a:r>
          </a:p>
          <a:p>
            <a:endParaRPr lang="en-GB" dirty="0"/>
          </a:p>
          <a:p>
            <a:r>
              <a:rPr lang="en-GB" dirty="0"/>
              <a:t>Utilise your PDF text book and the instructions in the </a:t>
            </a:r>
            <a:r>
              <a:rPr lang="en-GB" dirty="0" err="1">
                <a:hlinkClick r:id="rId2"/>
              </a:rPr>
              <a:t>peda.net</a:t>
            </a:r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C68A548-448F-0235-C86B-7767AE73B9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73892"/>
            <a:ext cx="4038600" cy="3978578"/>
          </a:xfrm>
        </p:spPr>
      </p:pic>
    </p:spTree>
    <p:extLst>
      <p:ext uri="{BB962C8B-B14F-4D97-AF65-F5344CB8AC3E}">
        <p14:creationId xmlns:p14="http://schemas.microsoft.com/office/powerpoint/2010/main" val="34039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EE12EB3B-9D86-1044-93CB-360058CCA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77ADAED2-D516-524B-A646-D4F3A10E5180}"/>
              </a:ext>
            </a:extLst>
          </p:cNvPr>
          <p:cNvSpPr/>
          <p:nvPr/>
        </p:nvSpPr>
        <p:spPr>
          <a:xfrm>
            <a:off x="619431" y="1548580"/>
            <a:ext cx="2507227" cy="240398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Deep approach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A0E42919-C1BD-6B49-95C2-585C03F35BA5}"/>
              </a:ext>
            </a:extLst>
          </p:cNvPr>
          <p:cNvSpPr/>
          <p:nvPr/>
        </p:nvSpPr>
        <p:spPr>
          <a:xfrm>
            <a:off x="3318386" y="3102077"/>
            <a:ext cx="2507227" cy="240398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Modifying knowledge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87C0FC42-B598-8243-869C-82AD2EBD5F92}"/>
              </a:ext>
            </a:extLst>
          </p:cNvPr>
          <p:cNvSpPr/>
          <p:nvPr/>
        </p:nvSpPr>
        <p:spPr>
          <a:xfrm>
            <a:off x="6017341" y="1548580"/>
            <a:ext cx="2507227" cy="240398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Diverse </a:t>
            </a:r>
            <a:br>
              <a:rPr lang="en-GB" sz="2400" dirty="0"/>
            </a:br>
            <a:r>
              <a:rPr lang="en-GB" sz="2400" dirty="0"/>
              <a:t>and well organized schemas</a:t>
            </a:r>
          </a:p>
        </p:txBody>
      </p:sp>
      <p:grpSp>
        <p:nvGrpSpPr>
          <p:cNvPr id="33" name="Ryhmä 32">
            <a:extLst>
              <a:ext uri="{FF2B5EF4-FFF2-40B4-BE49-F238E27FC236}">
                <a16:creationId xmlns:a16="http://schemas.microsoft.com/office/drawing/2014/main" id="{EFC59A29-C6CE-3644-B3D5-4563AB404E85}"/>
              </a:ext>
            </a:extLst>
          </p:cNvPr>
          <p:cNvGrpSpPr/>
          <p:nvPr/>
        </p:nvGrpSpPr>
        <p:grpSpPr>
          <a:xfrm>
            <a:off x="2905432" y="1548580"/>
            <a:ext cx="1858295" cy="722671"/>
            <a:chOff x="2905432" y="1548580"/>
            <a:chExt cx="1858295" cy="722671"/>
          </a:xfrm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FFD0F975-4E02-0D45-BD08-2D015FD8E881}"/>
                </a:ext>
              </a:extLst>
            </p:cNvPr>
            <p:cNvSpPr/>
            <p:nvPr/>
          </p:nvSpPr>
          <p:spPr>
            <a:xfrm>
              <a:off x="3318386" y="1548580"/>
              <a:ext cx="1445341" cy="7226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Drive to understand</a:t>
              </a:r>
            </a:p>
          </p:txBody>
        </p:sp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646DAF6F-5ABC-864B-8FF2-E8518BBEC65E}"/>
                </a:ext>
              </a:extLst>
            </p:cNvPr>
            <p:cNvCxnSpPr>
              <a:stCxn id="10" idx="1"/>
            </p:cNvCxnSpPr>
            <p:nvPr/>
          </p:nvCxnSpPr>
          <p:spPr>
            <a:xfrm flipH="1">
              <a:off x="2905432" y="1909916"/>
              <a:ext cx="412954" cy="199103"/>
            </a:xfrm>
            <a:prstGeom prst="line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Ryhmä 36">
            <a:extLst>
              <a:ext uri="{FF2B5EF4-FFF2-40B4-BE49-F238E27FC236}">
                <a16:creationId xmlns:a16="http://schemas.microsoft.com/office/drawing/2014/main" id="{EAA8398A-F793-5340-B4B5-271EF6472BB2}"/>
              </a:ext>
            </a:extLst>
          </p:cNvPr>
          <p:cNvGrpSpPr/>
          <p:nvPr/>
        </p:nvGrpSpPr>
        <p:grpSpPr>
          <a:xfrm>
            <a:off x="5651090" y="4785185"/>
            <a:ext cx="1993488" cy="722671"/>
            <a:chOff x="5651090" y="4785185"/>
            <a:chExt cx="1993488" cy="722671"/>
          </a:xfrm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5D6F3991-1A8F-D64A-BEB9-C7523C02EABD}"/>
                </a:ext>
              </a:extLst>
            </p:cNvPr>
            <p:cNvSpPr/>
            <p:nvPr/>
          </p:nvSpPr>
          <p:spPr>
            <a:xfrm>
              <a:off x="6199237" y="4785185"/>
              <a:ext cx="1445341" cy="7226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Explaining in own words</a:t>
              </a:r>
            </a:p>
          </p:txBody>
        </p:sp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FA37FCB6-B47E-D04A-86A3-A8138CFD8BB9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 flipV="1">
              <a:off x="5651090" y="4931632"/>
              <a:ext cx="548147" cy="214889"/>
            </a:xfrm>
            <a:prstGeom prst="line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Ryhmä 35">
            <a:extLst>
              <a:ext uri="{FF2B5EF4-FFF2-40B4-BE49-F238E27FC236}">
                <a16:creationId xmlns:a16="http://schemas.microsoft.com/office/drawing/2014/main" id="{DE423FCB-9451-2A4B-A106-384F6B4230FF}"/>
              </a:ext>
            </a:extLst>
          </p:cNvPr>
          <p:cNvGrpSpPr/>
          <p:nvPr/>
        </p:nvGrpSpPr>
        <p:grpSpPr>
          <a:xfrm>
            <a:off x="4960373" y="5279923"/>
            <a:ext cx="1445341" cy="1229031"/>
            <a:chOff x="4960373" y="5279923"/>
            <a:chExt cx="1445341" cy="1229031"/>
          </a:xfrm>
        </p:grpSpPr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40171249-9B7F-2B46-8E01-24B948BAA56F}"/>
                </a:ext>
              </a:extLst>
            </p:cNvPr>
            <p:cNvSpPr/>
            <p:nvPr/>
          </p:nvSpPr>
          <p:spPr>
            <a:xfrm>
              <a:off x="4960373" y="5786283"/>
              <a:ext cx="1445341" cy="7226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>
                  <a:solidFill>
                    <a:schemeClr val="tx1"/>
                  </a:solidFill>
                </a:rPr>
                <a:t>Developing own examples</a:t>
              </a:r>
            </a:p>
          </p:txBody>
        </p: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A1148A13-A7F7-9643-9E98-C599EDD3760C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5324168" y="5279923"/>
              <a:ext cx="358876" cy="506360"/>
            </a:xfrm>
            <a:prstGeom prst="line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Ryhmä 34">
            <a:extLst>
              <a:ext uri="{FF2B5EF4-FFF2-40B4-BE49-F238E27FC236}">
                <a16:creationId xmlns:a16="http://schemas.microsoft.com/office/drawing/2014/main" id="{6A570F5E-56B8-0E45-8C41-77ED36EF2AF5}"/>
              </a:ext>
            </a:extLst>
          </p:cNvPr>
          <p:cNvGrpSpPr/>
          <p:nvPr/>
        </p:nvGrpSpPr>
        <p:grpSpPr>
          <a:xfrm>
            <a:off x="2905432" y="5309419"/>
            <a:ext cx="1445341" cy="1199535"/>
            <a:chOff x="2905432" y="5309419"/>
            <a:chExt cx="1445341" cy="1199535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5FB3BCD2-7779-344E-9377-095005BD6C0F}"/>
                </a:ext>
              </a:extLst>
            </p:cNvPr>
            <p:cNvSpPr/>
            <p:nvPr/>
          </p:nvSpPr>
          <p:spPr>
            <a:xfrm>
              <a:off x="2905432" y="5786283"/>
              <a:ext cx="1445341" cy="7226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Teaching a friend</a:t>
              </a:r>
            </a:p>
          </p:txBody>
        </p:sp>
        <p:cxnSp>
          <p:nvCxnSpPr>
            <p:cNvPr id="19" name="Suora yhdysviiva 18">
              <a:extLst>
                <a:ext uri="{FF2B5EF4-FFF2-40B4-BE49-F238E27FC236}">
                  <a16:creationId xmlns:a16="http://schemas.microsoft.com/office/drawing/2014/main" id="{6CE3036C-1117-4745-A0E8-6084AA735283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3628103" y="5309419"/>
              <a:ext cx="280220" cy="476864"/>
            </a:xfrm>
            <a:prstGeom prst="line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705076BB-D030-8D47-8EBC-B472022E6364}"/>
              </a:ext>
            </a:extLst>
          </p:cNvPr>
          <p:cNvGrpSpPr/>
          <p:nvPr/>
        </p:nvGrpSpPr>
        <p:grpSpPr>
          <a:xfrm>
            <a:off x="1150373" y="4718535"/>
            <a:ext cx="2266336" cy="787530"/>
            <a:chOff x="1150373" y="4718535"/>
            <a:chExt cx="2266336" cy="787530"/>
          </a:xfrm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6BE342DD-BD63-0F4D-8E7E-081F4AF657EE}"/>
                </a:ext>
              </a:extLst>
            </p:cNvPr>
            <p:cNvSpPr/>
            <p:nvPr/>
          </p:nvSpPr>
          <p:spPr>
            <a:xfrm>
              <a:off x="1150373" y="4783394"/>
              <a:ext cx="1445341" cy="7226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Mind maps</a:t>
              </a:r>
            </a:p>
          </p:txBody>
        </p:sp>
        <p:cxnSp>
          <p:nvCxnSpPr>
            <p:cNvPr id="20" name="Suora yhdysviiva 19">
              <a:extLst>
                <a:ext uri="{FF2B5EF4-FFF2-40B4-BE49-F238E27FC236}">
                  <a16:creationId xmlns:a16="http://schemas.microsoft.com/office/drawing/2014/main" id="{2940CF8F-57E8-6E40-BDDF-34D82BE055AA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 flipH="1">
              <a:off x="2595714" y="4718535"/>
              <a:ext cx="820995" cy="426195"/>
            </a:xfrm>
            <a:prstGeom prst="line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Nuoli oikealle 37">
            <a:extLst>
              <a:ext uri="{FF2B5EF4-FFF2-40B4-BE49-F238E27FC236}">
                <a16:creationId xmlns:a16="http://schemas.microsoft.com/office/drawing/2014/main" id="{D5D680C3-4010-654E-B0BC-96642FDDDA7C}"/>
              </a:ext>
            </a:extLst>
          </p:cNvPr>
          <p:cNvSpPr/>
          <p:nvPr/>
        </p:nvSpPr>
        <p:spPr>
          <a:xfrm rot="2158162">
            <a:off x="2646270" y="3259208"/>
            <a:ext cx="1152501" cy="80999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Nuoli oikealle 38">
            <a:extLst>
              <a:ext uri="{FF2B5EF4-FFF2-40B4-BE49-F238E27FC236}">
                <a16:creationId xmlns:a16="http://schemas.microsoft.com/office/drawing/2014/main" id="{C924ABCF-2A08-7A43-88A9-F8864D9D710F}"/>
              </a:ext>
            </a:extLst>
          </p:cNvPr>
          <p:cNvSpPr/>
          <p:nvPr/>
        </p:nvSpPr>
        <p:spPr>
          <a:xfrm rot="19467801">
            <a:off x="5345168" y="3087911"/>
            <a:ext cx="1152501" cy="80999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7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8" grpId="0" animBg="1"/>
      <p:bldP spid="3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584D57-9A04-714A-981B-B368A241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9E42E62-29C0-D444-B2BF-B7A444588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36571" cy="4525963"/>
          </a:xfrm>
        </p:spPr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Ineffective</a:t>
            </a:r>
            <a:r>
              <a:rPr lang="en-GB" dirty="0"/>
              <a:t> studying techniques</a:t>
            </a:r>
          </a:p>
          <a:p>
            <a:pPr lvl="1"/>
            <a:r>
              <a:rPr lang="en-GB" dirty="0"/>
              <a:t>Repeating information as it appears in the source</a:t>
            </a:r>
          </a:p>
          <a:p>
            <a:pPr lvl="1"/>
            <a:r>
              <a:rPr lang="en-GB" dirty="0"/>
              <a:t>E.g. highlighting/ underlining and cramming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3306600-D55A-3F4B-9520-85E2286A8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36571" cy="4525963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Effective</a:t>
            </a:r>
            <a:r>
              <a:rPr lang="en-GB" dirty="0"/>
              <a:t> studying techniques</a:t>
            </a:r>
          </a:p>
          <a:p>
            <a:pPr lvl="1"/>
            <a:r>
              <a:rPr lang="en-GB" dirty="0"/>
              <a:t>Connecting, comparing and applying information</a:t>
            </a:r>
          </a:p>
          <a:p>
            <a:pPr lvl="1"/>
            <a:r>
              <a:rPr lang="en-GB" dirty="0"/>
              <a:t>E.g. drawing charts, double encoding,  extracting keywords, creating/answering questions, testing, creating concrete examples, elaboration</a:t>
            </a:r>
          </a:p>
        </p:txBody>
      </p:sp>
    </p:spTree>
    <p:extLst>
      <p:ext uri="{BB962C8B-B14F-4D97-AF65-F5344CB8AC3E}">
        <p14:creationId xmlns:p14="http://schemas.microsoft.com/office/powerpoint/2010/main" val="42459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0062A3-F9F1-7247-8BAA-2BAD1AB8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059683-F16A-EB42-9FBB-858001CE5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417638"/>
            <a:ext cx="4288971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educational video</a:t>
            </a:r>
            <a:r>
              <a:rPr lang="en-GB" dirty="0"/>
              <a:t> on Pomodoro technique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0F24C0E-BE0B-344B-A615-551D7D0041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6170" y="1843882"/>
            <a:ext cx="4038597" cy="4038597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F271917-6703-8F41-84A6-27971CAFB3CB}"/>
              </a:ext>
            </a:extLst>
          </p:cNvPr>
          <p:cNvSpPr txBox="1"/>
          <p:nvPr/>
        </p:nvSpPr>
        <p:spPr>
          <a:xfrm>
            <a:off x="1123203" y="4213282"/>
            <a:ext cx="2956964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Try to apply this </a:t>
            </a:r>
            <a:br>
              <a:rPr lang="en-GB" sz="2400" b="1" dirty="0"/>
            </a:br>
            <a:r>
              <a:rPr lang="en-GB" sz="2400" b="1" dirty="0"/>
              <a:t>technique in practice!</a:t>
            </a:r>
          </a:p>
        </p:txBody>
      </p:sp>
    </p:spTree>
    <p:extLst>
      <p:ext uri="{BB962C8B-B14F-4D97-AF65-F5344CB8AC3E}">
        <p14:creationId xmlns:p14="http://schemas.microsoft.com/office/powerpoint/2010/main" val="330361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EC2949-DD22-C14E-B929-7BD35B3C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F29468-B5D5-8C46-A638-555B8203D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39409"/>
            <a:ext cx="40386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educational video</a:t>
            </a:r>
            <a:r>
              <a:rPr lang="en-GB" dirty="0"/>
              <a:t> on spaced learning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C55CE2E-7539-0041-8303-E47CDA35B6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946182"/>
            <a:ext cx="4038600" cy="1833999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88AEDC2-9ABC-954C-9061-2BC90A9FDFEF}"/>
              </a:ext>
            </a:extLst>
          </p:cNvPr>
          <p:cNvSpPr txBox="1"/>
          <p:nvPr/>
        </p:nvSpPr>
        <p:spPr>
          <a:xfrm>
            <a:off x="1123203" y="4213282"/>
            <a:ext cx="2956964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Try to apply this </a:t>
            </a:r>
            <a:br>
              <a:rPr lang="en-GB" sz="2400" b="1" dirty="0"/>
            </a:br>
            <a:r>
              <a:rPr lang="en-GB" sz="2400" b="1" dirty="0"/>
              <a:t>technique in practice!</a:t>
            </a:r>
          </a:p>
        </p:txBody>
      </p:sp>
    </p:spTree>
    <p:extLst>
      <p:ext uri="{BB962C8B-B14F-4D97-AF65-F5344CB8AC3E}">
        <p14:creationId xmlns:p14="http://schemas.microsoft.com/office/powerpoint/2010/main" val="41963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do you learn:</a:t>
            </a:r>
          </a:p>
          <a:p>
            <a:pPr lvl="1"/>
            <a:r>
              <a:rPr lang="en-GB" dirty="0"/>
              <a:t>words in foreign language?</a:t>
            </a:r>
          </a:p>
          <a:p>
            <a:pPr lvl="1"/>
            <a:r>
              <a:rPr lang="en-GB" dirty="0"/>
              <a:t>mathematics?</a:t>
            </a:r>
          </a:p>
          <a:p>
            <a:pPr lvl="1"/>
            <a:r>
              <a:rPr lang="en-GB" dirty="0"/>
              <a:t>theoretical subjects?</a:t>
            </a:r>
          </a:p>
          <a:p>
            <a:pPr lvl="1"/>
            <a:r>
              <a:rPr lang="en-GB" dirty="0"/>
              <a:t>physical skills?</a:t>
            </a:r>
          </a:p>
          <a:p>
            <a:pPr lvl="1"/>
            <a:r>
              <a:rPr lang="en-GB" dirty="0"/>
              <a:t>musical skills?</a:t>
            </a:r>
          </a:p>
          <a:p>
            <a:pPr lvl="1"/>
            <a:r>
              <a:rPr lang="en-GB" dirty="0"/>
              <a:t>something else?</a:t>
            </a:r>
          </a:p>
        </p:txBody>
      </p:sp>
      <p:pic>
        <p:nvPicPr>
          <p:cNvPr id="5" name="Sisällön paikkamerkki 4" descr="metacog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3" r="-1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4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b="1" dirty="0"/>
              <a:t>Metacognition</a:t>
            </a:r>
          </a:p>
          <a:p>
            <a:pPr lvl="1"/>
            <a:r>
              <a:rPr lang="en-GB" dirty="0"/>
              <a:t>Ability to assess our own knowledge</a:t>
            </a:r>
          </a:p>
          <a:p>
            <a:pPr lvl="1"/>
            <a:r>
              <a:rPr lang="en-GB" i="1" dirty="0"/>
              <a:t>Knowing about knowing</a:t>
            </a:r>
          </a:p>
          <a:p>
            <a:pPr lvl="1"/>
            <a:r>
              <a:rPr lang="en-GB" dirty="0"/>
              <a:t>Metacognitive skills enhance learning</a:t>
            </a:r>
          </a:p>
        </p:txBody>
      </p:sp>
      <p:pic>
        <p:nvPicPr>
          <p:cNvPr id="7" name="Sisällön paikkamerkki 6" descr="Screen-Shot-2015-03-07-at-12.00.43-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71" b="-10971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4931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E662F9-3B1C-A442-91BF-F72156FD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6FF5BD2-5122-D744-9718-6358B2C750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Make a studying plan for pre-IB Psychology individual test based on the information you have learned from the psychology of learning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9052A868-9154-9944-94CA-5C624AE3D2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3916"/>
          <a:stretch/>
        </p:blipFill>
        <p:spPr>
          <a:xfrm>
            <a:off x="4648202" y="1968265"/>
            <a:ext cx="4038598" cy="2921470"/>
          </a:xfrm>
        </p:spPr>
      </p:pic>
    </p:spTree>
    <p:extLst>
      <p:ext uri="{BB962C8B-B14F-4D97-AF65-F5344CB8AC3E}">
        <p14:creationId xmlns:p14="http://schemas.microsoft.com/office/powerpoint/2010/main" val="25433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062FD2-FEAF-C247-A8F6-587ECAE9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B9A5D4-1C43-1D48-B1C5-309ECCAA1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93914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How can learning in groups:</a:t>
            </a:r>
          </a:p>
          <a:p>
            <a:pPr lvl="1"/>
            <a:r>
              <a:rPr lang="en-GB" i="1" dirty="0"/>
              <a:t>enhance</a:t>
            </a:r>
            <a:r>
              <a:rPr lang="en-GB" dirty="0"/>
              <a:t> learning?</a:t>
            </a:r>
          </a:p>
          <a:p>
            <a:pPr lvl="1"/>
            <a:r>
              <a:rPr lang="en-GB" i="1" dirty="0"/>
              <a:t>sabotage</a:t>
            </a:r>
            <a:r>
              <a:rPr lang="en-GB" dirty="0"/>
              <a:t> learning?</a:t>
            </a:r>
          </a:p>
          <a:p>
            <a:pPr lvl="1"/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C010913-1563-DE40-AA52-5BDA8D6D6F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98272" y="1872343"/>
            <a:ext cx="4704465" cy="2296886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561454D0-E8C4-AB40-BEB8-B5DB6A7764D5}"/>
              </a:ext>
            </a:extLst>
          </p:cNvPr>
          <p:cNvSpPr txBox="1"/>
          <p:nvPr/>
        </p:nvSpPr>
        <p:spPr>
          <a:xfrm>
            <a:off x="2060542" y="4721905"/>
            <a:ext cx="5022915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What role does </a:t>
            </a:r>
            <a:r>
              <a:rPr lang="en-GB" sz="2400" b="1" i="1" dirty="0"/>
              <a:t>learning environment</a:t>
            </a:r>
            <a:r>
              <a:rPr lang="en-GB" sz="2400" b="1" dirty="0"/>
              <a:t> </a:t>
            </a:r>
          </a:p>
          <a:p>
            <a:pPr algn="ctr"/>
            <a:r>
              <a:rPr lang="en-GB" sz="2400" b="1" dirty="0"/>
              <a:t>play in learning and studying?</a:t>
            </a:r>
          </a:p>
        </p:txBody>
      </p:sp>
    </p:spTree>
    <p:extLst>
      <p:ext uri="{BB962C8B-B14F-4D97-AF65-F5344CB8AC3E}">
        <p14:creationId xmlns:p14="http://schemas.microsoft.com/office/powerpoint/2010/main" val="3133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4D7DF4-A33C-D340-BF9D-BDA82676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Learning and </a:t>
            </a:r>
            <a:r>
              <a:rPr lang="fi-FI" dirty="0" err="1"/>
              <a:t>environment</a:t>
            </a:r>
            <a:endParaRPr lang="fi-FI" dirty="0"/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4361C609-38AE-3546-884D-3CBFFBE505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5393" y="1907381"/>
            <a:ext cx="4119636" cy="3763849"/>
          </a:xfr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75505D0B-B9B2-8842-8667-513F66D675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95900" y="1907381"/>
            <a:ext cx="2743200" cy="3911600"/>
          </a:xfrm>
        </p:spPr>
      </p:pic>
    </p:spTree>
    <p:extLst>
      <p:ext uri="{BB962C8B-B14F-4D97-AF65-F5344CB8AC3E}">
        <p14:creationId xmlns:p14="http://schemas.microsoft.com/office/powerpoint/2010/main" val="27243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E8ABD7-197B-A047-862F-E36470538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aspects</a:t>
            </a:r>
            <a:r>
              <a:rPr lang="fi-FI" dirty="0"/>
              <a:t> in </a:t>
            </a:r>
            <a:r>
              <a:rPr lang="fi-FI" dirty="0" err="1"/>
              <a:t>learning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9A28E-E53F-B847-9E1F-2AA08E01D9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Learning is based on the activity of </a:t>
            </a:r>
            <a:r>
              <a:rPr lang="en-GB" b="1" dirty="0"/>
              <a:t>neurons</a:t>
            </a:r>
            <a:r>
              <a:rPr lang="en-GB" dirty="0"/>
              <a:t> and their intricate interplay in </a:t>
            </a:r>
            <a:r>
              <a:rPr lang="en-GB" b="1" dirty="0"/>
              <a:t>neural networks</a:t>
            </a:r>
          </a:p>
        </p:txBody>
      </p:sp>
      <p:pic>
        <p:nvPicPr>
          <p:cNvPr id="5" name="Sisällön paikkamerkki 5" descr="Kuva, joka sisältää kohteen kevyt, katsominen, tuli, kirkas&#10;&#10;Kuvaus luotu automaattisesti">
            <a:extLst>
              <a:ext uri="{FF2B5EF4-FFF2-40B4-BE49-F238E27FC236}">
                <a16:creationId xmlns:a16="http://schemas.microsoft.com/office/drawing/2014/main" id="{9FAB9286-4D31-954A-9CD0-4E4106311C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078399"/>
            <a:ext cx="4038600" cy="3025278"/>
          </a:xfrm>
        </p:spPr>
      </p:pic>
    </p:spTree>
    <p:extLst>
      <p:ext uri="{BB962C8B-B14F-4D97-AF65-F5344CB8AC3E}">
        <p14:creationId xmlns:p14="http://schemas.microsoft.com/office/powerpoint/2010/main" val="124718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93D93A-4274-7841-9F1B-5EE31118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78BEBC-3237-234B-9773-63CCBF6982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Why it is efficient to study in the zone of proximal development?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58776CD-B55A-164A-932F-3BB981273F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22" y="1600200"/>
            <a:ext cx="2851356" cy="4525963"/>
          </a:xfrm>
        </p:spPr>
      </p:pic>
    </p:spTree>
    <p:extLst>
      <p:ext uri="{BB962C8B-B14F-4D97-AF65-F5344CB8AC3E}">
        <p14:creationId xmlns:p14="http://schemas.microsoft.com/office/powerpoint/2010/main" val="183540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8E6E87-444F-D84C-8350-6A751F05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D3B17A-F175-A34B-9C86-C2C196792C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do different cultures or cultural backgrounds influence learning?</a:t>
            </a:r>
          </a:p>
          <a:p>
            <a:pPr lvl="1"/>
            <a:r>
              <a:rPr lang="en-GB" dirty="0"/>
              <a:t>Reflect your experiences and engage in conversation</a:t>
            </a:r>
          </a:p>
          <a:p>
            <a:pPr lvl="1"/>
            <a:r>
              <a:rPr lang="en-GB" dirty="0"/>
              <a:t>Try to provide examples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FA42BDB-2AB5-CB45-8250-94EC502FFA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62664"/>
            <a:ext cx="4038600" cy="3801035"/>
          </a:xfrm>
        </p:spPr>
      </p:pic>
    </p:spTree>
    <p:extLst>
      <p:ext uri="{BB962C8B-B14F-4D97-AF65-F5344CB8AC3E}">
        <p14:creationId xmlns:p14="http://schemas.microsoft.com/office/powerpoint/2010/main" val="381784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Idea </a:t>
            </a:r>
            <a:r>
              <a:rPr lang="fi-FI" dirty="0" err="1"/>
              <a:t>lamp</a:t>
            </a:r>
            <a:r>
              <a:rPr lang="fi-FI" dirty="0"/>
              <a:t> 1 &lt;http://</a:t>
            </a:r>
            <a:r>
              <a:rPr lang="fi-FI" dirty="0" err="1"/>
              <a:t>www.digitalistmag.com</a:t>
            </a:r>
            <a:r>
              <a:rPr lang="fi-FI" dirty="0"/>
              <a:t>/</a:t>
            </a:r>
            <a:r>
              <a:rPr lang="fi-FI" dirty="0" err="1"/>
              <a:t>lob</a:t>
            </a:r>
            <a:r>
              <a:rPr lang="fi-FI" dirty="0"/>
              <a:t>/</a:t>
            </a:r>
            <a:r>
              <a:rPr lang="fi-FI" dirty="0" err="1"/>
              <a:t>human-resources</a:t>
            </a:r>
            <a:r>
              <a:rPr lang="fi-FI" dirty="0"/>
              <a:t>/work-culture-learning-03528954&gt;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r>
              <a:rPr lang="fi-FI" dirty="0"/>
              <a:t>Idea </a:t>
            </a:r>
            <a:r>
              <a:rPr lang="fi-FI" dirty="0" err="1"/>
              <a:t>lamp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favpng.com</a:t>
            </a:r>
            <a:r>
              <a:rPr lang="fi-FI" dirty="0"/>
              <a:t>/</a:t>
            </a:r>
            <a:r>
              <a:rPr lang="fi-FI" dirty="0" err="1"/>
              <a:t>png_view</a:t>
            </a:r>
            <a:r>
              <a:rPr lang="fi-FI" dirty="0"/>
              <a:t>/teacher-learning-education-21st-century-clip-art-png/</a:t>
            </a:r>
            <a:r>
              <a:rPr lang="fi-FI" dirty="0" err="1"/>
              <a:t>ZFYqDfJn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14th of </a:t>
            </a:r>
            <a:r>
              <a:rPr lang="fi-FI" dirty="0" err="1"/>
              <a:t>September</a:t>
            </a:r>
            <a:r>
              <a:rPr lang="fi-FI" dirty="0"/>
              <a:t> 2021.</a:t>
            </a:r>
          </a:p>
          <a:p>
            <a:r>
              <a:rPr lang="fi-FI" dirty="0" err="1"/>
              <a:t>Head</a:t>
            </a:r>
            <a:r>
              <a:rPr lang="fi-FI" dirty="0"/>
              <a:t> </a:t>
            </a:r>
            <a:r>
              <a:rPr lang="fi-FI" dirty="0" err="1"/>
              <a:t>filled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ideas</a:t>
            </a:r>
            <a:r>
              <a:rPr lang="fi-FI" dirty="0"/>
              <a:t> &lt;http://</a:t>
            </a:r>
            <a:r>
              <a:rPr lang="fi-FI" dirty="0" err="1"/>
              <a:t>clipart-library.com</a:t>
            </a:r>
            <a:r>
              <a:rPr lang="fi-FI" dirty="0"/>
              <a:t>/</a:t>
            </a:r>
            <a:r>
              <a:rPr lang="fi-FI" dirty="0" err="1"/>
              <a:t>clip-art</a:t>
            </a:r>
            <a:r>
              <a:rPr lang="fi-FI" dirty="0"/>
              <a:t>/education-clipart-transparent-24.htm&gt; </a:t>
            </a:r>
            <a:r>
              <a:rPr lang="fi-FI" dirty="0" err="1"/>
              <a:t>Accessed</a:t>
            </a:r>
            <a:r>
              <a:rPr lang="fi-FI" dirty="0"/>
              <a:t> 14th of </a:t>
            </a:r>
            <a:r>
              <a:rPr lang="fi-FI" dirty="0" err="1"/>
              <a:t>September</a:t>
            </a:r>
            <a:r>
              <a:rPr lang="fi-FI" dirty="0"/>
              <a:t> 2021.</a:t>
            </a:r>
          </a:p>
          <a:p>
            <a:r>
              <a:rPr lang="fi-FI" dirty="0"/>
              <a:t>Psyykkinen, sosiaalinen ja biologinen </a:t>
            </a:r>
            <a:r>
              <a:rPr lang="fi-FI" i="1" dirty="0"/>
              <a:t>Skeema 1 – Opettajan materiaali</a:t>
            </a:r>
            <a:endParaRPr lang="fi-FI" dirty="0"/>
          </a:p>
          <a:p>
            <a:r>
              <a:rPr lang="fi-FI" dirty="0" err="1"/>
              <a:t>Blue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</a:t>
            </a:r>
            <a:r>
              <a:rPr lang="fi-FI" dirty="0" err="1"/>
              <a:t>cells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medium.com</a:t>
            </a:r>
            <a:r>
              <a:rPr lang="fi-FI" dirty="0"/>
              <a:t>/</a:t>
            </a:r>
            <a:r>
              <a:rPr lang="fi-FI" dirty="0" err="1"/>
              <a:t>predict</a:t>
            </a:r>
            <a:r>
              <a:rPr lang="fi-FI" dirty="0"/>
              <a:t>/artificial-neural-networks-mapping-the-human-brain-2e0bd4a93160&gt;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February</a:t>
            </a:r>
            <a:r>
              <a:rPr lang="fi-FI" dirty="0"/>
              <a:t> 2020.</a:t>
            </a:r>
          </a:p>
          <a:p>
            <a:r>
              <a:rPr lang="fi-FI" dirty="0" err="1"/>
              <a:t>Blue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</a:t>
            </a:r>
            <a:r>
              <a:rPr lang="fi-FI" dirty="0" err="1"/>
              <a:t>cells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www.medicalnewstoday.com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/320289.php&gt; </a:t>
            </a:r>
            <a:r>
              <a:rPr lang="fi-FI" dirty="0" err="1"/>
              <a:t>Accessed</a:t>
            </a:r>
            <a:r>
              <a:rPr lang="fi-FI" dirty="0"/>
              <a:t> 10th of </a:t>
            </a:r>
            <a:r>
              <a:rPr lang="fi-FI" dirty="0" err="1"/>
              <a:t>Februry</a:t>
            </a:r>
            <a:r>
              <a:rPr lang="fi-FI" dirty="0"/>
              <a:t> 2020.</a:t>
            </a:r>
          </a:p>
          <a:p>
            <a:r>
              <a:rPr lang="fi-FI" dirty="0" err="1"/>
              <a:t>Sleep</a:t>
            </a:r>
            <a:r>
              <a:rPr lang="fi-FI" dirty="0"/>
              <a:t> </a:t>
            </a:r>
            <a:r>
              <a:rPr lang="fi-FI" dirty="0" err="1"/>
              <a:t>stages</a:t>
            </a:r>
            <a:r>
              <a:rPr lang="fi-FI" dirty="0"/>
              <a:t> </a:t>
            </a:r>
            <a:r>
              <a:rPr lang="fi-FI" i="1" dirty="0" err="1"/>
              <a:t>Introduction</a:t>
            </a:r>
            <a:r>
              <a:rPr lang="fi-FI" i="1" dirty="0"/>
              <a:t> to </a:t>
            </a:r>
            <a:r>
              <a:rPr lang="fi-FI" i="1" dirty="0" err="1"/>
              <a:t>Psychology</a:t>
            </a:r>
            <a:r>
              <a:rPr lang="fi-FI" dirty="0"/>
              <a:t>, </a:t>
            </a:r>
            <a:r>
              <a:rPr lang="fi-FI" dirty="0" err="1"/>
              <a:t>University</a:t>
            </a:r>
            <a:r>
              <a:rPr lang="fi-FI" dirty="0"/>
              <a:t> of Minnesota Libraries Publishing edition 2015, </a:t>
            </a:r>
            <a:r>
              <a:rPr lang="fi-FI" dirty="0" err="1"/>
              <a:t>page</a:t>
            </a:r>
            <a:r>
              <a:rPr lang="fi-FI" dirty="0"/>
              <a:t> 167.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</a:t>
            </a:r>
            <a:r>
              <a:rPr lang="fi-FI" err="1"/>
              <a:t>sources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www.hampshirepsychology.co.uk</a:t>
            </a:r>
            <a:r>
              <a:rPr lang="fi-FI" dirty="0"/>
              <a:t>/</a:t>
            </a:r>
            <a:r>
              <a:rPr lang="fi-FI" dirty="0" err="1"/>
              <a:t>therapies</a:t>
            </a:r>
            <a:r>
              <a:rPr lang="fi-FI" dirty="0"/>
              <a:t>/</a:t>
            </a:r>
            <a:r>
              <a:rPr lang="fi-FI" dirty="0" err="1"/>
              <a:t>cognitive-behavioural-therapy-cbt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24th of October 2017.</a:t>
            </a:r>
          </a:p>
          <a:p>
            <a:r>
              <a:rPr lang="fi-FI" dirty="0" err="1"/>
              <a:t>Blindfolded</a:t>
            </a:r>
            <a:r>
              <a:rPr lang="fi-FI" dirty="0"/>
              <a:t> &lt;http://</a:t>
            </a:r>
            <a:r>
              <a:rPr lang="fi-FI" dirty="0" err="1"/>
              <a:t>theworkplacetherapist.com</a:t>
            </a:r>
            <a:r>
              <a:rPr lang="fi-FI" dirty="0"/>
              <a:t>/</a:t>
            </a:r>
            <a:r>
              <a:rPr lang="fi-FI" dirty="0" err="1"/>
              <a:t>how</a:t>
            </a:r>
            <a:r>
              <a:rPr lang="fi-FI" dirty="0"/>
              <a:t>-im-</a:t>
            </a:r>
            <a:r>
              <a:rPr lang="fi-FI" dirty="0" err="1"/>
              <a:t>trying</a:t>
            </a:r>
            <a:r>
              <a:rPr lang="fi-FI" dirty="0"/>
              <a:t>-to-</a:t>
            </a:r>
            <a:r>
              <a:rPr lang="fi-FI" dirty="0" err="1"/>
              <a:t>get</a:t>
            </a:r>
            <a:r>
              <a:rPr lang="fi-FI" dirty="0"/>
              <a:t>-my-</a:t>
            </a:r>
            <a:r>
              <a:rPr lang="fi-FI" dirty="0" err="1"/>
              <a:t>confidence</a:t>
            </a:r>
            <a:r>
              <a:rPr lang="fi-FI" dirty="0"/>
              <a:t>-</a:t>
            </a:r>
            <a:r>
              <a:rPr lang="fi-FI" dirty="0" err="1"/>
              <a:t>back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9th of </a:t>
            </a:r>
            <a:r>
              <a:rPr lang="fi-FI" dirty="0" err="1"/>
              <a:t>January</a:t>
            </a:r>
            <a:r>
              <a:rPr lang="fi-FI" dirty="0"/>
              <a:t> 2018. </a:t>
            </a:r>
          </a:p>
          <a:p>
            <a:r>
              <a:rPr lang="fi-FI" dirty="0" err="1"/>
              <a:t>Schema</a:t>
            </a:r>
            <a:r>
              <a:rPr lang="fi-FI" dirty="0"/>
              <a:t> of sport </a:t>
            </a:r>
            <a:r>
              <a:rPr lang="fi-FI" dirty="0" err="1"/>
              <a:t>cars</a:t>
            </a:r>
            <a:r>
              <a:rPr lang="fi-FI" dirty="0"/>
              <a:t> &lt;http://</a:t>
            </a:r>
            <a:r>
              <a:rPr lang="fi-FI" dirty="0" err="1"/>
              <a:t>mercercognitivepsychology.pbworks.com</a:t>
            </a:r>
            <a:r>
              <a:rPr lang="fi-FI" dirty="0"/>
              <a:t>/w/</a:t>
            </a:r>
            <a:r>
              <a:rPr lang="fi-FI" dirty="0" err="1"/>
              <a:t>page</a:t>
            </a:r>
            <a:r>
              <a:rPr lang="fi-FI" dirty="0"/>
              <a:t>/61207282/</a:t>
            </a:r>
            <a:r>
              <a:rPr lang="fi-FI" dirty="0" err="1"/>
              <a:t>Schemas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November 2015.</a:t>
            </a:r>
          </a:p>
          <a:p>
            <a:r>
              <a:rPr lang="fi-FI" dirty="0"/>
              <a:t>Old/</a:t>
            </a:r>
            <a:r>
              <a:rPr lang="fi-FI" dirty="0" err="1"/>
              <a:t>young</a:t>
            </a:r>
            <a:r>
              <a:rPr lang="fi-FI" dirty="0"/>
              <a:t> lady &lt;http://</a:t>
            </a:r>
            <a:r>
              <a:rPr lang="fi-FI" dirty="0" err="1"/>
              <a:t>www.kolumbus.fi</a:t>
            </a:r>
            <a:r>
              <a:rPr lang="fi-FI" dirty="0"/>
              <a:t>/</a:t>
            </a:r>
            <a:r>
              <a:rPr lang="fi-FI" dirty="0" err="1"/>
              <a:t>juha.seppanen</a:t>
            </a:r>
            <a:r>
              <a:rPr lang="fi-FI" dirty="0"/>
              <a:t>/opinnot/ps/ps3/ps3.html&gt; </a:t>
            </a:r>
            <a:r>
              <a:rPr lang="fi-FI" dirty="0" err="1"/>
              <a:t>Accessed</a:t>
            </a:r>
            <a:r>
              <a:rPr lang="fi-FI" dirty="0"/>
              <a:t> 11th of November 2015.</a:t>
            </a:r>
          </a:p>
          <a:p>
            <a:r>
              <a:rPr lang="fi-FI" dirty="0" err="1"/>
              <a:t>Earthrise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www.nasa.gov</a:t>
            </a:r>
            <a:r>
              <a:rPr lang="fi-FI" dirty="0"/>
              <a:t>/</a:t>
            </a:r>
            <a:r>
              <a:rPr lang="fi-FI" dirty="0" err="1"/>
              <a:t>exploration</a:t>
            </a:r>
            <a:r>
              <a:rPr lang="fi-FI" dirty="0"/>
              <a:t>/home/19jul_seaoftranquillity.html&gt; </a:t>
            </a:r>
            <a:r>
              <a:rPr lang="fi-FI" dirty="0" err="1"/>
              <a:t>Accessed</a:t>
            </a:r>
            <a:r>
              <a:rPr lang="fi-FI" dirty="0"/>
              <a:t> 24th of October 2017.</a:t>
            </a:r>
          </a:p>
          <a:p>
            <a:r>
              <a:rPr lang="fi-FI" dirty="0" err="1"/>
              <a:t>Self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blog.psychicoz.com</a:t>
            </a:r>
            <a:r>
              <a:rPr lang="fi-FI" dirty="0"/>
              <a:t>/</a:t>
            </a:r>
            <a:r>
              <a:rPr lang="fi-FI" dirty="0" err="1"/>
              <a:t>simple</a:t>
            </a:r>
            <a:r>
              <a:rPr lang="fi-FI" dirty="0"/>
              <a:t>-</a:t>
            </a:r>
            <a:r>
              <a:rPr lang="fi-FI" dirty="0" err="1"/>
              <a:t>tips</a:t>
            </a:r>
            <a:r>
              <a:rPr lang="fi-FI" dirty="0"/>
              <a:t>-for-</a:t>
            </a:r>
            <a:r>
              <a:rPr lang="fi-FI" dirty="0" err="1"/>
              <a:t>self</a:t>
            </a:r>
            <a:r>
              <a:rPr lang="fi-FI" dirty="0"/>
              <a:t>-</a:t>
            </a:r>
            <a:r>
              <a:rPr lang="fi-FI" dirty="0" err="1"/>
              <a:t>improvement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24th of October 2017.</a:t>
            </a:r>
          </a:p>
          <a:p>
            <a:r>
              <a:rPr lang="fi-FI" dirty="0"/>
              <a:t>Memory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www.medicalnewstoday.com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/320804&gt; </a:t>
            </a:r>
            <a:r>
              <a:rPr lang="fi-FI" dirty="0" err="1"/>
              <a:t>Accessed</a:t>
            </a:r>
            <a:r>
              <a:rPr lang="fi-FI" dirty="0"/>
              <a:t> 14th of </a:t>
            </a:r>
            <a:r>
              <a:rPr lang="fi-FI" dirty="0" err="1"/>
              <a:t>September</a:t>
            </a:r>
            <a:r>
              <a:rPr lang="fi-FI" dirty="0"/>
              <a:t> 2021.</a:t>
            </a:r>
          </a:p>
          <a:p>
            <a:r>
              <a:rPr lang="fi-FI" dirty="0" err="1"/>
              <a:t>Stages</a:t>
            </a:r>
            <a:r>
              <a:rPr lang="fi-FI" dirty="0"/>
              <a:t> of </a:t>
            </a:r>
            <a:r>
              <a:rPr lang="fi-FI" dirty="0" err="1"/>
              <a:t>memory</a:t>
            </a:r>
            <a:r>
              <a:rPr lang="fi-FI" dirty="0"/>
              <a:t> </a:t>
            </a:r>
            <a:r>
              <a:rPr lang="fi-FI" i="1" dirty="0" err="1"/>
              <a:t>Introduction</a:t>
            </a:r>
            <a:r>
              <a:rPr lang="fi-FI" i="1" dirty="0"/>
              <a:t> to </a:t>
            </a:r>
            <a:r>
              <a:rPr lang="fi-FI" i="1" dirty="0" err="1"/>
              <a:t>Psychology</a:t>
            </a:r>
            <a:r>
              <a:rPr lang="fi-FI" dirty="0"/>
              <a:t>, </a:t>
            </a:r>
            <a:r>
              <a:rPr lang="fi-FI" dirty="0" err="1"/>
              <a:t>University</a:t>
            </a:r>
            <a:r>
              <a:rPr lang="fi-FI" dirty="0"/>
              <a:t> of Minnesota Libraries Publishing edition 2015, </a:t>
            </a:r>
            <a:r>
              <a:rPr lang="fi-FI" dirty="0" err="1"/>
              <a:t>page</a:t>
            </a:r>
            <a:r>
              <a:rPr lang="fi-FI" dirty="0"/>
              <a:t> 294.</a:t>
            </a:r>
          </a:p>
          <a:p>
            <a:r>
              <a:rPr lang="fi-FI" dirty="0" err="1"/>
              <a:t>Self-consciusness</a:t>
            </a:r>
            <a:r>
              <a:rPr lang="fi-FI" dirty="0"/>
              <a:t> &lt;http://</a:t>
            </a:r>
            <a:r>
              <a:rPr lang="fi-FI" dirty="0" err="1"/>
              <a:t>critique</a:t>
            </a:r>
            <a:r>
              <a:rPr lang="fi-FI" dirty="0"/>
              <a:t>-of-pure-</a:t>
            </a:r>
            <a:r>
              <a:rPr lang="fi-FI" dirty="0" err="1"/>
              <a:t>interest.blogspot.fi</a:t>
            </a:r>
            <a:r>
              <a:rPr lang="fi-FI" dirty="0"/>
              <a:t>/2015/05/</a:t>
            </a:r>
            <a:r>
              <a:rPr lang="fi-FI" dirty="0" err="1"/>
              <a:t>self</a:t>
            </a:r>
            <a:r>
              <a:rPr lang="fi-FI" dirty="0"/>
              <a:t>-</a:t>
            </a:r>
            <a:r>
              <a:rPr lang="fi-FI" dirty="0" err="1"/>
              <a:t>consciousness</a:t>
            </a:r>
            <a:r>
              <a:rPr lang="fi-FI" dirty="0"/>
              <a:t>-and-</a:t>
            </a:r>
            <a:r>
              <a:rPr lang="fi-FI" dirty="0" err="1"/>
              <a:t>possibility</a:t>
            </a:r>
            <a:r>
              <a:rPr lang="fi-FI" dirty="0"/>
              <a:t>-</a:t>
            </a:r>
            <a:r>
              <a:rPr lang="fi-FI" dirty="0" err="1"/>
              <a:t>of.html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October 2017.</a:t>
            </a:r>
          </a:p>
          <a:p>
            <a:r>
              <a:rPr lang="fi-FI" dirty="0"/>
              <a:t>Gorilla in </a:t>
            </a:r>
            <a:r>
              <a:rPr lang="fi-FI" dirty="0" err="1"/>
              <a:t>front</a:t>
            </a:r>
            <a:r>
              <a:rPr lang="fi-FI" dirty="0"/>
              <a:t> of a </a:t>
            </a:r>
            <a:r>
              <a:rPr lang="fi-FI" dirty="0" err="1"/>
              <a:t>mirror</a:t>
            </a:r>
            <a:r>
              <a:rPr lang="fi-FI" dirty="0"/>
              <a:t> &lt;http://</a:t>
            </a:r>
            <a:r>
              <a:rPr lang="fi-FI" dirty="0" err="1"/>
              <a:t>www.cbc.ca</a:t>
            </a:r>
            <a:r>
              <a:rPr lang="fi-FI" dirty="0"/>
              <a:t>/news/</a:t>
            </a:r>
            <a:r>
              <a:rPr lang="fi-FI" dirty="0" err="1"/>
              <a:t>trending</a:t>
            </a:r>
            <a:r>
              <a:rPr lang="fi-FI" dirty="0"/>
              <a:t>/jungle-animals-go-wild-upon-seeing-themselves-in-a-mirror-for-the-first-time-1.3100100&gt; </a:t>
            </a:r>
            <a:r>
              <a:rPr lang="fi-FI" dirty="0" err="1"/>
              <a:t>Accessed</a:t>
            </a:r>
            <a:r>
              <a:rPr lang="fi-FI" dirty="0"/>
              <a:t> 23rd of October 2017.</a:t>
            </a:r>
          </a:p>
          <a:p>
            <a:r>
              <a:rPr lang="fi-FI" dirty="0" err="1"/>
              <a:t>Conscious</a:t>
            </a:r>
            <a:r>
              <a:rPr lang="fi-FI" dirty="0"/>
              <a:t> and </a:t>
            </a:r>
            <a:r>
              <a:rPr lang="fi-FI" dirty="0" err="1"/>
              <a:t>unconscius</a:t>
            </a:r>
            <a:r>
              <a:rPr lang="fi-FI" dirty="0"/>
              <a:t> </a:t>
            </a:r>
            <a:r>
              <a:rPr lang="fi-FI" dirty="0" err="1"/>
              <a:t>head</a:t>
            </a:r>
            <a:r>
              <a:rPr lang="fi-FI" dirty="0"/>
              <a:t> &lt;http://</a:t>
            </a:r>
            <a:r>
              <a:rPr lang="fi-FI" dirty="0" err="1"/>
              <a:t>www.joshuanhook.com</a:t>
            </a:r>
            <a:r>
              <a:rPr lang="fi-FI" dirty="0"/>
              <a:t>/just-</a:t>
            </a:r>
            <a:r>
              <a:rPr lang="fi-FI" dirty="0" err="1"/>
              <a:t>coincidence</a:t>
            </a:r>
            <a:r>
              <a:rPr lang="fi-FI" dirty="0"/>
              <a:t>-</a:t>
            </a:r>
            <a:r>
              <a:rPr lang="fi-FI" dirty="0" err="1"/>
              <a:t>pay-attention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23rd of October 2017.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15183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Iceberg</a:t>
            </a:r>
            <a:r>
              <a:rPr lang="fi-FI" dirty="0"/>
              <a:t> &lt;http://</a:t>
            </a:r>
            <a:r>
              <a:rPr lang="fi-FI" dirty="0" err="1"/>
              <a:t>www.thinkwaystrategies.com</a:t>
            </a:r>
            <a:r>
              <a:rPr lang="fi-FI" dirty="0"/>
              <a:t>/</a:t>
            </a:r>
            <a:r>
              <a:rPr lang="fi-FI" dirty="0" err="1"/>
              <a:t>iceberg-ignorance-debunked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October 2017.</a:t>
            </a:r>
          </a:p>
          <a:p>
            <a:r>
              <a:rPr lang="fi-FI" dirty="0" err="1"/>
              <a:t>Biker</a:t>
            </a:r>
            <a:r>
              <a:rPr lang="fi-FI" dirty="0"/>
              <a:t> &lt;http://</a:t>
            </a:r>
            <a:r>
              <a:rPr lang="fi-FI" dirty="0" err="1"/>
              <a:t>www.sheknows.com</a:t>
            </a:r>
            <a:r>
              <a:rPr lang="fi-FI" dirty="0"/>
              <a:t>/</a:t>
            </a:r>
            <a:r>
              <a:rPr lang="fi-FI" dirty="0" err="1"/>
              <a:t>health</a:t>
            </a:r>
            <a:r>
              <a:rPr lang="fi-FI" dirty="0"/>
              <a:t>-and-</a:t>
            </a:r>
            <a:r>
              <a:rPr lang="fi-FI" dirty="0" err="1"/>
              <a:t>wellness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/810461/</a:t>
            </a:r>
            <a:r>
              <a:rPr lang="fi-FI" dirty="0" err="1"/>
              <a:t>cycling</a:t>
            </a:r>
            <a:r>
              <a:rPr lang="fi-FI" dirty="0"/>
              <a:t>-a-</a:t>
            </a:r>
            <a:r>
              <a:rPr lang="fi-FI" dirty="0" err="1"/>
              <a:t>beginner</a:t>
            </a:r>
            <a:r>
              <a:rPr lang="fi-FI" dirty="0"/>
              <a:t>-s-</a:t>
            </a:r>
            <a:r>
              <a:rPr lang="fi-FI" dirty="0" err="1"/>
              <a:t>guide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November 2015.</a:t>
            </a:r>
          </a:p>
          <a:p>
            <a:r>
              <a:rPr lang="fi-FI" dirty="0"/>
              <a:t>Sigmund Freud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</a:t>
            </a:r>
            <a:r>
              <a:rPr lang="fi-FI" dirty="0" err="1"/>
              <a:t>Sigmund_Freud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October 2017.</a:t>
            </a:r>
          </a:p>
          <a:p>
            <a:r>
              <a:rPr lang="fi-FI" dirty="0" err="1"/>
              <a:t>Iceberg</a:t>
            </a:r>
            <a:r>
              <a:rPr lang="fi-FI" dirty="0"/>
              <a:t> inside a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tybro.com</a:t>
            </a:r>
            <a:r>
              <a:rPr lang="fi-FI" dirty="0"/>
              <a:t>/</a:t>
            </a:r>
            <a:r>
              <a:rPr lang="fi-FI" dirty="0" err="1"/>
              <a:t>the-unconscious-mind-cleansing-system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14th of </a:t>
            </a:r>
            <a:r>
              <a:rPr lang="fi-FI" dirty="0" err="1"/>
              <a:t>September</a:t>
            </a:r>
            <a:r>
              <a:rPr lang="fi-FI" dirty="0"/>
              <a:t> 2021.</a:t>
            </a:r>
          </a:p>
          <a:p>
            <a:r>
              <a:rPr lang="fi-FI" dirty="0" err="1"/>
              <a:t>Motive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twitter.com</a:t>
            </a:r>
            <a:r>
              <a:rPr lang="fi-FI" dirty="0"/>
              <a:t>/</a:t>
            </a:r>
            <a:r>
              <a:rPr lang="fi-FI" dirty="0" err="1"/>
              <a:t>motivesalon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October 2017.</a:t>
            </a:r>
          </a:p>
          <a:p>
            <a:r>
              <a:rPr lang="fi-FI" dirty="0" err="1"/>
              <a:t>Influences</a:t>
            </a:r>
            <a:r>
              <a:rPr lang="fi-FI" dirty="0"/>
              <a:t> of </a:t>
            </a:r>
            <a:r>
              <a:rPr lang="fi-FI" dirty="0" err="1"/>
              <a:t>eating</a:t>
            </a:r>
            <a:r>
              <a:rPr lang="fi-FI" dirty="0"/>
              <a:t> </a:t>
            </a:r>
            <a:r>
              <a:rPr lang="fi-FI" dirty="0" err="1"/>
              <a:t>behaviour</a:t>
            </a:r>
            <a:r>
              <a:rPr lang="fi-FI" dirty="0"/>
              <a:t> </a:t>
            </a:r>
            <a:r>
              <a:rPr lang="fi-FI" i="1" dirty="0" err="1"/>
              <a:t>Introduction</a:t>
            </a:r>
            <a:r>
              <a:rPr lang="fi-FI" i="1" dirty="0"/>
              <a:t> to </a:t>
            </a:r>
            <a:r>
              <a:rPr lang="fi-FI" i="1" dirty="0" err="1"/>
              <a:t>Psychology</a:t>
            </a:r>
            <a:r>
              <a:rPr lang="fi-FI" dirty="0"/>
              <a:t>, </a:t>
            </a:r>
            <a:r>
              <a:rPr lang="fi-FI" dirty="0" err="1"/>
              <a:t>University</a:t>
            </a:r>
            <a:r>
              <a:rPr lang="fi-FI" dirty="0"/>
              <a:t> of Minnesota Libraries Publishing edition 2015, </a:t>
            </a:r>
            <a:r>
              <a:rPr lang="fi-FI" dirty="0" err="1"/>
              <a:t>page</a:t>
            </a:r>
            <a:r>
              <a:rPr lang="fi-FI" dirty="0"/>
              <a:t> 418.</a:t>
            </a:r>
          </a:p>
          <a:p>
            <a:r>
              <a:rPr lang="fi-FI" dirty="0" err="1"/>
              <a:t>Chocolate</a:t>
            </a:r>
            <a:r>
              <a:rPr lang="fi-FI" dirty="0"/>
              <a:t> </a:t>
            </a:r>
            <a:r>
              <a:rPr lang="fi-FI" dirty="0" err="1"/>
              <a:t>cake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thestayathomechef.com</a:t>
            </a:r>
            <a:r>
              <a:rPr lang="fi-FI" dirty="0"/>
              <a:t>/</a:t>
            </a:r>
            <a:r>
              <a:rPr lang="fi-FI" dirty="0" err="1"/>
              <a:t>the-most-amazing-chocolate-cake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23rd of October 2017.</a:t>
            </a:r>
          </a:p>
          <a:p>
            <a:r>
              <a:rPr lang="fi-FI" dirty="0" err="1"/>
              <a:t>Runner</a:t>
            </a:r>
            <a:r>
              <a:rPr lang="fi-FI" dirty="0"/>
              <a:t> &lt;http://</a:t>
            </a:r>
            <a:r>
              <a:rPr lang="fi-FI" dirty="0" err="1"/>
              <a:t>www.freevectors.net</a:t>
            </a:r>
            <a:r>
              <a:rPr lang="fi-FI" dirty="0"/>
              <a:t>/</a:t>
            </a:r>
            <a:r>
              <a:rPr lang="fi-FI" dirty="0" err="1"/>
              <a:t>details</a:t>
            </a:r>
            <a:r>
              <a:rPr lang="fi-FI" dirty="0"/>
              <a:t>/</a:t>
            </a:r>
            <a:r>
              <a:rPr lang="fi-FI" dirty="0" err="1"/>
              <a:t>Athlete+Runner+Vector+Image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October 2017.</a:t>
            </a:r>
          </a:p>
          <a:p>
            <a:r>
              <a:rPr lang="fi-FI" dirty="0" err="1"/>
              <a:t>Smiling</a:t>
            </a:r>
            <a:r>
              <a:rPr lang="fi-FI" dirty="0"/>
              <a:t> </a:t>
            </a:r>
            <a:r>
              <a:rPr lang="fi-FI" dirty="0" err="1"/>
              <a:t>face</a:t>
            </a:r>
            <a:r>
              <a:rPr lang="fi-FI" dirty="0"/>
              <a:t> &lt;http://</a:t>
            </a:r>
            <a:r>
              <a:rPr lang="fi-FI" dirty="0" err="1"/>
              <a:t>sites.bu.edu</a:t>
            </a:r>
            <a:r>
              <a:rPr lang="fi-FI" dirty="0"/>
              <a:t>/</a:t>
            </a:r>
            <a:r>
              <a:rPr lang="fi-FI" dirty="0" err="1"/>
              <a:t>ombs</a:t>
            </a:r>
            <a:r>
              <a:rPr lang="fi-FI" dirty="0"/>
              <a:t>/</a:t>
            </a:r>
            <a:r>
              <a:rPr lang="fi-FI" dirty="0" err="1"/>
              <a:t>tag</a:t>
            </a:r>
            <a:r>
              <a:rPr lang="fi-FI" dirty="0"/>
              <a:t>/</a:t>
            </a:r>
            <a:r>
              <a:rPr lang="fi-FI" dirty="0" err="1"/>
              <a:t>emotion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23rd of October 2017.</a:t>
            </a:r>
          </a:p>
          <a:p>
            <a:r>
              <a:rPr lang="fi-FI" dirty="0" err="1"/>
              <a:t>Yellow</a:t>
            </a:r>
            <a:r>
              <a:rPr lang="fi-FI" dirty="0"/>
              <a:t> </a:t>
            </a:r>
            <a:r>
              <a:rPr lang="fi-FI" dirty="0" err="1"/>
              <a:t>faces</a:t>
            </a:r>
            <a:r>
              <a:rPr lang="fi-FI" dirty="0"/>
              <a:t> &lt;http://</a:t>
            </a:r>
            <a:r>
              <a:rPr lang="fi-FI" dirty="0" err="1"/>
              <a:t>erikadolnackova.com</a:t>
            </a:r>
            <a:r>
              <a:rPr lang="fi-FI" dirty="0"/>
              <a:t>/</a:t>
            </a:r>
            <a:r>
              <a:rPr lang="fi-FI" dirty="0" err="1"/>
              <a:t>how</a:t>
            </a:r>
            <a:r>
              <a:rPr lang="fi-FI" dirty="0"/>
              <a:t>-to-</a:t>
            </a:r>
            <a:r>
              <a:rPr lang="fi-FI" dirty="0" err="1"/>
              <a:t>use</a:t>
            </a:r>
            <a:r>
              <a:rPr lang="fi-FI" dirty="0"/>
              <a:t>-</a:t>
            </a:r>
            <a:r>
              <a:rPr lang="fi-FI" dirty="0" err="1"/>
              <a:t>your</a:t>
            </a:r>
            <a:r>
              <a:rPr lang="fi-FI" dirty="0"/>
              <a:t>-</a:t>
            </a:r>
            <a:r>
              <a:rPr lang="fi-FI" dirty="0" err="1"/>
              <a:t>emotions</a:t>
            </a:r>
            <a:r>
              <a:rPr lang="fi-FI" dirty="0"/>
              <a:t>-to-</a:t>
            </a:r>
            <a:r>
              <a:rPr lang="fi-FI" dirty="0" err="1"/>
              <a:t>manifest</a:t>
            </a:r>
            <a:r>
              <a:rPr lang="fi-FI" dirty="0"/>
              <a:t>-</a:t>
            </a:r>
            <a:r>
              <a:rPr lang="fi-FI" dirty="0" err="1"/>
              <a:t>your-desires-intentionally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24th of October 2017.</a:t>
            </a:r>
          </a:p>
          <a:p>
            <a:r>
              <a:rPr lang="fi-FI" dirty="0"/>
              <a:t>Basic </a:t>
            </a:r>
            <a:r>
              <a:rPr lang="fi-FI" dirty="0" err="1"/>
              <a:t>emotions</a:t>
            </a:r>
            <a:r>
              <a:rPr lang="fi-FI" dirty="0"/>
              <a:t> 1 </a:t>
            </a:r>
            <a:r>
              <a:rPr lang="fi-FI" i="1" dirty="0"/>
              <a:t>Skeema 1 – Opettajan materiaali</a:t>
            </a:r>
            <a:r>
              <a:rPr lang="fi-FI" dirty="0"/>
              <a:t>, Edita 2016.</a:t>
            </a:r>
          </a:p>
          <a:p>
            <a:r>
              <a:rPr lang="fi-FI" dirty="0"/>
              <a:t>Basic </a:t>
            </a:r>
            <a:r>
              <a:rPr lang="fi-FI" dirty="0" err="1"/>
              <a:t>emotions</a:t>
            </a:r>
            <a:r>
              <a:rPr lang="fi-FI" dirty="0"/>
              <a:t> 2 &lt;http://</a:t>
            </a:r>
            <a:r>
              <a:rPr lang="fi-FI" dirty="0" err="1"/>
              <a:t>www.playbuzz.com</a:t>
            </a:r>
            <a:r>
              <a:rPr lang="fi-FI" dirty="0"/>
              <a:t>/antihipster10/</a:t>
            </a:r>
            <a:r>
              <a:rPr lang="fi-FI" dirty="0" err="1"/>
              <a:t>do-you-have-borderline-personality-disorder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23rd of October 2017.</a:t>
            </a:r>
          </a:p>
          <a:p>
            <a:r>
              <a:rPr lang="fi-FI" dirty="0"/>
              <a:t>Apple </a:t>
            </a:r>
            <a:r>
              <a:rPr lang="fi-FI" dirty="0" err="1"/>
              <a:t>emotions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www.biteback.org.au</a:t>
            </a:r>
            <a:r>
              <a:rPr lang="fi-FI" dirty="0"/>
              <a:t>/</a:t>
            </a:r>
            <a:r>
              <a:rPr lang="fi-FI" dirty="0" err="1"/>
              <a:t>things</a:t>
            </a:r>
            <a:r>
              <a:rPr lang="fi-FI" dirty="0"/>
              <a:t>-to-</a:t>
            </a:r>
            <a:r>
              <a:rPr lang="fi-FI" dirty="0" err="1"/>
              <a:t>do</a:t>
            </a:r>
            <a:r>
              <a:rPr lang="fi-FI" dirty="0"/>
              <a:t>/</a:t>
            </a:r>
            <a:r>
              <a:rPr lang="fi-FI" dirty="0" err="1"/>
              <a:t>real-stories</a:t>
            </a:r>
            <a:r>
              <a:rPr lang="fi-FI" dirty="0"/>
              <a:t>/</a:t>
            </a:r>
            <a:r>
              <a:rPr lang="fi-FI" dirty="0" err="1"/>
              <a:t>stories</a:t>
            </a:r>
            <a:r>
              <a:rPr lang="fi-FI" dirty="0"/>
              <a:t>/</a:t>
            </a:r>
            <a:r>
              <a:rPr lang="fi-FI" dirty="0" err="1"/>
              <a:t>why</a:t>
            </a:r>
            <a:r>
              <a:rPr lang="fi-FI" dirty="0"/>
              <a:t>-</a:t>
            </a:r>
            <a:r>
              <a:rPr lang="fi-FI" dirty="0" err="1"/>
              <a:t>does</a:t>
            </a:r>
            <a:r>
              <a:rPr lang="fi-FI" dirty="0"/>
              <a:t>-it-</a:t>
            </a:r>
            <a:r>
              <a:rPr lang="fi-FI" dirty="0" err="1"/>
              <a:t>have</a:t>
            </a:r>
            <a:r>
              <a:rPr lang="fi-FI" dirty="0"/>
              <a:t>-to-</a:t>
            </a:r>
            <a:r>
              <a:rPr lang="fi-FI" dirty="0" err="1"/>
              <a:t>be</a:t>
            </a:r>
            <a:r>
              <a:rPr lang="fi-FI" dirty="0"/>
              <a:t>-</a:t>
            </a:r>
            <a:r>
              <a:rPr lang="fi-FI" dirty="0" err="1"/>
              <a:t>this-way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24th </a:t>
            </a:r>
            <a:r>
              <a:rPr lang="fi-FI" dirty="0" err="1"/>
              <a:t>od</a:t>
            </a:r>
            <a:r>
              <a:rPr lang="fi-FI" dirty="0"/>
              <a:t> October 2017.</a:t>
            </a:r>
          </a:p>
        </p:txBody>
      </p:sp>
    </p:spTree>
    <p:extLst>
      <p:ext uri="{BB962C8B-B14F-4D97-AF65-F5344CB8AC3E}">
        <p14:creationId xmlns:p14="http://schemas.microsoft.com/office/powerpoint/2010/main" val="3546582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8798E4-4969-794D-BEA2-A8646E98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9E0E4B-068F-0140-A561-42DE0BAA4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i-FI" dirty="0" err="1"/>
              <a:t>Leaning</a:t>
            </a:r>
            <a:r>
              <a:rPr lang="fi-FI" dirty="0"/>
              <a:t> </a:t>
            </a:r>
            <a:r>
              <a:rPr lang="fi-FI" dirty="0" err="1"/>
              <a:t>dog</a:t>
            </a:r>
            <a:r>
              <a:rPr lang="fi-FI" dirty="0"/>
              <a:t> &lt;http://</a:t>
            </a:r>
            <a:r>
              <a:rPr lang="fi-FI" dirty="0" err="1"/>
              <a:t>alexadry.hubpages.com</a:t>
            </a:r>
            <a:r>
              <a:rPr lang="fi-FI" dirty="0"/>
              <a:t>/</a:t>
            </a:r>
            <a:r>
              <a:rPr lang="fi-FI" dirty="0" err="1"/>
              <a:t>hub</a:t>
            </a:r>
            <a:r>
              <a:rPr lang="fi-FI" dirty="0"/>
              <a:t>/</a:t>
            </a:r>
            <a:r>
              <a:rPr lang="fi-FI" dirty="0" err="1"/>
              <a:t>Dog-Behavior-Understanding-the-Orienting-Reflex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r>
              <a:rPr lang="fi-FI" dirty="0" err="1"/>
              <a:t>Pavlov’s</a:t>
            </a:r>
            <a:r>
              <a:rPr lang="fi-FI" dirty="0"/>
              <a:t> </a:t>
            </a:r>
            <a:r>
              <a:rPr lang="fi-FI" dirty="0" err="1"/>
              <a:t>dog</a:t>
            </a:r>
            <a:r>
              <a:rPr lang="fi-FI" dirty="0"/>
              <a:t> and Ivan </a:t>
            </a:r>
            <a:r>
              <a:rPr lang="fi-FI" dirty="0" err="1"/>
              <a:t>Pavlol</a:t>
            </a:r>
            <a:r>
              <a:rPr lang="fi-FI" dirty="0"/>
              <a:t> </a:t>
            </a:r>
            <a:r>
              <a:rPr lang="fi-FI" dirty="0" err="1"/>
              <a:t>himself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Ivan_Pavlov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r>
              <a:rPr lang="fi-FI" dirty="0" err="1"/>
              <a:t>Classical</a:t>
            </a:r>
            <a:r>
              <a:rPr lang="fi-FI" dirty="0"/>
              <a:t> and </a:t>
            </a:r>
            <a:r>
              <a:rPr lang="fi-FI" dirty="0" err="1"/>
              <a:t>operant</a:t>
            </a:r>
            <a:r>
              <a:rPr lang="fi-FI" dirty="0"/>
              <a:t> </a:t>
            </a:r>
            <a:r>
              <a:rPr lang="fi-FI" dirty="0" err="1"/>
              <a:t>conditioning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www.pinterest.co.uk</a:t>
            </a:r>
            <a:r>
              <a:rPr lang="fi-FI" dirty="0"/>
              <a:t>/</a:t>
            </a:r>
            <a:r>
              <a:rPr lang="fi-FI" dirty="0" err="1"/>
              <a:t>explore</a:t>
            </a:r>
            <a:r>
              <a:rPr lang="fi-FI" dirty="0"/>
              <a:t>/</a:t>
            </a:r>
            <a:r>
              <a:rPr lang="fi-FI" dirty="0" err="1"/>
              <a:t>operant-conditioning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25th of October 2017.</a:t>
            </a:r>
          </a:p>
          <a:p>
            <a:r>
              <a:rPr lang="fi-FI" dirty="0"/>
              <a:t>John Wayne &lt;</a:t>
            </a:r>
            <a:r>
              <a:rPr lang="en-US" dirty="0"/>
              <a:t>http://</a:t>
            </a:r>
            <a:r>
              <a:rPr lang="en-US" dirty="0" err="1"/>
              <a:t>www.nndb.com</a:t>
            </a:r>
            <a:r>
              <a:rPr lang="en-US" dirty="0"/>
              <a:t>/people/605/000023536/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r>
              <a:rPr lang="fi-FI" dirty="0"/>
              <a:t>Patrik Laine &lt;http://</a:t>
            </a:r>
            <a:r>
              <a:rPr lang="fi-FI" dirty="0" err="1"/>
              <a:t>www.idanihme.net</a:t>
            </a:r>
            <a:r>
              <a:rPr lang="fi-FI" dirty="0"/>
              <a:t>/2017/02/15/</a:t>
            </a:r>
            <a:r>
              <a:rPr lang="fi-FI" dirty="0" err="1"/>
              <a:t>patrik</a:t>
            </a:r>
            <a:r>
              <a:rPr lang="fi-FI" dirty="0"/>
              <a:t>-laine-</a:t>
            </a:r>
            <a:r>
              <a:rPr lang="fi-FI" dirty="0" err="1"/>
              <a:t>liekeissa</a:t>
            </a:r>
            <a:r>
              <a:rPr lang="fi-FI" dirty="0"/>
              <a:t>-vain-selanne-pystynyt-parempaan/&gt; </a:t>
            </a:r>
            <a:r>
              <a:rPr lang="fi-FI" dirty="0" err="1"/>
              <a:t>Accessed</a:t>
            </a:r>
            <a:r>
              <a:rPr lang="fi-FI" dirty="0"/>
              <a:t> 29th of August 2017.</a:t>
            </a:r>
          </a:p>
          <a:p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studying</a:t>
            </a:r>
            <a:r>
              <a:rPr lang="fi-FI" dirty="0"/>
              <a:t> &lt;</a:t>
            </a:r>
            <a:r>
              <a:rPr lang="en-US" dirty="0"/>
              <a:t>http://</a:t>
            </a:r>
            <a:r>
              <a:rPr lang="en-US" dirty="0" err="1"/>
              <a:t>www.red-leaf.com</a:t>
            </a:r>
            <a:r>
              <a:rPr lang="en-US" dirty="0"/>
              <a:t>/study-in-</a:t>
            </a:r>
            <a:r>
              <a:rPr lang="en-US" dirty="0" err="1"/>
              <a:t>canada</a:t>
            </a:r>
            <a:r>
              <a:rPr lang="en-US" dirty="0"/>
              <a:t>/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November 2015.</a:t>
            </a:r>
          </a:p>
          <a:p>
            <a:r>
              <a:rPr lang="fi-FI" dirty="0"/>
              <a:t>Wheel </a:t>
            </a:r>
            <a:r>
              <a:rPr lang="fi-FI" dirty="0" err="1"/>
              <a:t>head</a:t>
            </a:r>
            <a:r>
              <a:rPr lang="fi-FI" dirty="0"/>
              <a:t> &lt;</a:t>
            </a:r>
            <a:r>
              <a:rPr lang="en-US" dirty="0"/>
              <a:t>http://</a:t>
            </a:r>
            <a:r>
              <a:rPr lang="en-US" dirty="0" err="1"/>
              <a:t>blog.kainexus.com</a:t>
            </a:r>
            <a:r>
              <a:rPr lang="en-US" dirty="0"/>
              <a:t>/employee-engagement/continuous-learning/what-do-great-continuous-learning-organizations-have-in-common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November 2015.</a:t>
            </a:r>
          </a:p>
          <a:p>
            <a:r>
              <a:rPr lang="fi-FI" dirty="0" err="1"/>
              <a:t>Communicating</a:t>
            </a:r>
            <a:r>
              <a:rPr lang="fi-FI" dirty="0"/>
              <a:t> </a:t>
            </a:r>
            <a:r>
              <a:rPr lang="fi-FI" dirty="0" err="1"/>
              <a:t>minds</a:t>
            </a:r>
            <a:r>
              <a:rPr lang="fi-FI" dirty="0"/>
              <a:t> &lt;</a:t>
            </a:r>
            <a:r>
              <a:rPr lang="en-US" dirty="0"/>
              <a:t>http://</a:t>
            </a:r>
            <a:r>
              <a:rPr lang="en-US" dirty="0" err="1"/>
              <a:t>www.enspire.com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November 2015.</a:t>
            </a:r>
          </a:p>
          <a:p>
            <a:r>
              <a:rPr lang="fi-FI" dirty="0" err="1"/>
              <a:t>Studying</a:t>
            </a:r>
            <a:r>
              <a:rPr lang="fi-FI" dirty="0"/>
              <a:t> </a:t>
            </a:r>
            <a:r>
              <a:rPr lang="fi-FI" dirty="0" err="1"/>
              <a:t>student</a:t>
            </a:r>
            <a:r>
              <a:rPr lang="fi-FI" dirty="0"/>
              <a:t> &lt;http://</a:t>
            </a:r>
            <a:r>
              <a:rPr lang="fi-FI" dirty="0" err="1"/>
              <a:t>saturdaywriters.org</a:t>
            </a:r>
            <a:r>
              <a:rPr lang="fi-FI" dirty="0"/>
              <a:t>/nano-</a:t>
            </a:r>
            <a:r>
              <a:rPr lang="fi-FI" dirty="0" err="1"/>
              <a:t>kick</a:t>
            </a:r>
            <a:r>
              <a:rPr lang="fi-FI" dirty="0"/>
              <a:t>-</a:t>
            </a:r>
            <a:r>
              <a:rPr lang="fi-FI" dirty="0" err="1"/>
              <a:t>off-party.html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</a:t>
            </a:r>
            <a:r>
              <a:rPr lang="fi-FI" dirty="0" err="1"/>
              <a:t>Novenber</a:t>
            </a:r>
            <a:r>
              <a:rPr lang="fi-FI" dirty="0"/>
              <a:t> 2019.</a:t>
            </a:r>
          </a:p>
          <a:p>
            <a:r>
              <a:rPr lang="fi-FI" dirty="0" err="1"/>
              <a:t>Learner</a:t>
            </a:r>
            <a:r>
              <a:rPr lang="fi-FI" dirty="0"/>
              <a:t> in </a:t>
            </a:r>
            <a:r>
              <a:rPr lang="fi-FI" dirty="0" err="1"/>
              <a:t>love</a:t>
            </a:r>
            <a:r>
              <a:rPr lang="fi-FI" dirty="0"/>
              <a:t> &lt;http://</a:t>
            </a:r>
            <a:r>
              <a:rPr lang="fi-FI" dirty="0" err="1"/>
              <a:t>www.growthengineering.co.uk</a:t>
            </a:r>
            <a:r>
              <a:rPr lang="fi-FI" dirty="0"/>
              <a:t>/</a:t>
            </a:r>
            <a:r>
              <a:rPr lang="fi-FI" dirty="0" err="1"/>
              <a:t>learner-engagement-elearning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18th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plan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www.wikihow.com</a:t>
            </a:r>
            <a:r>
              <a:rPr lang="fi-FI" dirty="0"/>
              <a:t>/Plan-</a:t>
            </a:r>
            <a:r>
              <a:rPr lang="fi-FI" dirty="0" err="1"/>
              <a:t>Your</a:t>
            </a:r>
            <a:r>
              <a:rPr lang="fi-FI" dirty="0"/>
              <a:t>-</a:t>
            </a:r>
            <a:r>
              <a:rPr lang="fi-FI" dirty="0" err="1"/>
              <a:t>Studies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November 2019.</a:t>
            </a:r>
          </a:p>
          <a:p>
            <a:r>
              <a:rPr lang="fi-FI" dirty="0" err="1"/>
              <a:t>Thinking</a:t>
            </a:r>
            <a:r>
              <a:rPr lang="fi-FI" dirty="0"/>
              <a:t> </a:t>
            </a:r>
            <a:r>
              <a:rPr lang="fi-FI" dirty="0" err="1"/>
              <a:t>cap</a:t>
            </a:r>
            <a:r>
              <a:rPr lang="fi-FI" dirty="0"/>
              <a:t> &lt;</a:t>
            </a:r>
            <a:r>
              <a:rPr lang="en-US" dirty="0"/>
              <a:t>http://</a:t>
            </a:r>
            <a:r>
              <a:rPr lang="en-US" dirty="0" err="1"/>
              <a:t>www.coetail.com</a:t>
            </a:r>
            <a:r>
              <a:rPr lang="en-US" dirty="0"/>
              <a:t>/</a:t>
            </a:r>
            <a:r>
              <a:rPr lang="en-US" dirty="0" err="1"/>
              <a:t>yenidil</a:t>
            </a:r>
            <a:r>
              <a:rPr lang="en-US" dirty="0"/>
              <a:t>/2014/09/20/metacognition-connecting-my-bloom-</a:t>
            </a:r>
            <a:r>
              <a:rPr lang="en-US" dirty="0" err="1"/>
              <a:t>ing</a:t>
            </a:r>
            <a:r>
              <a:rPr lang="en-US" dirty="0"/>
              <a:t>-thoughts/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November 2015.</a:t>
            </a:r>
          </a:p>
          <a:p>
            <a:r>
              <a:rPr lang="fi-FI" dirty="0" err="1"/>
              <a:t>Metacognition</a:t>
            </a:r>
            <a:r>
              <a:rPr lang="fi-FI" dirty="0"/>
              <a:t> &lt;</a:t>
            </a:r>
            <a:r>
              <a:rPr lang="en-US" dirty="0"/>
              <a:t>http://</a:t>
            </a:r>
            <a:r>
              <a:rPr lang="en-US" dirty="0" err="1"/>
              <a:t>www.ollielovell.com</a:t>
            </a:r>
            <a:r>
              <a:rPr lang="en-US" dirty="0"/>
              <a:t>/tag/metacognition/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November 2015.</a:t>
            </a:r>
          </a:p>
          <a:p>
            <a:r>
              <a:rPr lang="fi-FI" dirty="0" err="1"/>
              <a:t>Motivation</a:t>
            </a:r>
            <a:r>
              <a:rPr lang="fi-FI" dirty="0"/>
              <a:t> </a:t>
            </a:r>
            <a:r>
              <a:rPr lang="fi-FI" dirty="0" err="1"/>
              <a:t>jump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www.freepik.com</a:t>
            </a:r>
            <a:r>
              <a:rPr lang="fi-FI" dirty="0"/>
              <a:t>/</a:t>
            </a:r>
            <a:r>
              <a:rPr lang="fi-FI" dirty="0" err="1"/>
              <a:t>free-photos-vectors</a:t>
            </a:r>
            <a:r>
              <a:rPr lang="fi-FI" dirty="0"/>
              <a:t>/</a:t>
            </a:r>
            <a:r>
              <a:rPr lang="fi-FI" dirty="0" err="1"/>
              <a:t>motivation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September</a:t>
            </a:r>
            <a:r>
              <a:rPr lang="fi-FI" dirty="0"/>
              <a:t> 2019.</a:t>
            </a:r>
          </a:p>
          <a:p>
            <a:r>
              <a:rPr lang="fi-FI" dirty="0"/>
              <a:t>Target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www.idmfs.com</a:t>
            </a:r>
            <a:r>
              <a:rPr lang="fi-FI" dirty="0"/>
              <a:t>/</a:t>
            </a:r>
            <a:r>
              <a:rPr lang="fi-FI" dirty="0" err="1"/>
              <a:t>index.php</a:t>
            </a:r>
            <a:r>
              <a:rPr lang="fi-FI" dirty="0"/>
              <a:t>/</a:t>
            </a:r>
            <a:r>
              <a:rPr lang="fi-FI" dirty="0" err="1"/>
              <a:t>aims-objectives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September</a:t>
            </a:r>
            <a:r>
              <a:rPr lang="fi-FI" dirty="0"/>
              <a:t> 2019.</a:t>
            </a:r>
          </a:p>
          <a:p>
            <a:r>
              <a:rPr lang="fi-FI" dirty="0" err="1"/>
              <a:t>Pomodoro</a:t>
            </a:r>
            <a:r>
              <a:rPr lang="fi-FI" dirty="0"/>
              <a:t> </a:t>
            </a:r>
            <a:r>
              <a:rPr lang="fi-FI" dirty="0" err="1"/>
              <a:t>timer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Pomodoro_Technique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November 2019.</a:t>
            </a:r>
          </a:p>
          <a:p>
            <a:r>
              <a:rPr lang="fi-FI" dirty="0" err="1"/>
              <a:t>Spaced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www.researchgate.net</a:t>
            </a:r>
            <a:r>
              <a:rPr lang="fi-FI" dirty="0"/>
              <a:t>/</a:t>
            </a:r>
            <a:r>
              <a:rPr lang="fi-FI" dirty="0" err="1"/>
              <a:t>figure</a:t>
            </a:r>
            <a:r>
              <a:rPr lang="fi-FI" dirty="0"/>
              <a:t>/The-Leitner-system-is-a-spaced-repetition-algorithm-which-sorts-flashcards-into-five_fig4_333147513&gt; </a:t>
            </a:r>
            <a:r>
              <a:rPr lang="fi-FI" dirty="0" err="1"/>
              <a:t>Accessed</a:t>
            </a:r>
            <a:r>
              <a:rPr lang="fi-FI" dirty="0"/>
              <a:t> 14th of </a:t>
            </a:r>
            <a:r>
              <a:rPr lang="fi-FI" dirty="0" err="1"/>
              <a:t>September</a:t>
            </a:r>
            <a:r>
              <a:rPr lang="fi-FI" dirty="0"/>
              <a:t> 2021.</a:t>
            </a:r>
          </a:p>
          <a:p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group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arc.duke.edu</a:t>
            </a:r>
            <a:r>
              <a:rPr lang="fi-FI" dirty="0"/>
              <a:t>/</a:t>
            </a:r>
            <a:r>
              <a:rPr lang="fi-FI" dirty="0" err="1"/>
              <a:t>beam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September</a:t>
            </a:r>
            <a:r>
              <a:rPr lang="fi-FI" dirty="0"/>
              <a:t> 2019.</a:t>
            </a:r>
          </a:p>
          <a:p>
            <a:r>
              <a:rPr lang="fi-FI" dirty="0" err="1"/>
              <a:t>Zone</a:t>
            </a:r>
            <a:r>
              <a:rPr lang="fi-FI" dirty="0"/>
              <a:t> of </a:t>
            </a:r>
            <a:r>
              <a:rPr lang="fi-FI" dirty="0" err="1"/>
              <a:t>proximal</a:t>
            </a:r>
            <a:r>
              <a:rPr lang="fi-FI" dirty="0"/>
              <a:t> </a:t>
            </a:r>
            <a:r>
              <a:rPr lang="fi-FI" dirty="0" err="1"/>
              <a:t>development</a:t>
            </a:r>
            <a:r>
              <a:rPr lang="fi-FI" dirty="0"/>
              <a:t> and </a:t>
            </a:r>
            <a:r>
              <a:rPr lang="fi-FI" dirty="0" err="1"/>
              <a:t>Lev</a:t>
            </a:r>
            <a:r>
              <a:rPr lang="fi-FI" dirty="0"/>
              <a:t> </a:t>
            </a:r>
            <a:r>
              <a:rPr lang="fi-FI" dirty="0" err="1"/>
              <a:t>Vygotsky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Zone_of_proximal_development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September</a:t>
            </a:r>
            <a:r>
              <a:rPr lang="fi-FI" dirty="0"/>
              <a:t> 2019.</a:t>
            </a:r>
          </a:p>
          <a:p>
            <a:r>
              <a:rPr lang="fi-FI" dirty="0" err="1"/>
              <a:t>Parent</a:t>
            </a:r>
            <a:r>
              <a:rPr lang="fi-FI" dirty="0"/>
              <a:t> and </a:t>
            </a:r>
            <a:r>
              <a:rPr lang="fi-FI" dirty="0" err="1"/>
              <a:t>cycling</a:t>
            </a:r>
            <a:r>
              <a:rPr lang="fi-FI" dirty="0"/>
              <a:t> </a:t>
            </a:r>
            <a:r>
              <a:rPr lang="fi-FI" dirty="0" err="1"/>
              <a:t>child</a:t>
            </a:r>
            <a:r>
              <a:rPr lang="fi-FI" dirty="0"/>
              <a:t> &lt;http://</a:t>
            </a:r>
            <a:r>
              <a:rPr lang="fi-FI" dirty="0" err="1"/>
              <a:t>www.integrativemovement.com</a:t>
            </a:r>
            <a:r>
              <a:rPr lang="fi-FI" dirty="0"/>
              <a:t>/</a:t>
            </a:r>
            <a:r>
              <a:rPr lang="fi-FI" dirty="0" err="1"/>
              <a:t>how</a:t>
            </a:r>
            <a:r>
              <a:rPr lang="fi-FI" dirty="0"/>
              <a:t>-a-</a:t>
            </a:r>
            <a:r>
              <a:rPr lang="fi-FI" dirty="0" err="1"/>
              <a:t>special</a:t>
            </a:r>
            <a:r>
              <a:rPr lang="fi-FI" dirty="0"/>
              <a:t>-</a:t>
            </a:r>
            <a:r>
              <a:rPr lang="fi-FI" dirty="0" err="1"/>
              <a:t>needs-child-learns-new-skills</a:t>
            </a:r>
            <a:r>
              <a:rPr lang="fi-FI" dirty="0"/>
              <a:t>/&gt; Luettu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September</a:t>
            </a:r>
            <a:r>
              <a:rPr lang="fi-FI" dirty="0"/>
              <a:t> 2016.</a:t>
            </a:r>
          </a:p>
          <a:p>
            <a:r>
              <a:rPr lang="fi-FI" dirty="0" err="1"/>
              <a:t>Flaghand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psychology.iresearchnet.com</a:t>
            </a:r>
            <a:r>
              <a:rPr lang="fi-FI" dirty="0"/>
              <a:t>/</a:t>
            </a:r>
            <a:r>
              <a:rPr lang="fi-FI" dirty="0" err="1"/>
              <a:t>social-psychology</a:t>
            </a:r>
            <a:r>
              <a:rPr lang="fi-FI" dirty="0"/>
              <a:t>/</a:t>
            </a:r>
            <a:r>
              <a:rPr lang="fi-FI" dirty="0" err="1"/>
              <a:t>cultural-psychology</a:t>
            </a:r>
            <a:r>
              <a:rPr lang="fi-FI" dirty="0"/>
              <a:t>/culture/&gt; </a:t>
            </a:r>
            <a:r>
              <a:rPr lang="fi-FI" dirty="0" err="1"/>
              <a:t>Accessed</a:t>
            </a:r>
            <a:r>
              <a:rPr lang="fi-FI"/>
              <a:t> 11th of October 2017.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722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0D77A6-478D-A740-ADDD-419D9C17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3B8BCC-241A-0540-A409-B56494AC0C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pages 70–74 and 82–83</a:t>
            </a:r>
          </a:p>
          <a:p>
            <a:r>
              <a:rPr lang="en-GB" dirty="0"/>
              <a:t>Study the following</a:t>
            </a:r>
          </a:p>
          <a:p>
            <a:pPr lvl="1"/>
            <a:r>
              <a:rPr lang="en-GB" b="1" dirty="0"/>
              <a:t>Neuron and its parts</a:t>
            </a:r>
          </a:p>
          <a:p>
            <a:pPr lvl="1"/>
            <a:r>
              <a:rPr lang="en-GB" b="1" dirty="0"/>
              <a:t>Synapse</a:t>
            </a:r>
          </a:p>
          <a:p>
            <a:pPr lvl="1"/>
            <a:r>
              <a:rPr lang="en-GB" b="1" dirty="0"/>
              <a:t>Neurotransmitter</a:t>
            </a:r>
          </a:p>
          <a:p>
            <a:pPr lvl="1"/>
            <a:r>
              <a:rPr lang="en-GB" b="1" dirty="0"/>
              <a:t>Neuroplasticity</a:t>
            </a:r>
          </a:p>
        </p:txBody>
      </p:sp>
      <p:pic>
        <p:nvPicPr>
          <p:cNvPr id="5" name="Sisällön paikkamerkki 5" descr="Kuva, joka sisältää kohteen koripallo, peli, eläin, koralli&#10;&#10;Kuvaus luotu automaattisesti">
            <a:extLst>
              <a:ext uri="{FF2B5EF4-FFF2-40B4-BE49-F238E27FC236}">
                <a16:creationId xmlns:a16="http://schemas.microsoft.com/office/drawing/2014/main" id="{8266BF53-9782-9C45-BA36-F6F04EEA66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230799"/>
            <a:ext cx="4038600" cy="3025278"/>
          </a:xfrm>
        </p:spPr>
      </p:pic>
    </p:spTree>
    <p:extLst>
      <p:ext uri="{BB962C8B-B14F-4D97-AF65-F5344CB8AC3E}">
        <p14:creationId xmlns:p14="http://schemas.microsoft.com/office/powerpoint/2010/main" val="91544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B32EDB-3738-E04F-A91E-30BA3415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Biological</a:t>
            </a:r>
            <a:r>
              <a:rPr lang="fi-FI" dirty="0"/>
              <a:t> </a:t>
            </a:r>
            <a:r>
              <a:rPr lang="fi-FI" dirty="0" err="1"/>
              <a:t>aspects</a:t>
            </a:r>
            <a:r>
              <a:rPr lang="fi-FI" dirty="0"/>
              <a:t> in </a:t>
            </a:r>
            <a:r>
              <a:rPr lang="fi-FI" dirty="0" err="1"/>
              <a:t>learning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1CFF38-6CA0-5F4F-B545-A4E45A2FE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b="1" dirty="0"/>
          </a:p>
          <a:p>
            <a:r>
              <a:rPr lang="en-GB" b="1" dirty="0"/>
              <a:t>Sleep</a:t>
            </a:r>
            <a:r>
              <a:rPr lang="en-GB" dirty="0"/>
              <a:t> is the prerequisite for learning</a:t>
            </a:r>
          </a:p>
          <a:p>
            <a:pPr lvl="1"/>
            <a:r>
              <a:rPr lang="en-GB" dirty="0"/>
              <a:t>During sleep the brain’s lymphatic system cleans up the brain from metabolic waste</a:t>
            </a:r>
          </a:p>
          <a:p>
            <a:pPr lvl="1"/>
            <a:r>
              <a:rPr lang="en-GB" dirty="0"/>
              <a:t>Sleep consolidates learning and is vital for our overall well-being</a:t>
            </a: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775113D-5954-F44B-8235-21A3D4ED01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5551" y="1600200"/>
            <a:ext cx="3022128" cy="4525963"/>
          </a:xfrm>
        </p:spPr>
      </p:pic>
    </p:spTree>
    <p:extLst>
      <p:ext uri="{BB962C8B-B14F-4D97-AF65-F5344CB8AC3E}">
        <p14:creationId xmlns:p14="http://schemas.microsoft.com/office/powerpoint/2010/main" val="41968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320D40-030B-F144-87C0-9524AF1E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3A1338-06F2-C74C-AD31-34E9760F7F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Reflect your experiences under </a:t>
            </a:r>
            <a:br>
              <a:rPr lang="en-GB" dirty="0"/>
            </a:br>
            <a:r>
              <a:rPr lang="en-GB" dirty="0"/>
              <a:t>sleep deprivation</a:t>
            </a:r>
          </a:p>
          <a:p>
            <a:pPr lvl="1"/>
            <a:r>
              <a:rPr lang="en-GB" dirty="0"/>
              <a:t>How has the lack of sleep influenced your learning?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BD0436-BBD5-F343-B931-E3FBB8CFEA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pages 170–172 ”</a:t>
            </a:r>
            <a:r>
              <a:rPr lang="en-GB" i="1" dirty="0"/>
              <a:t>The Heavy Costs of Not Sleeping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How much do you </a:t>
            </a:r>
            <a:br>
              <a:rPr lang="en-GB" dirty="0"/>
            </a:br>
            <a:r>
              <a:rPr lang="en-GB" dirty="0"/>
              <a:t>need sleep?</a:t>
            </a:r>
          </a:p>
          <a:p>
            <a:pPr lvl="1"/>
            <a:r>
              <a:rPr lang="en-GB" dirty="0"/>
              <a:t>How could you enhance your sleeping habits?</a:t>
            </a:r>
          </a:p>
        </p:txBody>
      </p:sp>
    </p:spTree>
    <p:extLst>
      <p:ext uri="{BB962C8B-B14F-4D97-AF65-F5344CB8AC3E}">
        <p14:creationId xmlns:p14="http://schemas.microsoft.com/office/powerpoint/2010/main" val="334101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11859</TotalTime>
  <Words>2579</Words>
  <Application>Microsoft Macintosh PowerPoint</Application>
  <PresentationFormat>Näytössä katseltava diaesitys (4:3)</PresentationFormat>
  <Paragraphs>409</Paragraphs>
  <Slides>65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65</vt:i4>
      </vt:variant>
    </vt:vector>
  </HeadingPairs>
  <TitlesOfParts>
    <vt:vector size="68" baseType="lpstr">
      <vt:lpstr>Arial</vt:lpstr>
      <vt:lpstr>Calibri</vt:lpstr>
      <vt:lpstr>Office-teema</vt:lpstr>
      <vt:lpstr>LEARNING</vt:lpstr>
      <vt:lpstr>TASK</vt:lpstr>
      <vt:lpstr>TASK</vt:lpstr>
      <vt:lpstr>What is learning?</vt:lpstr>
      <vt:lpstr>TASK</vt:lpstr>
      <vt:lpstr>Biological aspects in learning</vt:lpstr>
      <vt:lpstr>TASK</vt:lpstr>
      <vt:lpstr>Biological aspects in learning</vt:lpstr>
      <vt:lpstr>TASK</vt:lpstr>
      <vt:lpstr>Cognitive functions</vt:lpstr>
      <vt:lpstr>TASK</vt:lpstr>
      <vt:lpstr>Cognitive functions</vt:lpstr>
      <vt:lpstr>Cognitive functions</vt:lpstr>
      <vt:lpstr>TASK</vt:lpstr>
      <vt:lpstr>TASK</vt:lpstr>
      <vt:lpstr>TASK</vt:lpstr>
      <vt:lpstr>Cognitive functions</vt:lpstr>
      <vt:lpstr>TASK</vt:lpstr>
      <vt:lpstr>TASK</vt:lpstr>
      <vt:lpstr>Conscious and unconscious mind</vt:lpstr>
      <vt:lpstr>TASK</vt:lpstr>
      <vt:lpstr>Conscious and unconscious mind</vt:lpstr>
      <vt:lpstr>Conscious and unconscious mind</vt:lpstr>
      <vt:lpstr>Conscious and unconscious mind</vt:lpstr>
      <vt:lpstr>TASK</vt:lpstr>
      <vt:lpstr>TASK</vt:lpstr>
      <vt:lpstr>TASK</vt:lpstr>
      <vt:lpstr>Motivation</vt:lpstr>
      <vt:lpstr>Motivation</vt:lpstr>
      <vt:lpstr>TASK</vt:lpstr>
      <vt:lpstr>Motivation</vt:lpstr>
      <vt:lpstr>Motivation</vt:lpstr>
      <vt:lpstr>TASK</vt:lpstr>
      <vt:lpstr>Motivation</vt:lpstr>
      <vt:lpstr>TASK</vt:lpstr>
      <vt:lpstr>Motivation</vt:lpstr>
      <vt:lpstr>TASK</vt:lpstr>
      <vt:lpstr>Emotion</vt:lpstr>
      <vt:lpstr>Emotion</vt:lpstr>
      <vt:lpstr>Emotion</vt:lpstr>
      <vt:lpstr>TASK</vt:lpstr>
      <vt:lpstr>Incidental learning</vt:lpstr>
      <vt:lpstr>TASK</vt:lpstr>
      <vt:lpstr>Incidental learning</vt:lpstr>
      <vt:lpstr>TASK</vt:lpstr>
      <vt:lpstr>TASK</vt:lpstr>
      <vt:lpstr>Incidental learning</vt:lpstr>
      <vt:lpstr>Cognitive learning</vt:lpstr>
      <vt:lpstr>Cognitive learning</vt:lpstr>
      <vt:lpstr>TASK</vt:lpstr>
      <vt:lpstr>Cognitive learning</vt:lpstr>
      <vt:lpstr>Cognitive learning</vt:lpstr>
      <vt:lpstr>TASK</vt:lpstr>
      <vt:lpstr>TASK</vt:lpstr>
      <vt:lpstr>TASK</vt:lpstr>
      <vt:lpstr>Cognitive learning</vt:lpstr>
      <vt:lpstr>TASK</vt:lpstr>
      <vt:lpstr>TASK</vt:lpstr>
      <vt:lpstr>Learning and environment</vt:lpstr>
      <vt:lpstr>TASK</vt:lpstr>
      <vt:lpstr>TASK</vt:lpstr>
      <vt:lpstr>Picture sources</vt:lpstr>
      <vt:lpstr>Picture sources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163</cp:revision>
  <dcterms:created xsi:type="dcterms:W3CDTF">2016-01-27T06:20:57Z</dcterms:created>
  <dcterms:modified xsi:type="dcterms:W3CDTF">2022-12-18T11:46:58Z</dcterms:modified>
</cp:coreProperties>
</file>