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79" r:id="rId3"/>
    <p:sldId id="280" r:id="rId4"/>
    <p:sldId id="281" r:id="rId5"/>
    <p:sldId id="282" r:id="rId6"/>
    <p:sldId id="284" r:id="rId7"/>
    <p:sldId id="286" r:id="rId8"/>
    <p:sldId id="273" r:id="rId9"/>
  </p:sldIdLst>
  <p:sldSz cx="9144000" cy="6858000" type="screen4x3"/>
  <p:notesSz cx="6858000" cy="9144000"/>
  <p:defaultTextStyle>
    <a:defPPr>
      <a:defRPr lang="fi-FI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390"/>
    <p:restoredTop sz="94648"/>
  </p:normalViewPr>
  <p:slideViewPr>
    <p:cSldViewPr snapToGrid="0" snapToObjects="1">
      <p:cViewPr varScale="1">
        <p:scale>
          <a:sx n="117" d="100"/>
          <a:sy n="117" d="100"/>
        </p:scale>
        <p:origin x="1552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7.9.2021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9233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7.9.2021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33248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7.9.2021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01134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7.9.2021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42630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7.9.2021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07590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7.9.2021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0553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7.9.2021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92379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7.9.2021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2387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7.9.2021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25316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7.9.2021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88210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7.9.2021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1134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7068CD-6312-3D41-9969-91C46E1C8889}" type="datetimeFigureOut">
              <a:rPr lang="fi-FI" smtClean="0"/>
              <a:t>7.9.2021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57268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b="1" dirty="0"/>
              <a:t>HUMANS AS PSYCHIC, PHYSICAL AND SOCIAL BEINGS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err="1"/>
              <a:t>Pre</a:t>
            </a:r>
            <a:r>
              <a:rPr lang="fi-FI" dirty="0"/>
              <a:t>-IB </a:t>
            </a:r>
            <a:r>
              <a:rPr lang="fi-FI" dirty="0" err="1"/>
              <a:t>Psychology</a:t>
            </a:r>
            <a:r>
              <a:rPr lang="fi-FI" dirty="0"/>
              <a:t> LAJM</a:t>
            </a:r>
          </a:p>
        </p:txBody>
      </p:sp>
    </p:spTree>
    <p:extLst>
      <p:ext uri="{BB962C8B-B14F-4D97-AF65-F5344CB8AC3E}">
        <p14:creationId xmlns:p14="http://schemas.microsoft.com/office/powerpoint/2010/main" val="15800884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8" name="Sisällön paikkamerkki 7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How do </a:t>
            </a:r>
            <a:r>
              <a:rPr lang="en-GB" b="1" dirty="0"/>
              <a:t>genes </a:t>
            </a:r>
            <a:r>
              <a:rPr lang="en-GB" dirty="0"/>
              <a:t>effect the mind?</a:t>
            </a:r>
          </a:p>
          <a:p>
            <a:r>
              <a:rPr lang="en-GB" dirty="0"/>
              <a:t>How does </a:t>
            </a:r>
            <a:r>
              <a:rPr lang="en-GB" b="1" dirty="0"/>
              <a:t>alcohol</a:t>
            </a:r>
            <a:r>
              <a:rPr lang="en-GB" dirty="0"/>
              <a:t> influence the mind?</a:t>
            </a:r>
          </a:p>
          <a:p>
            <a:r>
              <a:rPr lang="en-GB" dirty="0"/>
              <a:t>What happens to the mind in </a:t>
            </a:r>
            <a:r>
              <a:rPr lang="en-GB" b="1" dirty="0"/>
              <a:t>brain damage</a:t>
            </a:r>
            <a:r>
              <a:rPr lang="en-GB" dirty="0"/>
              <a:t>? </a:t>
            </a:r>
          </a:p>
          <a:p>
            <a:pPr>
              <a:buFont typeface="Wingdings" charset="2"/>
              <a:buChar char="Ø"/>
            </a:pPr>
            <a:r>
              <a:rPr lang="en-GB" dirty="0"/>
              <a:t>IS THE MIND JUST A PRODUCT OF THE NERVOUS SYSTEM?</a:t>
            </a:r>
          </a:p>
        </p:txBody>
      </p:sp>
      <p:sp>
        <p:nvSpPr>
          <p:cNvPr id="9" name="Sisällön paikkamerkki 8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GB" dirty="0"/>
              <a:t>How does </a:t>
            </a:r>
            <a:r>
              <a:rPr lang="en-GB" b="1" dirty="0"/>
              <a:t>anxiety </a:t>
            </a:r>
            <a:r>
              <a:rPr lang="en-GB" dirty="0"/>
              <a:t>influence the body?</a:t>
            </a:r>
          </a:p>
          <a:p>
            <a:r>
              <a:rPr lang="en-GB" dirty="0"/>
              <a:t>How does </a:t>
            </a:r>
            <a:r>
              <a:rPr lang="en-GB" b="1" dirty="0"/>
              <a:t>stress </a:t>
            </a:r>
            <a:r>
              <a:rPr lang="en-GB" dirty="0"/>
              <a:t>effect the body?</a:t>
            </a:r>
          </a:p>
          <a:p>
            <a:r>
              <a:rPr lang="en-GB" dirty="0"/>
              <a:t>What happens to your body when you </a:t>
            </a:r>
            <a:r>
              <a:rPr lang="en-GB" b="1" dirty="0"/>
              <a:t>fall in love</a:t>
            </a:r>
            <a:r>
              <a:rPr lang="en-GB" dirty="0"/>
              <a:t>?</a:t>
            </a:r>
          </a:p>
          <a:p>
            <a:pPr>
              <a:buFont typeface="Wingdings" charset="2"/>
              <a:buChar char="Ø"/>
            </a:pPr>
            <a:r>
              <a:rPr lang="en-GB" dirty="0"/>
              <a:t>CAN THE MIND INFLUENCE THE BODY?</a:t>
            </a:r>
          </a:p>
        </p:txBody>
      </p:sp>
    </p:spTree>
    <p:extLst>
      <p:ext uri="{BB962C8B-B14F-4D97-AF65-F5344CB8AC3E}">
        <p14:creationId xmlns:p14="http://schemas.microsoft.com/office/powerpoint/2010/main" val="1149840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Mind</a:t>
            </a:r>
            <a:r>
              <a:rPr lang="fi-FI" dirty="0"/>
              <a:t> and </a:t>
            </a:r>
            <a:r>
              <a:rPr lang="fi-FI" dirty="0" err="1"/>
              <a:t>body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endParaRPr lang="en-GB" dirty="0"/>
          </a:p>
          <a:p>
            <a:endParaRPr lang="en-GB" i="1" dirty="0"/>
          </a:p>
          <a:p>
            <a:r>
              <a:rPr lang="en-GB" i="1" dirty="0"/>
              <a:t>Mental functions require a developed central nervous system, especially brains</a:t>
            </a:r>
          </a:p>
        </p:txBody>
      </p:sp>
      <p:pic>
        <p:nvPicPr>
          <p:cNvPr id="5" name="Sisällön paikkamerkki 4" descr="mind-over-body-300x336.jpg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30" b="-30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71440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How does the human learn how </a:t>
            </a:r>
            <a:r>
              <a:rPr lang="en-GB" b="1" dirty="0"/>
              <a:t>to walk</a:t>
            </a:r>
            <a:r>
              <a:rPr lang="en-GB" dirty="0"/>
              <a:t>?</a:t>
            </a:r>
          </a:p>
          <a:p>
            <a:r>
              <a:rPr lang="en-GB" dirty="0"/>
              <a:t>How does the human learn how </a:t>
            </a:r>
            <a:r>
              <a:rPr lang="en-GB" b="1" dirty="0"/>
              <a:t>to speak</a:t>
            </a:r>
            <a:r>
              <a:rPr lang="en-GB" dirty="0"/>
              <a:t>?</a:t>
            </a:r>
          </a:p>
          <a:p>
            <a:r>
              <a:rPr lang="en-GB" dirty="0"/>
              <a:t>How does the human learn how </a:t>
            </a:r>
            <a:r>
              <a:rPr lang="en-GB" b="1" dirty="0"/>
              <a:t>to think</a:t>
            </a:r>
            <a:r>
              <a:rPr lang="en-GB" dirty="0"/>
              <a:t>?</a:t>
            </a:r>
          </a:p>
          <a:p>
            <a:pPr>
              <a:buFont typeface="Wingdings" charset="2"/>
              <a:buChar char="Ø"/>
            </a:pPr>
            <a:r>
              <a:rPr lang="en-GB" dirty="0"/>
              <a:t>IS THE MIND JUST THE PRODUCT OF THE ENVIRONMENT? 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How can you </a:t>
            </a:r>
            <a:r>
              <a:rPr lang="en-GB" b="1" dirty="0"/>
              <a:t>persuade</a:t>
            </a:r>
            <a:r>
              <a:rPr lang="en-GB" dirty="0"/>
              <a:t> your friend </a:t>
            </a:r>
            <a:r>
              <a:rPr lang="en-GB" b="1" dirty="0"/>
              <a:t>to come to the movies</a:t>
            </a:r>
            <a:r>
              <a:rPr lang="en-GB" dirty="0"/>
              <a:t>? </a:t>
            </a:r>
          </a:p>
          <a:p>
            <a:r>
              <a:rPr lang="en-GB" dirty="0"/>
              <a:t>How can you </a:t>
            </a:r>
            <a:r>
              <a:rPr lang="en-GB" b="1" dirty="0"/>
              <a:t>make</a:t>
            </a:r>
            <a:r>
              <a:rPr lang="en-GB" dirty="0"/>
              <a:t> your fellow student </a:t>
            </a:r>
            <a:r>
              <a:rPr lang="en-GB" b="1" dirty="0"/>
              <a:t>feel good in a classroom</a:t>
            </a:r>
            <a:r>
              <a:rPr lang="en-GB" dirty="0"/>
              <a:t>? </a:t>
            </a:r>
          </a:p>
          <a:p>
            <a:r>
              <a:rPr lang="en-GB" dirty="0"/>
              <a:t>What do you want to </a:t>
            </a:r>
            <a:r>
              <a:rPr lang="en-GB" b="1" dirty="0"/>
              <a:t>express</a:t>
            </a:r>
            <a:r>
              <a:rPr lang="en-GB" dirty="0"/>
              <a:t> with your </a:t>
            </a:r>
            <a:r>
              <a:rPr lang="en-GB" b="1" dirty="0"/>
              <a:t>art</a:t>
            </a:r>
            <a:r>
              <a:rPr lang="en-GB" dirty="0"/>
              <a:t>? </a:t>
            </a:r>
          </a:p>
          <a:p>
            <a:pPr>
              <a:buFont typeface="Wingdings" charset="2"/>
              <a:buChar char="Ø"/>
            </a:pPr>
            <a:r>
              <a:rPr lang="en-GB" dirty="0"/>
              <a:t>CAN THE MIND EFFECT THE ENVIRONMENT? </a:t>
            </a:r>
          </a:p>
        </p:txBody>
      </p:sp>
    </p:spTree>
    <p:extLst>
      <p:ext uri="{BB962C8B-B14F-4D97-AF65-F5344CB8AC3E}">
        <p14:creationId xmlns:p14="http://schemas.microsoft.com/office/powerpoint/2010/main" val="1617669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Mind</a:t>
            </a:r>
            <a:r>
              <a:rPr lang="fi-FI" dirty="0"/>
              <a:t> and </a:t>
            </a:r>
            <a:r>
              <a:rPr lang="fi-FI" dirty="0" err="1"/>
              <a:t>environment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GB" dirty="0"/>
          </a:p>
          <a:p>
            <a:endParaRPr lang="en-GB" i="1" dirty="0"/>
          </a:p>
          <a:p>
            <a:r>
              <a:rPr lang="en-GB" i="1" dirty="0"/>
              <a:t>Mental functions require adequate interaction with the environment</a:t>
            </a:r>
          </a:p>
        </p:txBody>
      </p:sp>
      <p:pic>
        <p:nvPicPr>
          <p:cNvPr id="5" name="Sisällön paikkamerkki 4" descr="MotherToddler200706_228x295.jpg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7727" r="-7727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020853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Conclusion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114800" cy="4525963"/>
          </a:xfrm>
        </p:spPr>
        <p:txBody>
          <a:bodyPr/>
          <a:lstStyle/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Human is a psychic, physical and social being</a:t>
            </a:r>
          </a:p>
        </p:txBody>
      </p:sp>
      <p:pic>
        <p:nvPicPr>
          <p:cNvPr id="5" name="Sisällön paikkamerkki 4" descr="read-minds-2.jpg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39036" b="-39036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5665389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err="1"/>
              <a:t>Orientation</a:t>
            </a:r>
            <a:r>
              <a:rPr lang="fi-FI" dirty="0"/>
              <a:t> to </a:t>
            </a:r>
            <a:r>
              <a:rPr lang="fi-FI" dirty="0" err="1"/>
              <a:t>psychological</a:t>
            </a:r>
            <a:r>
              <a:rPr lang="fi-FI" dirty="0"/>
              <a:t> </a:t>
            </a:r>
            <a:r>
              <a:rPr lang="fi-FI" dirty="0" err="1"/>
              <a:t>research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659086"/>
          </a:xfrm>
        </p:spPr>
        <p:txBody>
          <a:bodyPr>
            <a:normAutofit/>
          </a:bodyPr>
          <a:lstStyle/>
          <a:p>
            <a:r>
              <a:rPr lang="en-GB" dirty="0"/>
              <a:t>Form groups</a:t>
            </a:r>
          </a:p>
          <a:p>
            <a:r>
              <a:rPr lang="en-GB" dirty="0"/>
              <a:t>Each group selects one psychological phenomenon that relates to </a:t>
            </a:r>
            <a:r>
              <a:rPr lang="en-GB" b="1" dirty="0"/>
              <a:t>welfare</a:t>
            </a:r>
            <a:r>
              <a:rPr lang="en-GB" dirty="0"/>
              <a:t> in one way or another</a:t>
            </a:r>
          </a:p>
          <a:p>
            <a:r>
              <a:rPr lang="en-GB" i="1" dirty="0"/>
              <a:t>Each group analyses the </a:t>
            </a:r>
            <a:r>
              <a:rPr lang="en-GB" b="1" i="1" dirty="0"/>
              <a:t>psychic</a:t>
            </a:r>
            <a:r>
              <a:rPr lang="en-GB" i="1" dirty="0"/>
              <a:t>,</a:t>
            </a:r>
            <a:r>
              <a:rPr lang="en-GB" b="1" i="1" dirty="0"/>
              <a:t> physical </a:t>
            </a:r>
            <a:r>
              <a:rPr lang="en-GB" i="1" dirty="0"/>
              <a:t>and </a:t>
            </a:r>
            <a:r>
              <a:rPr lang="en-GB" b="1" i="1" dirty="0"/>
              <a:t>social</a:t>
            </a:r>
            <a:r>
              <a:rPr lang="en-GB" i="1" dirty="0"/>
              <a:t> dimensions of the phenomenon</a:t>
            </a:r>
          </a:p>
          <a:p>
            <a:endParaRPr lang="en-GB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659086"/>
          </a:xfrm>
        </p:spPr>
        <p:txBody>
          <a:bodyPr>
            <a:normAutofit/>
          </a:bodyPr>
          <a:lstStyle/>
          <a:p>
            <a:r>
              <a:rPr lang="en-GB" dirty="0"/>
              <a:t>Possible topics:</a:t>
            </a:r>
            <a:endParaRPr lang="en-GB" i="1" dirty="0"/>
          </a:p>
          <a:p>
            <a:pPr lvl="1"/>
            <a:r>
              <a:rPr lang="en-GB" i="1" dirty="0"/>
              <a:t>Sleep</a:t>
            </a:r>
          </a:p>
          <a:p>
            <a:pPr lvl="1"/>
            <a:r>
              <a:rPr lang="en-GB" i="1" dirty="0"/>
              <a:t>Happiness</a:t>
            </a:r>
          </a:p>
          <a:p>
            <a:pPr lvl="1"/>
            <a:r>
              <a:rPr lang="en-GB" i="1" dirty="0"/>
              <a:t>Love</a:t>
            </a:r>
          </a:p>
          <a:p>
            <a:pPr lvl="1"/>
            <a:r>
              <a:rPr lang="en-GB" i="1" dirty="0"/>
              <a:t>Stress</a:t>
            </a:r>
          </a:p>
          <a:p>
            <a:pPr lvl="1"/>
            <a:r>
              <a:rPr lang="en-GB" i="1" dirty="0"/>
              <a:t>Addiction</a:t>
            </a:r>
          </a:p>
          <a:p>
            <a:pPr lvl="1"/>
            <a:r>
              <a:rPr lang="en-GB" i="1" dirty="0"/>
              <a:t>Eating behaviour</a:t>
            </a:r>
          </a:p>
          <a:p>
            <a:pPr lvl="1"/>
            <a:r>
              <a:rPr lang="en-GB" i="1" dirty="0"/>
              <a:t>Social interaction</a:t>
            </a:r>
          </a:p>
          <a:p>
            <a:pPr lvl="1"/>
            <a:r>
              <a:rPr lang="en-GB" i="1" dirty="0"/>
              <a:t>Flow</a:t>
            </a:r>
          </a:p>
          <a:p>
            <a:pPr lvl="1"/>
            <a:r>
              <a:rPr lang="en-GB" i="1" dirty="0"/>
              <a:t>Creativeness</a:t>
            </a:r>
          </a:p>
          <a:p>
            <a:pPr lvl="1"/>
            <a:endParaRPr lang="en-GB" i="1" dirty="0"/>
          </a:p>
        </p:txBody>
      </p:sp>
    </p:spTree>
    <p:extLst>
      <p:ext uri="{BB962C8B-B14F-4D97-AF65-F5344CB8AC3E}">
        <p14:creationId xmlns:p14="http://schemas.microsoft.com/office/powerpoint/2010/main" val="1165964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Picture </a:t>
            </a:r>
            <a:r>
              <a:rPr lang="fi-FI" dirty="0" err="1"/>
              <a:t>sources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i-FI" dirty="0"/>
              <a:t>Brain-</a:t>
            </a:r>
            <a:r>
              <a:rPr lang="fi-FI" dirty="0" err="1"/>
              <a:t>mind</a:t>
            </a:r>
            <a:r>
              <a:rPr lang="fi-FI" dirty="0"/>
              <a:t> &lt;http://</a:t>
            </a:r>
            <a:r>
              <a:rPr lang="fi-FI" dirty="0" err="1"/>
              <a:t>operationmeditation.com</a:t>
            </a:r>
            <a:r>
              <a:rPr lang="fi-FI" dirty="0"/>
              <a:t>/</a:t>
            </a:r>
            <a:r>
              <a:rPr lang="fi-FI" dirty="0" err="1"/>
              <a:t>discover</a:t>
            </a:r>
            <a:r>
              <a:rPr lang="fi-FI" dirty="0"/>
              <a:t>/mind-over-body-techniques-4-tips-for-mastery/&gt; </a:t>
            </a:r>
            <a:r>
              <a:rPr lang="fi-FI" dirty="0" err="1"/>
              <a:t>Accessed</a:t>
            </a:r>
            <a:r>
              <a:rPr lang="fi-FI" dirty="0"/>
              <a:t> 15th of October 2015.</a:t>
            </a:r>
          </a:p>
          <a:p>
            <a:r>
              <a:rPr lang="fi-FI" dirty="0" err="1"/>
              <a:t>Mother</a:t>
            </a:r>
            <a:r>
              <a:rPr lang="fi-FI" dirty="0"/>
              <a:t> and </a:t>
            </a:r>
            <a:r>
              <a:rPr lang="fi-FI" dirty="0" err="1"/>
              <a:t>child</a:t>
            </a:r>
            <a:r>
              <a:rPr lang="fi-FI" dirty="0"/>
              <a:t> &lt;http://</a:t>
            </a:r>
            <a:r>
              <a:rPr lang="fi-FI" dirty="0" err="1"/>
              <a:t>www.smallbizottawa.ca</a:t>
            </a:r>
            <a:r>
              <a:rPr lang="fi-FI" dirty="0"/>
              <a:t>/2010/10/</a:t>
            </a:r>
            <a:r>
              <a:rPr lang="fi-FI" dirty="0" err="1"/>
              <a:t>child</a:t>
            </a:r>
            <a:r>
              <a:rPr lang="fi-FI" dirty="0"/>
              <a:t>-</a:t>
            </a:r>
            <a:r>
              <a:rPr lang="fi-FI" dirty="0" err="1"/>
              <a:t>rearing</a:t>
            </a:r>
            <a:r>
              <a:rPr lang="fi-FI" dirty="0"/>
              <a:t>-</a:t>
            </a:r>
            <a:r>
              <a:rPr lang="fi-FI" dirty="0" err="1"/>
              <a:t>drop</a:t>
            </a:r>
            <a:r>
              <a:rPr lang="fi-FI" dirty="0"/>
              <a:t>-out-provision/&gt; </a:t>
            </a:r>
            <a:r>
              <a:rPr lang="fi-FI" dirty="0" err="1"/>
              <a:t>Accessed</a:t>
            </a:r>
            <a:r>
              <a:rPr lang="fi-FI" dirty="0"/>
              <a:t> 15th of October 2015.</a:t>
            </a:r>
          </a:p>
          <a:p>
            <a:r>
              <a:rPr lang="fi-FI" dirty="0" err="1"/>
              <a:t>Two</a:t>
            </a:r>
            <a:r>
              <a:rPr lang="fi-FI" dirty="0"/>
              <a:t> </a:t>
            </a:r>
            <a:r>
              <a:rPr lang="fi-FI" dirty="0" err="1"/>
              <a:t>minds</a:t>
            </a:r>
            <a:r>
              <a:rPr lang="fi-FI" dirty="0"/>
              <a:t> &lt;http://</a:t>
            </a:r>
            <a:r>
              <a:rPr lang="fi-FI" dirty="0" err="1"/>
              <a:t>www.spiritscienceandmetaphysics.com</a:t>
            </a:r>
            <a:r>
              <a:rPr lang="fi-FI" dirty="0"/>
              <a:t>/6-ways-to-read-someones-mind-easily/&gt; </a:t>
            </a:r>
            <a:r>
              <a:rPr lang="fi-FI" dirty="0" err="1"/>
              <a:t>Accessed</a:t>
            </a:r>
            <a:r>
              <a:rPr lang="fi-FI" dirty="0"/>
              <a:t> 15th of October 2015.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60175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810</TotalTime>
  <Words>302</Words>
  <Application>Microsoft Macintosh PowerPoint</Application>
  <PresentationFormat>Näytössä katseltava diaesitys (4:3)</PresentationFormat>
  <Paragraphs>51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2" baseType="lpstr">
      <vt:lpstr>Arial</vt:lpstr>
      <vt:lpstr>Calibri</vt:lpstr>
      <vt:lpstr>Wingdings</vt:lpstr>
      <vt:lpstr>Office-teema</vt:lpstr>
      <vt:lpstr>HUMANS AS PSYCHIC, PHYSICAL AND SOCIAL BEINGS</vt:lpstr>
      <vt:lpstr>TASK</vt:lpstr>
      <vt:lpstr>Mind and body</vt:lpstr>
      <vt:lpstr>TASK</vt:lpstr>
      <vt:lpstr>Mind and environment</vt:lpstr>
      <vt:lpstr>Conclusion</vt:lpstr>
      <vt:lpstr>Orientation to psychological research</vt:lpstr>
      <vt:lpstr>Picture sources</vt:lpstr>
    </vt:vector>
  </TitlesOfParts>
  <Company>Voionmaa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 TARKKAAVAISUUS</dc:title>
  <dc:creator>Markus Lajunen</dc:creator>
  <cp:lastModifiedBy>Lajunen Markus</cp:lastModifiedBy>
  <cp:revision>81</cp:revision>
  <dcterms:created xsi:type="dcterms:W3CDTF">2016-01-27T06:20:57Z</dcterms:created>
  <dcterms:modified xsi:type="dcterms:W3CDTF">2021-09-07T06:08:39Z</dcterms:modified>
</cp:coreProperties>
</file>