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79" r:id="rId3"/>
    <p:sldId id="278" r:id="rId4"/>
    <p:sldId id="283" r:id="rId5"/>
    <p:sldId id="282" r:id="rId6"/>
    <p:sldId id="313" r:id="rId7"/>
    <p:sldId id="311" r:id="rId8"/>
    <p:sldId id="319" r:id="rId9"/>
    <p:sldId id="284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00" r:id="rId21"/>
    <p:sldId id="294" r:id="rId22"/>
    <p:sldId id="295" r:id="rId23"/>
    <p:sldId id="296" r:id="rId24"/>
    <p:sldId id="314" r:id="rId25"/>
    <p:sldId id="297" r:id="rId26"/>
    <p:sldId id="315" r:id="rId27"/>
    <p:sldId id="316" r:id="rId28"/>
    <p:sldId id="320" r:id="rId29"/>
    <p:sldId id="298" r:id="rId30"/>
    <p:sldId id="280" r:id="rId31"/>
    <p:sldId id="302" r:id="rId32"/>
    <p:sldId id="303" r:id="rId33"/>
    <p:sldId id="301" r:id="rId34"/>
    <p:sldId id="317" r:id="rId35"/>
    <p:sldId id="318" r:id="rId36"/>
    <p:sldId id="321" r:id="rId37"/>
    <p:sldId id="305" r:id="rId38"/>
    <p:sldId id="306" r:id="rId39"/>
    <p:sldId id="273" r:id="rId40"/>
    <p:sldId id="299" r:id="rId4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9"/>
    <p:restoredTop sz="92353"/>
  </p:normalViewPr>
  <p:slideViewPr>
    <p:cSldViewPr snapToGrid="0" snapToObjects="1">
      <p:cViewPr varScale="1">
        <p:scale>
          <a:sx n="108" d="100"/>
          <a:sy n="108" d="100"/>
        </p:scale>
        <p:origin x="8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A865-325E-D64B-AE57-82710B8A3E20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B8047-1724-924D-87A0-B4AEB4C99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25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25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50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51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07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292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62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28.8.2023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yfRVCaA5o18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ocscistatistics.com/tests/pearson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ZKaDWu2zFG0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PSYCHOLOGY AS A SCIENCE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Pre</a:t>
            </a:r>
            <a:r>
              <a:rPr lang="fi-FI"/>
              <a:t>-IB </a:t>
            </a:r>
            <a:r>
              <a:rPr lang="fi-FI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 of psychological </a:t>
            </a:r>
            <a:br>
              <a:rPr lang="en-GB" dirty="0"/>
            </a:br>
            <a:r>
              <a:rPr lang="en-GB" dirty="0"/>
              <a:t>research process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(1) Research question</a:t>
            </a:r>
          </a:p>
          <a:p>
            <a:pPr lvl="1"/>
            <a:r>
              <a:rPr lang="en-GB" dirty="0"/>
              <a:t>Formulating hypothesis (based on theory)</a:t>
            </a:r>
          </a:p>
          <a:p>
            <a:r>
              <a:rPr lang="en-GB" b="1" dirty="0"/>
              <a:t>(2) Choice of methods</a:t>
            </a:r>
          </a:p>
          <a:p>
            <a:pPr lvl="1"/>
            <a:r>
              <a:rPr lang="en-GB" dirty="0"/>
              <a:t>Who are being studied and by what methods?</a:t>
            </a:r>
          </a:p>
          <a:p>
            <a:r>
              <a:rPr lang="en-GB" b="1" dirty="0"/>
              <a:t>(3) Implementing the research</a:t>
            </a:r>
          </a:p>
          <a:p>
            <a:pPr lvl="1"/>
            <a:r>
              <a:rPr lang="en-GB" dirty="0"/>
              <a:t>Did the hypothesis get support or was it falsified?</a:t>
            </a:r>
          </a:p>
          <a:p>
            <a:r>
              <a:rPr lang="en-GB" b="1" dirty="0"/>
              <a:t>(4) Conclusions</a:t>
            </a:r>
          </a:p>
          <a:p>
            <a:pPr lvl="1"/>
            <a:r>
              <a:rPr lang="en-GB" dirty="0"/>
              <a:t>Did the research have an effect on the theory and/or practise?</a:t>
            </a:r>
          </a:p>
        </p:txBody>
      </p:sp>
    </p:spTree>
    <p:extLst>
      <p:ext uri="{BB962C8B-B14F-4D97-AF65-F5344CB8AC3E}">
        <p14:creationId xmlns:p14="http://schemas.microsoft.com/office/powerpoint/2010/main" val="7925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Research</a:t>
            </a:r>
            <a:r>
              <a:rPr lang="fi-FI" dirty="0"/>
              <a:t> design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way how the research is conducted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7393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Aims to establish a </a:t>
            </a:r>
            <a:r>
              <a:rPr lang="en-GB" i="1" dirty="0"/>
              <a:t>cause-and-effect relationship </a:t>
            </a:r>
            <a:r>
              <a:rPr lang="en-GB" dirty="0"/>
              <a:t>between two </a:t>
            </a:r>
            <a:r>
              <a:rPr lang="en-GB" b="1" dirty="0"/>
              <a:t>variables</a:t>
            </a:r>
          </a:p>
          <a:p>
            <a:r>
              <a:rPr lang="en-GB" dirty="0"/>
              <a:t>Manipulation of the </a:t>
            </a:r>
            <a:r>
              <a:rPr lang="en-GB" i="1" dirty="0"/>
              <a:t>independent variable </a:t>
            </a:r>
            <a:r>
              <a:rPr lang="en-GB" dirty="0"/>
              <a:t>influences the </a:t>
            </a:r>
            <a:r>
              <a:rPr lang="en-GB" i="1" dirty="0"/>
              <a:t>dependant variable </a:t>
            </a:r>
          </a:p>
        </p:txBody>
      </p:sp>
      <p:pic>
        <p:nvPicPr>
          <p:cNvPr id="6" name="Sisällön paikkamerkki 4" descr="causality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91" b="-82491"/>
          <a:stretch>
            <a:fillRect/>
          </a:stretch>
        </p:blipFill>
        <p:spPr>
          <a:xfrm>
            <a:off x="4648197" y="1600200"/>
            <a:ext cx="4038605" cy="4525963"/>
          </a:xfrm>
        </p:spPr>
      </p:pic>
    </p:spTree>
    <p:extLst>
      <p:ext uri="{BB962C8B-B14F-4D97-AF65-F5344CB8AC3E}">
        <p14:creationId xmlns:p14="http://schemas.microsoft.com/office/powerpoint/2010/main" val="19554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one is </a:t>
            </a:r>
            <a:r>
              <a:rPr lang="en-GB" i="1" dirty="0"/>
              <a:t>independent variable </a:t>
            </a:r>
            <a:r>
              <a:rPr lang="en-GB" dirty="0"/>
              <a:t>and </a:t>
            </a:r>
            <a:r>
              <a:rPr lang="en-GB" i="1" dirty="0"/>
              <a:t>dependant variable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Driving a car and being drunk</a:t>
            </a:r>
          </a:p>
          <a:p>
            <a:pPr lvl="1"/>
            <a:r>
              <a:rPr lang="en-GB" dirty="0"/>
              <a:t>Rest and success in an examination</a:t>
            </a:r>
          </a:p>
          <a:p>
            <a:pPr lvl="1"/>
            <a:r>
              <a:rPr lang="en-GB" dirty="0"/>
              <a:t>Noise and number of words recalled</a:t>
            </a:r>
          </a:p>
          <a:p>
            <a:pPr lvl="1"/>
            <a:r>
              <a:rPr lang="en-GB" dirty="0"/>
              <a:t>Success in a task and number of repeats</a:t>
            </a:r>
          </a:p>
          <a:p>
            <a:pPr lvl="1"/>
            <a:r>
              <a:rPr lang="en-GB" dirty="0"/>
              <a:t>Amount of light and the level of vitality</a:t>
            </a:r>
          </a:p>
        </p:txBody>
      </p:sp>
    </p:spTree>
    <p:extLst>
      <p:ext uri="{BB962C8B-B14F-4D97-AF65-F5344CB8AC3E}">
        <p14:creationId xmlns:p14="http://schemas.microsoft.com/office/powerpoint/2010/main" val="5061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Variables need to be </a:t>
            </a:r>
            <a:r>
              <a:rPr lang="en-GB" b="1" dirty="0"/>
              <a:t>operationalized</a:t>
            </a:r>
            <a:r>
              <a:rPr lang="en-GB" dirty="0"/>
              <a:t> into </a:t>
            </a:r>
            <a:r>
              <a:rPr lang="en-GB" i="1" dirty="0"/>
              <a:t>measurable</a:t>
            </a:r>
            <a:r>
              <a:rPr lang="en-GB" dirty="0"/>
              <a:t> form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0935"/>
            <a:ext cx="4038600" cy="2274486"/>
          </a:xfrm>
        </p:spPr>
      </p:pic>
    </p:spTree>
    <p:extLst>
      <p:ext uri="{BB962C8B-B14F-4D97-AF65-F5344CB8AC3E}">
        <p14:creationId xmlns:p14="http://schemas.microsoft.com/office/powerpoint/2010/main" val="20331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can these variables be </a:t>
            </a:r>
            <a:r>
              <a:rPr lang="en-GB" i="1" dirty="0"/>
              <a:t>operationalized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Driving a car and being drunk</a:t>
            </a:r>
          </a:p>
          <a:p>
            <a:pPr lvl="1"/>
            <a:r>
              <a:rPr lang="en-GB" dirty="0"/>
              <a:t>Rest and success in an examination</a:t>
            </a:r>
          </a:p>
          <a:p>
            <a:pPr lvl="1"/>
            <a:r>
              <a:rPr lang="en-GB" dirty="0"/>
              <a:t>Noise and number of words recalled</a:t>
            </a:r>
          </a:p>
          <a:p>
            <a:pPr lvl="1"/>
            <a:r>
              <a:rPr lang="en-GB" dirty="0"/>
              <a:t>Success in a task and number of repeats</a:t>
            </a:r>
          </a:p>
          <a:p>
            <a:pPr lvl="1"/>
            <a:r>
              <a:rPr lang="en-GB" dirty="0"/>
              <a:t>Amount of light and the level of vitality</a:t>
            </a:r>
          </a:p>
        </p:txBody>
      </p:sp>
    </p:spTree>
    <p:extLst>
      <p:ext uri="{BB962C8B-B14F-4D97-AF65-F5344CB8AC3E}">
        <p14:creationId xmlns:p14="http://schemas.microsoft.com/office/powerpoint/2010/main" val="10599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Participant</a:t>
            </a:r>
          </a:p>
          <a:p>
            <a:pPr lvl="1"/>
            <a:r>
              <a:rPr lang="en-GB" dirty="0"/>
              <a:t>A person who takes part in an experiment</a:t>
            </a:r>
          </a:p>
          <a:p>
            <a:r>
              <a:rPr lang="en-GB" i="1" dirty="0"/>
              <a:t>Experimental group</a:t>
            </a:r>
          </a:p>
          <a:p>
            <a:pPr lvl="1"/>
            <a:r>
              <a:rPr lang="en-GB" dirty="0"/>
              <a:t>Participants who are exposed to the influence of the independent variable </a:t>
            </a:r>
            <a:endParaRPr lang="en-GB" i="1" dirty="0"/>
          </a:p>
          <a:p>
            <a:r>
              <a:rPr lang="en-GB" i="1" dirty="0"/>
              <a:t>Control group</a:t>
            </a:r>
          </a:p>
          <a:p>
            <a:pPr lvl="1"/>
            <a:r>
              <a:rPr lang="en-GB" dirty="0"/>
              <a:t>Participants who have the same experimental setting, but WITHOUT the influence of the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4480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Controlling the circumstances and the participants is vital in order to block the effect of undesired </a:t>
            </a:r>
            <a:r>
              <a:rPr lang="en-GB" i="1" dirty="0"/>
              <a:t>confounding variables</a:t>
            </a:r>
          </a:p>
        </p:txBody>
      </p:sp>
      <p:pic>
        <p:nvPicPr>
          <p:cNvPr id="5" name="Sisällön paikkamerkki 4" descr="corr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48" b="-7948"/>
          <a:stretch>
            <a:fillRect/>
          </a:stretch>
        </p:blipFill>
        <p:spPr>
          <a:xfrm>
            <a:off x="4648199" y="1600200"/>
            <a:ext cx="4038601" cy="4525963"/>
          </a:xfrm>
        </p:spPr>
      </p:pic>
    </p:spTree>
    <p:extLst>
      <p:ext uri="{BB962C8B-B14F-4D97-AF65-F5344CB8AC3E}">
        <p14:creationId xmlns:p14="http://schemas.microsoft.com/office/powerpoint/2010/main" val="791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could be </a:t>
            </a:r>
            <a:r>
              <a:rPr lang="en-GB" i="1" dirty="0"/>
              <a:t>confounding variables </a:t>
            </a:r>
            <a:r>
              <a:rPr lang="en-GB" dirty="0"/>
              <a:t>in the following research questions? </a:t>
            </a:r>
          </a:p>
          <a:p>
            <a:pPr lvl="1"/>
            <a:r>
              <a:rPr lang="en-GB" dirty="0"/>
              <a:t>Does being drunk effect one’s driving ability?</a:t>
            </a:r>
          </a:p>
          <a:p>
            <a:pPr lvl="1"/>
            <a:r>
              <a:rPr lang="en-GB" dirty="0"/>
              <a:t>How important is rest for success in examinations?</a:t>
            </a:r>
          </a:p>
          <a:p>
            <a:pPr lvl="1"/>
            <a:r>
              <a:rPr lang="en-GB" dirty="0"/>
              <a:t>Does noise effect memory functions?</a:t>
            </a:r>
          </a:p>
          <a:p>
            <a:pPr lvl="1"/>
            <a:r>
              <a:rPr lang="en-GB" dirty="0"/>
              <a:t>How important is repetition for learning?</a:t>
            </a:r>
          </a:p>
          <a:p>
            <a:pPr lvl="1"/>
            <a:r>
              <a:rPr lang="en-GB" dirty="0"/>
              <a:t>Does the amount of light have an effect on the level of vitality?</a:t>
            </a:r>
          </a:p>
        </p:txBody>
      </p:sp>
    </p:spTree>
    <p:extLst>
      <p:ext uri="{BB962C8B-B14F-4D97-AF65-F5344CB8AC3E}">
        <p14:creationId xmlns:p14="http://schemas.microsoft.com/office/powerpoint/2010/main" val="2052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i="1" dirty="0"/>
              <a:t>Placebo-effect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An effect based on beliefs and presuppositions, </a:t>
            </a:r>
            <a:br>
              <a:rPr lang="en-GB" dirty="0"/>
            </a:br>
            <a:r>
              <a:rPr lang="en-GB" dirty="0"/>
              <a:t>not changes in the independent variable</a:t>
            </a:r>
          </a:p>
        </p:txBody>
      </p:sp>
      <p:pic>
        <p:nvPicPr>
          <p:cNvPr id="5" name="Sisällön paikkamerkki 4" descr="placebo-effect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62" b="-24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29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43563"/>
            <a:ext cx="4038600" cy="4639235"/>
          </a:xfrm>
        </p:spPr>
        <p:txBody>
          <a:bodyPr>
            <a:normAutofit/>
          </a:bodyPr>
          <a:lstStyle/>
          <a:p>
            <a:r>
              <a:rPr lang="en-GB" dirty="0"/>
              <a:t>If psychology is the </a:t>
            </a:r>
            <a:r>
              <a:rPr lang="en-GB" b="1" dirty="0"/>
              <a:t>scientific study of mind and behaviour</a:t>
            </a:r>
            <a:r>
              <a:rPr lang="en-GB" dirty="0"/>
              <a:t>, what does </a:t>
            </a:r>
            <a:r>
              <a:rPr lang="en-GB" i="1" dirty="0"/>
              <a:t>scientific</a:t>
            </a:r>
            <a:r>
              <a:rPr lang="en-GB" dirty="0"/>
              <a:t> mean?</a:t>
            </a:r>
          </a:p>
          <a:p>
            <a:r>
              <a:rPr lang="en-GB" dirty="0"/>
              <a:t>Form pairs and/or small groups and compile a mind map on the meaning of </a:t>
            </a:r>
            <a:r>
              <a:rPr lang="en-GB" i="1" dirty="0"/>
              <a:t>scientific</a:t>
            </a:r>
            <a:r>
              <a:rPr lang="en-GB" dirty="0"/>
              <a:t> </a:t>
            </a:r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893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8739" cy="4525963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</a:t>
            </a:r>
            <a:r>
              <a:rPr lang="en-GB" b="1" dirty="0"/>
              <a:t>placebo-effect</a:t>
            </a:r>
          </a:p>
        </p:txBody>
      </p:sp>
      <p:pic>
        <p:nvPicPr>
          <p:cNvPr id="5" name="Sisällön paikkamerkki 4" descr="placebo-effect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62" b="-24162"/>
          <a:stretch>
            <a:fillRect/>
          </a:stretch>
        </p:blipFill>
        <p:spPr/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EDF2BC1-7C61-E641-9B9D-8DE742232498}"/>
              </a:ext>
            </a:extLst>
          </p:cNvPr>
          <p:cNvSpPr txBox="1"/>
          <p:nvPr/>
        </p:nvSpPr>
        <p:spPr>
          <a:xfrm>
            <a:off x="1096930" y="3953074"/>
            <a:ext cx="2749278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TO AVOID THE</a:t>
            </a:r>
          </a:p>
          <a:p>
            <a:pPr algn="ctr"/>
            <a:r>
              <a:rPr lang="fi-FI" sz="2400" b="1" dirty="0"/>
              <a:t>PLACEBO EFFECT IN</a:t>
            </a:r>
            <a:br>
              <a:rPr lang="fi-FI" sz="2400" b="1" dirty="0"/>
            </a:br>
            <a:r>
              <a:rPr lang="fi-FI" sz="2400" b="1" dirty="0"/>
              <a:t>PSYCHOLOGICAL</a:t>
            </a:r>
            <a:br>
              <a:rPr lang="fi-FI" sz="2400" b="1" dirty="0"/>
            </a:br>
            <a:r>
              <a:rPr lang="fi-FI" sz="2400" b="1" dirty="0"/>
              <a:t>RESEARCH?</a:t>
            </a:r>
          </a:p>
        </p:txBody>
      </p:sp>
    </p:spTree>
    <p:extLst>
      <p:ext uri="{BB962C8B-B14F-4D97-AF65-F5344CB8AC3E}">
        <p14:creationId xmlns:p14="http://schemas.microsoft.com/office/powerpoint/2010/main" val="11362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Blind test:</a:t>
            </a:r>
          </a:p>
          <a:p>
            <a:pPr lvl="1"/>
            <a:r>
              <a:rPr lang="en-GB" dirty="0"/>
              <a:t>Participants don’t know whether they are in the experimental group or in the control group</a:t>
            </a:r>
          </a:p>
          <a:p>
            <a:r>
              <a:rPr lang="en-GB" dirty="0"/>
              <a:t>Double blind test</a:t>
            </a:r>
          </a:p>
          <a:p>
            <a:pPr lvl="1"/>
            <a:r>
              <a:rPr lang="en-GB" dirty="0"/>
              <a:t>In addition to participants, the researchers don’t know which group the participants belong</a:t>
            </a:r>
          </a:p>
        </p:txBody>
      </p:sp>
      <p:pic>
        <p:nvPicPr>
          <p:cNvPr id="5" name="Sisällön paikkamerkki 4" descr="double-bli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3" b="-6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kind of problems and limitations might experiments have in psychological research? </a:t>
            </a:r>
          </a:p>
        </p:txBody>
      </p:sp>
      <p:pic>
        <p:nvPicPr>
          <p:cNvPr id="5" name="Sisällön paikkamerkki 4" descr="DoubleBli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51" b="-28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2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</a:t>
            </a:r>
            <a:r>
              <a:rPr lang="fi-FI" dirty="0" err="1"/>
              <a:t>Correlational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Two variables are measured to see how they are </a:t>
            </a:r>
            <a:r>
              <a:rPr lang="en-GB" i="1" dirty="0"/>
              <a:t>related</a:t>
            </a:r>
            <a:endParaRPr lang="en-GB" i="1" dirty="0">
              <a:solidFill>
                <a:srgbClr val="FF0000"/>
              </a:solidFill>
            </a:endParaRPr>
          </a:p>
          <a:p>
            <a:r>
              <a:rPr lang="en-GB" dirty="0"/>
              <a:t>NO manipulation of variables</a:t>
            </a:r>
            <a:endParaRPr lang="en-GB" b="1" dirty="0"/>
          </a:p>
          <a:p>
            <a:r>
              <a:rPr lang="en-GB" dirty="0"/>
              <a:t>CANNOT determine the cause-and-effect relationship</a:t>
            </a:r>
          </a:p>
        </p:txBody>
      </p:sp>
      <p:pic>
        <p:nvPicPr>
          <p:cNvPr id="5" name="Sisällön paikkamerkki 4" descr="types-of-correlatio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41" b="-13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1ADE8-543C-6244-83E8-81F33241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97DFC5-6690-2347-AA01-657964ECA0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Play around with </a:t>
            </a:r>
            <a:r>
              <a:rPr lang="en-GB" dirty="0">
                <a:hlinkClick r:id="rId2"/>
              </a:rPr>
              <a:t>Pearson Correlation Coefficient Calculator</a:t>
            </a:r>
            <a:endParaRPr lang="en-GB" dirty="0"/>
          </a:p>
          <a:p>
            <a:endParaRPr lang="en-GB" dirty="0"/>
          </a:p>
          <a:p>
            <a:r>
              <a:rPr lang="en-GB" dirty="0"/>
              <a:t>You can use random numbers or real </a:t>
            </a:r>
            <a:r>
              <a:rPr lang="en-GB"/>
              <a:t>sets </a:t>
            </a:r>
            <a:br>
              <a:rPr lang="en-GB"/>
            </a:br>
            <a:r>
              <a:rPr lang="en-GB"/>
              <a:t>of </a:t>
            </a:r>
            <a:r>
              <a:rPr lang="en-GB" dirty="0"/>
              <a:t>data</a:t>
            </a:r>
          </a:p>
        </p:txBody>
      </p:sp>
      <p:pic>
        <p:nvPicPr>
          <p:cNvPr id="6" name="Sisällön paikkamerkki 5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72E8E5B5-4FE4-8149-9655-5AC7B3861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2633" y="2002188"/>
            <a:ext cx="4722470" cy="3541853"/>
          </a:xfrm>
        </p:spPr>
      </p:pic>
    </p:spTree>
    <p:extLst>
      <p:ext uri="{BB962C8B-B14F-4D97-AF65-F5344CB8AC3E}">
        <p14:creationId xmlns:p14="http://schemas.microsoft.com/office/powerpoint/2010/main" val="6654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Aims to describe phenomena without investigating relationships between different variables</a:t>
            </a:r>
          </a:p>
          <a:p>
            <a:pPr lvl="1"/>
            <a:r>
              <a:rPr lang="en-GB" dirty="0"/>
              <a:t>Prevalence of a feature within a population</a:t>
            </a:r>
          </a:p>
          <a:p>
            <a:pPr lvl="1"/>
            <a:r>
              <a:rPr lang="en-GB" dirty="0"/>
              <a:t>A </a:t>
            </a:r>
            <a:r>
              <a:rPr lang="en-GB" b="1" dirty="0"/>
              <a:t>sample </a:t>
            </a:r>
            <a:r>
              <a:rPr lang="en-GB" dirty="0"/>
              <a:t>needs to be taken from the population</a:t>
            </a:r>
            <a:endParaRPr lang="en-GB" b="1" dirty="0"/>
          </a:p>
        </p:txBody>
      </p:sp>
      <p:pic>
        <p:nvPicPr>
          <p:cNvPr id="5" name="Sisällön paikkamerkki 4" descr="population_hi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8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4F24F-A889-1849-A193-4345445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E44E8-5AF0-D84E-9079-6AA70AF3B6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makes a good sample?</a:t>
            </a:r>
          </a:p>
          <a:p>
            <a:pPr lvl="1"/>
            <a:r>
              <a:rPr lang="en-GB" dirty="0"/>
              <a:t>What needs to be taken into consideration when a sample is taken from the target population?</a:t>
            </a:r>
          </a:p>
        </p:txBody>
      </p:sp>
      <p:pic>
        <p:nvPicPr>
          <p:cNvPr id="6" name="Sisällön paikkamerkki 5" descr="Kuva, joka sisältää kohteen laite&#10;&#10;Kuvaus luotu automaattisesti">
            <a:extLst>
              <a:ext uri="{FF2B5EF4-FFF2-40B4-BE49-F238E27FC236}">
                <a16:creationId xmlns:a16="http://schemas.microsoft.com/office/drawing/2014/main" id="{8114C722-A50B-6149-8160-92DB86D87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92346"/>
            <a:ext cx="3859190" cy="3766570"/>
          </a:xfrm>
        </p:spPr>
      </p:pic>
    </p:spTree>
    <p:extLst>
      <p:ext uri="{BB962C8B-B14F-4D97-AF65-F5344CB8AC3E}">
        <p14:creationId xmlns:p14="http://schemas.microsoft.com/office/powerpoint/2010/main" val="39748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4F24F-A889-1849-A193-4345445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E44E8-5AF0-D84E-9079-6AA70AF3B6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 good sample:</a:t>
            </a:r>
          </a:p>
          <a:p>
            <a:pPr lvl="1"/>
            <a:r>
              <a:rPr lang="en-GB" b="1" dirty="0"/>
              <a:t>Represents</a:t>
            </a:r>
            <a:r>
              <a:rPr lang="en-GB" dirty="0"/>
              <a:t> the target population</a:t>
            </a:r>
          </a:p>
          <a:p>
            <a:pPr lvl="1"/>
            <a:r>
              <a:rPr lang="en-GB" dirty="0"/>
              <a:t>Allows reliable </a:t>
            </a:r>
            <a:r>
              <a:rPr lang="en-GB" b="1" dirty="0"/>
              <a:t>generalizations</a:t>
            </a:r>
          </a:p>
        </p:txBody>
      </p:sp>
      <p:pic>
        <p:nvPicPr>
          <p:cNvPr id="6" name="Sisällön paikkamerkki 5" descr="Kuva, joka sisältää kohteen laite&#10;&#10;Kuvaus luotu automaattisesti">
            <a:extLst>
              <a:ext uri="{FF2B5EF4-FFF2-40B4-BE49-F238E27FC236}">
                <a16:creationId xmlns:a16="http://schemas.microsoft.com/office/drawing/2014/main" id="{8114C722-A50B-6149-8160-92DB86D87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92346"/>
            <a:ext cx="3859190" cy="3766570"/>
          </a:xfrm>
        </p:spPr>
      </p:pic>
    </p:spTree>
    <p:extLst>
      <p:ext uri="{BB962C8B-B14F-4D97-AF65-F5344CB8AC3E}">
        <p14:creationId xmlns:p14="http://schemas.microsoft.com/office/powerpoint/2010/main" val="21222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41848-D32E-7E1F-6F26-3FD14D4A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C8F6E3-F9E0-D35C-44CF-05A9263867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 phenomenon called WEIRD is a challenge in psychological research</a:t>
            </a:r>
          </a:p>
          <a:p>
            <a:pPr lvl="1"/>
            <a:r>
              <a:rPr lang="en-GB" dirty="0"/>
              <a:t>Majority of psychological data is gathered in North America and Europe</a:t>
            </a:r>
          </a:p>
        </p:txBody>
      </p:sp>
      <p:pic>
        <p:nvPicPr>
          <p:cNvPr id="5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8AC54D7-8ED9-6B3A-72AB-396740F247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2844"/>
            <a:ext cx="4038600" cy="302067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3BBDE6-B693-2102-A8C8-23B247FB3446}"/>
              </a:ext>
            </a:extLst>
          </p:cNvPr>
          <p:cNvSpPr txBox="1"/>
          <p:nvPr/>
        </p:nvSpPr>
        <p:spPr>
          <a:xfrm>
            <a:off x="541611" y="4925834"/>
            <a:ext cx="386977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DOES THIS EFFECT THE </a:t>
            </a:r>
            <a:br>
              <a:rPr lang="fi-FI" sz="2400" b="1" dirty="0"/>
            </a:br>
            <a:r>
              <a:rPr lang="fi-FI" sz="2400" b="1" dirty="0"/>
              <a:t>CREDIBILITY OF </a:t>
            </a:r>
            <a:br>
              <a:rPr lang="fi-FI" sz="2400" b="1" dirty="0"/>
            </a:br>
            <a:r>
              <a:rPr lang="fi-FI" sz="2400" b="1" dirty="0"/>
              <a:t>PSYCHOLOGICAL RESEARCH?</a:t>
            </a:r>
          </a:p>
        </p:txBody>
      </p:sp>
    </p:spTree>
    <p:extLst>
      <p:ext uri="{BB962C8B-B14F-4D97-AF65-F5344CB8AC3E}">
        <p14:creationId xmlns:p14="http://schemas.microsoft.com/office/powerpoint/2010/main" val="5059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Case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85447"/>
          </a:xfrm>
        </p:spPr>
        <p:txBody>
          <a:bodyPr>
            <a:normAutofit/>
          </a:bodyPr>
          <a:lstStyle/>
          <a:p>
            <a:r>
              <a:rPr lang="en-GB" dirty="0"/>
              <a:t>Researches one case</a:t>
            </a:r>
          </a:p>
          <a:p>
            <a:pPr lvl="1"/>
            <a:r>
              <a:rPr lang="en-GB" dirty="0"/>
              <a:t>E.g. an individual, a group of people or an event</a:t>
            </a:r>
          </a:p>
          <a:p>
            <a:r>
              <a:rPr lang="en-GB" dirty="0"/>
              <a:t>Common in neuropsychology and abnormal psychology</a:t>
            </a:r>
          </a:p>
          <a:p>
            <a:r>
              <a:rPr lang="en-GB" dirty="0"/>
              <a:t>Aims to understand and help individuals</a:t>
            </a:r>
          </a:p>
          <a:p>
            <a:r>
              <a:rPr lang="en-GB" dirty="0"/>
              <a:t>Results are not generalizable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1215"/>
            <a:ext cx="4038600" cy="2503932"/>
          </a:xfrm>
        </p:spPr>
      </p:pic>
    </p:spTree>
    <p:extLst>
      <p:ext uri="{BB962C8B-B14F-4D97-AF65-F5344CB8AC3E}">
        <p14:creationId xmlns:p14="http://schemas.microsoft.com/office/powerpoint/2010/main" val="14434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criteria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for </a:t>
            </a:r>
            <a:r>
              <a:rPr lang="fi-FI" dirty="0" err="1"/>
              <a:t>scientific</a:t>
            </a:r>
            <a:r>
              <a:rPr lang="fi-FI" dirty="0"/>
              <a:t> </a:t>
            </a:r>
            <a:r>
              <a:rPr lang="fi-FI" dirty="0" err="1"/>
              <a:t>knowledge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Progressivity</a:t>
            </a:r>
          </a:p>
          <a:p>
            <a:r>
              <a:rPr lang="en-GB" dirty="0"/>
              <a:t>Criticality</a:t>
            </a:r>
          </a:p>
          <a:p>
            <a:r>
              <a:rPr lang="en-GB" dirty="0"/>
              <a:t>Trustworthy methods</a:t>
            </a:r>
          </a:p>
          <a:p>
            <a:r>
              <a:rPr lang="en-GB" dirty="0"/>
              <a:t>Publicity</a:t>
            </a:r>
          </a:p>
          <a:p>
            <a:r>
              <a:rPr lang="en-GB" dirty="0"/>
              <a:t>Generalizability</a:t>
            </a:r>
          </a:p>
          <a:p>
            <a:r>
              <a:rPr lang="en-GB" dirty="0"/>
              <a:t>Objectivity</a:t>
            </a:r>
          </a:p>
          <a:p>
            <a:r>
              <a:rPr lang="en-GB" dirty="0"/>
              <a:t>Ethicality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3" y="1600200"/>
            <a:ext cx="3619048" cy="4171429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881D93E-4DE4-E049-9BBE-11CAAE020537}"/>
              </a:ext>
            </a:extLst>
          </p:cNvPr>
          <p:cNvSpPr txBox="1"/>
          <p:nvPr/>
        </p:nvSpPr>
        <p:spPr>
          <a:xfrm>
            <a:off x="709597" y="5864553"/>
            <a:ext cx="773083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800" b="1" dirty="0"/>
              <a:t>COMPARE YOUR MIND MAP WITH THESE CRITERIA</a:t>
            </a:r>
          </a:p>
        </p:txBody>
      </p:sp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Case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the story of </a:t>
            </a:r>
            <a:r>
              <a:rPr lang="en-GB"/>
              <a:t>Phineas Gage</a:t>
            </a:r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1215"/>
            <a:ext cx="4038600" cy="2503932"/>
          </a:xfrm>
        </p:spPr>
      </p:pic>
    </p:spTree>
    <p:extLst>
      <p:ext uri="{BB962C8B-B14F-4D97-AF65-F5344CB8AC3E}">
        <p14:creationId xmlns:p14="http://schemas.microsoft.com/office/powerpoint/2010/main" val="7022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06888" y="4830097"/>
            <a:ext cx="73797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CASE STUDIES</a:t>
            </a:r>
          </a:p>
          <a:p>
            <a:pPr algn="ctr"/>
            <a:r>
              <a:rPr lang="en-GB" sz="2000" dirty="0"/>
              <a:t>- New research ideas and hypothesis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514695" y="3670245"/>
            <a:ext cx="61641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DESCRIPTIVE STUDIES</a:t>
            </a:r>
          </a:p>
          <a:p>
            <a:pPr algn="ctr"/>
            <a:r>
              <a:rPr lang="en-GB" sz="2000" dirty="0"/>
              <a:t>- Reliable generalizations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998789" y="2510393"/>
            <a:ext cx="51959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CORRELATIONAL </a:t>
            </a:r>
            <a:r>
              <a:rPr lang="en-GB" sz="2000" b="1" dirty="0"/>
              <a:t>STUDIES</a:t>
            </a:r>
          </a:p>
          <a:p>
            <a:pPr algn="ctr"/>
            <a:r>
              <a:rPr lang="en-GB" sz="2000" dirty="0"/>
              <a:t>- Relationships between phenomena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843494" y="1042764"/>
            <a:ext cx="35065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EXPERIMENTS</a:t>
            </a:r>
          </a:p>
          <a:p>
            <a:pPr algn="ctr"/>
            <a:r>
              <a:rPr lang="en-GB" sz="2000" dirty="0"/>
              <a:t>- Cause and effect relationships </a:t>
            </a:r>
            <a:br>
              <a:rPr lang="en-GB" sz="2000" dirty="0"/>
            </a:br>
            <a:r>
              <a:rPr lang="en-GB" sz="2000" dirty="0"/>
              <a:t>between phenomena</a:t>
            </a:r>
          </a:p>
        </p:txBody>
      </p:sp>
    </p:spTree>
    <p:extLst>
      <p:ext uri="{BB962C8B-B14F-4D97-AF65-F5344CB8AC3E}">
        <p14:creationId xmlns:p14="http://schemas.microsoft.com/office/powerpoint/2010/main" val="10934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setting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Where the research is conducted</a:t>
            </a:r>
          </a:p>
          <a:p>
            <a:r>
              <a:rPr lang="en-GB" i="1" dirty="0"/>
              <a:t>Laboratory study</a:t>
            </a:r>
          </a:p>
          <a:p>
            <a:pPr lvl="1"/>
            <a:r>
              <a:rPr lang="en-GB" dirty="0"/>
              <a:t>Carefully controlled environment</a:t>
            </a:r>
          </a:p>
          <a:p>
            <a:r>
              <a:rPr lang="en-GB" i="1" dirty="0"/>
              <a:t>Field study</a:t>
            </a:r>
          </a:p>
          <a:p>
            <a:pPr lvl="1"/>
            <a:r>
              <a:rPr lang="en-GB" dirty="0"/>
              <a:t>Natural environment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85" y="2555081"/>
            <a:ext cx="3200400" cy="2616200"/>
          </a:xfrm>
        </p:spPr>
      </p:pic>
    </p:spTree>
    <p:extLst>
      <p:ext uri="{BB962C8B-B14F-4D97-AF65-F5344CB8AC3E}">
        <p14:creationId xmlns:p14="http://schemas.microsoft.com/office/powerpoint/2010/main" val="3669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/>
              <a:t>methods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information is gathered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4272"/>
            <a:ext cx="4038600" cy="3044483"/>
          </a:xfrm>
        </p:spPr>
      </p:pic>
    </p:spTree>
    <p:extLst>
      <p:ext uri="{BB962C8B-B14F-4D97-AF65-F5344CB8AC3E}">
        <p14:creationId xmlns:p14="http://schemas.microsoft.com/office/powerpoint/2010/main" val="4830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54E39-C99F-1F42-82C4-E6C82E0C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 dirty="0" err="1"/>
              <a:t>methods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736FBA-AF40-CA44-AF08-92141AF12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Quantitative research</a:t>
            </a:r>
          </a:p>
          <a:p>
            <a:pPr lvl="1"/>
            <a:r>
              <a:rPr lang="en-GB" dirty="0"/>
              <a:t>Studies relationships, cause-effect and correlation</a:t>
            </a:r>
          </a:p>
          <a:p>
            <a:pPr lvl="1"/>
            <a:r>
              <a:rPr lang="en-GB" dirty="0"/>
              <a:t>Uses large samples</a:t>
            </a:r>
          </a:p>
          <a:p>
            <a:pPr lvl="1"/>
            <a:r>
              <a:rPr lang="en-GB" dirty="0"/>
              <a:t>Statistical analysis of numerical data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3DB019-9360-254C-AC97-0698C778E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Qualitative research</a:t>
            </a:r>
          </a:p>
          <a:p>
            <a:pPr lvl="1"/>
            <a:r>
              <a:rPr lang="en-GB" dirty="0"/>
              <a:t>Examines phenomena as it is, rich in detail</a:t>
            </a:r>
          </a:p>
          <a:p>
            <a:pPr lvl="1"/>
            <a:r>
              <a:rPr lang="en-GB" dirty="0"/>
              <a:t>Uses small samples</a:t>
            </a:r>
          </a:p>
          <a:p>
            <a:pPr lvl="1"/>
            <a:r>
              <a:rPr lang="en-GB" dirty="0"/>
              <a:t>Narrative description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6621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841182-08D4-7044-B701-DC598A20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08DFE-6CAC-4648-9DFF-05996B527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563094"/>
          </a:xfrm>
        </p:spPr>
        <p:txBody>
          <a:bodyPr>
            <a:normAutofit/>
          </a:bodyPr>
          <a:lstStyle/>
          <a:p>
            <a:r>
              <a:rPr lang="en-GB" dirty="0"/>
              <a:t>Pick a phenomenon from the list on the right or choose one of your own</a:t>
            </a:r>
          </a:p>
          <a:p>
            <a:r>
              <a:rPr lang="en-GB" dirty="0"/>
              <a:t>How can you examine this phenomenon from both </a:t>
            </a:r>
            <a:r>
              <a:rPr lang="en-GB" i="1" dirty="0"/>
              <a:t>quantitative</a:t>
            </a:r>
            <a:r>
              <a:rPr lang="en-GB" dirty="0"/>
              <a:t> and </a:t>
            </a:r>
            <a:r>
              <a:rPr lang="en-GB" i="1" dirty="0"/>
              <a:t>qualitative</a:t>
            </a:r>
            <a:r>
              <a:rPr lang="en-GB" dirty="0"/>
              <a:t> perspectives?</a:t>
            </a:r>
          </a:p>
          <a:p>
            <a:pPr lvl="1"/>
            <a:r>
              <a:rPr lang="en-GB" dirty="0"/>
              <a:t>What kind of </a:t>
            </a:r>
            <a:r>
              <a:rPr lang="en-GB" b="1" dirty="0"/>
              <a:t>data-collecting methods</a:t>
            </a:r>
            <a:r>
              <a:rPr lang="en-GB" dirty="0"/>
              <a:t> should you use?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9977C5-A23E-014E-BEE8-4E04539EF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220" y="1799333"/>
            <a:ext cx="2516660" cy="37997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Happiness</a:t>
            </a:r>
          </a:p>
          <a:p>
            <a:r>
              <a:rPr lang="en-GB" dirty="0"/>
              <a:t>Love</a:t>
            </a:r>
          </a:p>
          <a:p>
            <a:r>
              <a:rPr lang="en-GB" dirty="0"/>
              <a:t>Aggression</a:t>
            </a:r>
          </a:p>
          <a:p>
            <a:r>
              <a:rPr lang="en-GB" dirty="0"/>
              <a:t>Stress</a:t>
            </a:r>
          </a:p>
          <a:p>
            <a:r>
              <a:rPr lang="en-GB" dirty="0"/>
              <a:t>Addiction</a:t>
            </a:r>
          </a:p>
          <a:p>
            <a:r>
              <a:rPr lang="en-GB" dirty="0"/>
              <a:t>Learning</a:t>
            </a:r>
          </a:p>
          <a:p>
            <a:r>
              <a:rPr lang="en-GB" dirty="0"/>
              <a:t>Memory</a:t>
            </a:r>
          </a:p>
          <a:p>
            <a:endParaRPr lang="en-GB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3E5C07A-6199-3A8A-8F68-44AFE968B8F5}"/>
              </a:ext>
            </a:extLst>
          </p:cNvPr>
          <p:cNvSpPr txBox="1"/>
          <p:nvPr/>
        </p:nvSpPr>
        <p:spPr>
          <a:xfrm>
            <a:off x="2327548" y="5900762"/>
            <a:ext cx="445500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COMPILE A MINI RESEARCH PLAN</a:t>
            </a:r>
          </a:p>
        </p:txBody>
      </p:sp>
    </p:spTree>
    <p:extLst>
      <p:ext uri="{BB962C8B-B14F-4D97-AF65-F5344CB8AC3E}">
        <p14:creationId xmlns:p14="http://schemas.microsoft.com/office/powerpoint/2010/main" val="37782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54E39-C99F-1F42-82C4-E6C82E0C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 dirty="0" err="1"/>
              <a:t>methods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736FBA-AF40-CA44-AF08-92141AF12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Quantitative research</a:t>
            </a:r>
          </a:p>
          <a:p>
            <a:pPr lvl="1"/>
            <a:r>
              <a:rPr lang="en-GB" dirty="0"/>
              <a:t>Survey / Questionnaire</a:t>
            </a:r>
          </a:p>
          <a:p>
            <a:pPr lvl="1"/>
            <a:r>
              <a:rPr lang="en-GB" dirty="0"/>
              <a:t>Psychological test</a:t>
            </a:r>
          </a:p>
          <a:p>
            <a:pPr lvl="1"/>
            <a:r>
              <a:rPr lang="en-GB" dirty="0"/>
              <a:t>Physiological measurements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3DB019-9360-254C-AC97-0698C778E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Qualitative research</a:t>
            </a:r>
          </a:p>
          <a:p>
            <a:pPr lvl="1"/>
            <a:r>
              <a:rPr lang="en-GB" dirty="0"/>
              <a:t>Interview</a:t>
            </a:r>
          </a:p>
          <a:p>
            <a:pPr lvl="1"/>
            <a:r>
              <a:rPr lang="en-GB" dirty="0"/>
              <a:t>Observation</a:t>
            </a:r>
          </a:p>
          <a:p>
            <a:pPr lvl="1"/>
            <a:r>
              <a:rPr lang="en-GB" dirty="0"/>
              <a:t>Analysis of source materials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AC14549-7BF1-BE8E-1831-9F294529A919}"/>
              </a:ext>
            </a:extLst>
          </p:cNvPr>
          <p:cNvSpPr txBox="1"/>
          <p:nvPr/>
        </p:nvSpPr>
        <p:spPr>
          <a:xfrm>
            <a:off x="297015" y="4657635"/>
            <a:ext cx="854996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THESE TWO APPROACHES SHOULD NOT BE SEEN AS COMPETING, </a:t>
            </a:r>
            <a:br>
              <a:rPr lang="fi-FI" sz="2400" b="1" dirty="0"/>
            </a:br>
            <a:r>
              <a:rPr lang="fi-FI" sz="2400" b="1" dirty="0"/>
              <a:t>BUT AS </a:t>
            </a:r>
            <a:r>
              <a:rPr lang="fi-FI" sz="2400" b="1" i="1" dirty="0"/>
              <a:t>COMPLEMENTARY</a:t>
            </a:r>
            <a:r>
              <a:rPr lang="fi-FI" sz="2400" b="1" dirty="0"/>
              <a:t> TO DIFFERENT TYPES OF</a:t>
            </a:r>
            <a:br>
              <a:rPr lang="fi-FI" sz="2400" b="1" dirty="0"/>
            </a:br>
            <a:r>
              <a:rPr lang="fi-FI" sz="2400" b="1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938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How participants </a:t>
            </a:r>
            <a:br>
              <a:rPr lang="en-GB" dirty="0"/>
            </a:br>
            <a:r>
              <a:rPr lang="en-GB" dirty="0"/>
              <a:t>should be treated in psychological research?</a:t>
            </a:r>
          </a:p>
          <a:p>
            <a:pPr lvl="1"/>
            <a:r>
              <a:rPr lang="en-GB" dirty="0"/>
              <a:t>Compile a list of ethical guidelines for treating participants</a:t>
            </a:r>
          </a:p>
          <a:p>
            <a:r>
              <a:rPr lang="en-GB" dirty="0"/>
              <a:t>Skim pages 37–40</a:t>
            </a:r>
          </a:p>
          <a:p>
            <a:pPr lvl="1"/>
            <a:r>
              <a:rPr lang="en-GB" dirty="0"/>
              <a:t>How similar were your thoughts compared to the course book?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14" y="1756845"/>
            <a:ext cx="3463962" cy="4066390"/>
          </a:xfrm>
        </p:spPr>
      </p:pic>
    </p:spTree>
    <p:extLst>
      <p:ext uri="{BB962C8B-B14F-4D97-AF65-F5344CB8AC3E}">
        <p14:creationId xmlns:p14="http://schemas.microsoft.com/office/powerpoint/2010/main" val="20833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should test animals be treated in psychological research?</a:t>
            </a:r>
          </a:p>
          <a:p>
            <a:endParaRPr lang="en-GB" dirty="0"/>
          </a:p>
          <a:p>
            <a:r>
              <a:rPr lang="en-GB" dirty="0"/>
              <a:t>What kind of arguments </a:t>
            </a:r>
            <a:r>
              <a:rPr lang="en-GB"/>
              <a:t>can we have </a:t>
            </a:r>
            <a:r>
              <a:rPr lang="en-GB" dirty="0"/>
              <a:t>for and against the use of test animals in psychology?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34948"/>
            <a:ext cx="4191000" cy="2949222"/>
          </a:xfrm>
        </p:spPr>
      </p:pic>
    </p:spTree>
    <p:extLst>
      <p:ext uri="{BB962C8B-B14F-4D97-AF65-F5344CB8AC3E}">
        <p14:creationId xmlns:p14="http://schemas.microsoft.com/office/powerpoint/2010/main" val="15651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www.fillthefunnel.com</a:t>
            </a:r>
            <a:r>
              <a:rPr lang="fi-FI" dirty="0"/>
              <a:t>/</a:t>
            </a:r>
            <a:r>
              <a:rPr lang="fi-FI" dirty="0" err="1"/>
              <a:t>mind</a:t>
            </a:r>
            <a:r>
              <a:rPr lang="fi-FI" dirty="0"/>
              <a:t>-</a:t>
            </a:r>
            <a:r>
              <a:rPr lang="fi-FI" dirty="0" err="1"/>
              <a:t>mapping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foundation</a:t>
            </a:r>
            <a:r>
              <a:rPr lang="fi-FI" dirty="0"/>
              <a:t>-to-</a:t>
            </a:r>
            <a:r>
              <a:rPr lang="fi-FI" dirty="0" err="1"/>
              <a:t>breakout</a:t>
            </a:r>
            <a:r>
              <a:rPr lang="fi-FI" dirty="0"/>
              <a:t>-</a:t>
            </a:r>
            <a:r>
              <a:rPr lang="fi-FI" dirty="0" err="1"/>
              <a:t>thinking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Open </a:t>
            </a:r>
            <a:r>
              <a:rPr lang="fi-FI" dirty="0" err="1"/>
              <a:t>mind</a:t>
            </a:r>
            <a:r>
              <a:rPr lang="fi-FI" dirty="0"/>
              <a:t> &lt;http://</a:t>
            </a:r>
            <a:r>
              <a:rPr lang="fi-FI" dirty="0" err="1"/>
              <a:t>cbtcentre.com.au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Science &lt;http://</a:t>
            </a:r>
            <a:r>
              <a:rPr lang="fi-FI" dirty="0" err="1"/>
              <a:t>www.brstf.org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Sherloc</a:t>
            </a:r>
            <a:r>
              <a:rPr lang="fi-FI" dirty="0"/>
              <a:t> Holmes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rubyskyepi.com</a:t>
            </a:r>
            <a:r>
              <a:rPr lang="fi-FI" dirty="0"/>
              <a:t>/</a:t>
            </a:r>
            <a:r>
              <a:rPr lang="fi-FI" dirty="0" err="1"/>
              <a:t>features</a:t>
            </a:r>
            <a:r>
              <a:rPr lang="fi-FI" dirty="0"/>
              <a:t>/</a:t>
            </a:r>
            <a:r>
              <a:rPr lang="fi-FI" dirty="0" err="1"/>
              <a:t>be</a:t>
            </a:r>
            <a:r>
              <a:rPr lang="fi-FI" dirty="0"/>
              <a:t>-a-</a:t>
            </a:r>
            <a:r>
              <a:rPr lang="fi-FI" dirty="0" err="1"/>
              <a:t>detective</a:t>
            </a:r>
            <a:r>
              <a:rPr lang="fi-FI" dirty="0"/>
              <a:t>/</a:t>
            </a:r>
            <a:r>
              <a:rPr lang="fi-FI" dirty="0" err="1"/>
              <a:t>pi-observation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8th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/>
              <a:t>Group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observations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free-vector</a:t>
            </a:r>
            <a:r>
              <a:rPr lang="fi-FI" dirty="0"/>
              <a:t>/qa-tester-developmental-kit-analyzing-binary-code-close-inspection-coding-checking-open-script-website-administration-reaffirming-quality-vector-isolated-concept-metaphor-illustration_11668619.htm#query=</a:t>
            </a:r>
            <a:r>
              <a:rPr lang="fi-FI" dirty="0" err="1"/>
              <a:t>observation&amp;position</a:t>
            </a:r>
            <a:r>
              <a:rPr lang="fi-FI" dirty="0"/>
              <a:t>=21&amp;from_view=</a:t>
            </a:r>
            <a:r>
              <a:rPr lang="fi-FI" dirty="0" err="1"/>
              <a:t>search&amp;track</a:t>
            </a:r>
            <a:r>
              <a:rPr lang="fi-FI" dirty="0"/>
              <a:t>=</a:t>
            </a:r>
            <a:r>
              <a:rPr lang="fi-FI" dirty="0" err="1"/>
              <a:t>sph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8th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 err="1"/>
              <a:t>Kid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premium-vector</a:t>
            </a:r>
            <a:r>
              <a:rPr lang="fi-FI" dirty="0"/>
              <a:t>/cute-kid-reading-book-children-day-illustration-sticker-kid-sitting-ground-read_44955609.htm&gt; </a:t>
            </a:r>
            <a:r>
              <a:rPr lang="fi-FI" dirty="0" err="1"/>
              <a:t>Accessed</a:t>
            </a:r>
            <a:r>
              <a:rPr lang="fi-FI" dirty="0"/>
              <a:t> 10th of August 2023.</a:t>
            </a:r>
          </a:p>
          <a:p>
            <a:r>
              <a:rPr lang="fi-FI" dirty="0" err="1"/>
              <a:t>Astrology</a:t>
            </a:r>
            <a:r>
              <a:rPr lang="fi-FI" dirty="0"/>
              <a:t> &lt;http://</a:t>
            </a:r>
            <a:r>
              <a:rPr lang="fi-FI" dirty="0" err="1"/>
              <a:t>netchanting.com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Research</a:t>
            </a:r>
            <a:r>
              <a:rPr lang="fi-FI" dirty="0"/>
              <a:t> &lt;http://</a:t>
            </a:r>
            <a:r>
              <a:rPr lang="fi-FI" dirty="0" err="1"/>
              <a:t>research.southwales.ac.uk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X and Y &lt;http://</a:t>
            </a:r>
            <a:r>
              <a:rPr lang="fi-FI" dirty="0" err="1"/>
              <a:t>ieet.org</a:t>
            </a:r>
            <a:r>
              <a:rPr lang="fi-FI" dirty="0"/>
              <a:t>/</a:t>
            </a:r>
            <a:r>
              <a:rPr lang="fi-FI" dirty="0" err="1"/>
              <a:t>index.php</a:t>
            </a:r>
            <a:r>
              <a:rPr lang="fi-FI" dirty="0"/>
              <a:t>/IEET/</a:t>
            </a:r>
            <a:r>
              <a:rPr lang="fi-FI" dirty="0" err="1"/>
              <a:t>more</a:t>
            </a:r>
            <a:r>
              <a:rPr lang="fi-FI" dirty="0"/>
              <a:t>/goertzel20100207&gt;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Heart</a:t>
            </a:r>
            <a:r>
              <a:rPr lang="fi-FI" dirty="0"/>
              <a:t> </a:t>
            </a:r>
            <a:r>
              <a:rPr lang="fi-FI" dirty="0" err="1"/>
              <a:t>tree</a:t>
            </a:r>
            <a:r>
              <a:rPr lang="fi-FI" dirty="0"/>
              <a:t> &lt;http://</a:t>
            </a:r>
            <a:r>
              <a:rPr lang="fi-FI" dirty="0" err="1"/>
              <a:t>www.loveimagesdownload.com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Placebo-effect</a:t>
            </a:r>
            <a:r>
              <a:rPr lang="fi-FI" dirty="0"/>
              <a:t> &lt;http://</a:t>
            </a:r>
            <a:r>
              <a:rPr lang="fi-FI" dirty="0" err="1"/>
              <a:t>www.theemotionmachine.com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create</a:t>
            </a:r>
            <a:r>
              <a:rPr lang="fi-FI" dirty="0"/>
              <a:t>-</a:t>
            </a:r>
            <a:r>
              <a:rPr lang="fi-FI" dirty="0" err="1"/>
              <a:t>your-own-placebo-pills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Double</a:t>
            </a:r>
            <a:r>
              <a:rPr lang="fi-FI" dirty="0"/>
              <a:t> </a:t>
            </a:r>
            <a:r>
              <a:rPr lang="fi-FI" dirty="0" err="1"/>
              <a:t>blind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 1 &lt;http://</a:t>
            </a:r>
            <a:r>
              <a:rPr lang="fi-FI" dirty="0" err="1"/>
              <a:t>www.chrisasbury.com</a:t>
            </a:r>
            <a:r>
              <a:rPr lang="fi-FI" dirty="0"/>
              <a:t>/?p=373&gt;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Double</a:t>
            </a:r>
            <a:r>
              <a:rPr lang="fi-FI" dirty="0"/>
              <a:t> </a:t>
            </a:r>
            <a:r>
              <a:rPr lang="fi-FI" dirty="0" err="1"/>
              <a:t>blind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 2 &lt;http://</a:t>
            </a:r>
            <a:r>
              <a:rPr lang="fi-FI" dirty="0" err="1"/>
              <a:t>www.tychosnose.com</a:t>
            </a:r>
            <a:r>
              <a:rPr lang="fi-FI" dirty="0"/>
              <a:t>/</a:t>
            </a:r>
            <a:r>
              <a:rPr lang="fi-FI" dirty="0" err="1"/>
              <a:t>natures-newest-secrets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Give examples of </a:t>
            </a:r>
            <a:r>
              <a:rPr lang="en-GB" i="1" dirty="0"/>
              <a:t>scientific theories</a:t>
            </a:r>
          </a:p>
          <a:p>
            <a:r>
              <a:rPr lang="en-GB" dirty="0"/>
              <a:t>What is meant by </a:t>
            </a:r>
            <a:r>
              <a:rPr lang="en-GB" i="1" dirty="0"/>
              <a:t>scientific theory</a:t>
            </a:r>
            <a:r>
              <a:rPr lang="en-GB" dirty="0"/>
              <a:t>?</a:t>
            </a:r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5" name="Sisällön paikkamerkki 4" descr="144892820861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762500" y="1417638"/>
            <a:ext cx="3810000" cy="4269791"/>
          </a:xfrm>
        </p:spPr>
      </p:pic>
    </p:spTree>
    <p:extLst>
      <p:ext uri="{BB962C8B-B14F-4D97-AF65-F5344CB8AC3E}">
        <p14:creationId xmlns:p14="http://schemas.microsoft.com/office/powerpoint/2010/main" val="17142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Correlation</a:t>
            </a:r>
            <a:r>
              <a:rPr lang="fi-FI" dirty="0"/>
              <a:t> 1 &lt;http://</a:t>
            </a:r>
            <a:r>
              <a:rPr lang="fi-FI" dirty="0" err="1"/>
              <a:t>math.tutorvista.com</a:t>
            </a:r>
            <a:r>
              <a:rPr lang="fi-FI" dirty="0"/>
              <a:t>/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correlation</a:t>
            </a:r>
            <a:r>
              <a:rPr lang="fi-FI" dirty="0"/>
              <a:t>-and-</a:t>
            </a:r>
            <a:r>
              <a:rPr lang="fi-FI" dirty="0" err="1"/>
              <a:t>regression.html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2015</a:t>
            </a:r>
          </a:p>
          <a:p>
            <a:r>
              <a:rPr lang="fi-FI" dirty="0" err="1"/>
              <a:t>Correlation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machinelearningmastery.com</a:t>
            </a:r>
            <a:r>
              <a:rPr lang="fi-FI" dirty="0"/>
              <a:t>/how-to-use-correlation-to-understand-the-relationship-between-variables/&gt; </a:t>
            </a:r>
            <a:r>
              <a:rPr lang="fi-FI" dirty="0" err="1"/>
              <a:t>Accessed</a:t>
            </a:r>
            <a:r>
              <a:rPr lang="fi-FI" dirty="0"/>
              <a:t> 25th of August 2020</a:t>
            </a:r>
          </a:p>
          <a:p>
            <a:r>
              <a:rPr lang="fi-FI" dirty="0"/>
              <a:t>Group of </a:t>
            </a:r>
            <a:r>
              <a:rPr lang="fi-FI" dirty="0" err="1"/>
              <a:t>people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www.cedars-sinai.edu</a:t>
            </a:r>
            <a:r>
              <a:rPr lang="fi-FI" dirty="0"/>
              <a:t>/</a:t>
            </a:r>
            <a:r>
              <a:rPr lang="fi-FI" dirty="0" err="1"/>
              <a:t>Patients</a:t>
            </a:r>
            <a:r>
              <a:rPr lang="fi-FI" dirty="0"/>
              <a:t>/</a:t>
            </a:r>
            <a:r>
              <a:rPr lang="fi-FI" dirty="0" err="1"/>
              <a:t>Programs</a:t>
            </a:r>
            <a:r>
              <a:rPr lang="fi-FI" dirty="0"/>
              <a:t>-and-Services/</a:t>
            </a:r>
            <a:r>
              <a:rPr lang="fi-FI" dirty="0" err="1"/>
              <a:t>Neurology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16th of August 2015</a:t>
            </a:r>
          </a:p>
          <a:p>
            <a:r>
              <a:rPr lang="fi-FI" dirty="0" err="1"/>
              <a:t>Sample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sampling.html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August 2020.</a:t>
            </a:r>
          </a:p>
          <a:p>
            <a:r>
              <a:rPr lang="fi-FI" dirty="0" err="1"/>
              <a:t>Phineas</a:t>
            </a:r>
            <a:r>
              <a:rPr lang="fi-FI" dirty="0"/>
              <a:t> </a:t>
            </a:r>
            <a:r>
              <a:rPr lang="fi-FI" dirty="0" err="1"/>
              <a:t>Gage</a:t>
            </a:r>
            <a:r>
              <a:rPr lang="fi-FI" dirty="0"/>
              <a:t> &lt;http://</a:t>
            </a:r>
            <a:r>
              <a:rPr lang="fi-FI" dirty="0" err="1"/>
              <a:t>onlinestorybank.com</a:t>
            </a:r>
            <a:r>
              <a:rPr lang="fi-FI" dirty="0"/>
              <a:t>/2014/03/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strange</a:t>
            </a:r>
            <a:r>
              <a:rPr lang="fi-FI" dirty="0"/>
              <a:t>-case-of-</a:t>
            </a:r>
            <a:r>
              <a:rPr lang="fi-FI" dirty="0" err="1"/>
              <a:t>mr</a:t>
            </a:r>
            <a:r>
              <a:rPr lang="fi-FI" dirty="0"/>
              <a:t>-</a:t>
            </a:r>
            <a:r>
              <a:rPr lang="fi-FI" dirty="0" err="1"/>
              <a:t>phineas-gage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August 2017</a:t>
            </a:r>
          </a:p>
          <a:p>
            <a:r>
              <a:rPr lang="fi-FI" dirty="0"/>
              <a:t>People in </a:t>
            </a:r>
            <a:r>
              <a:rPr lang="fi-FI" dirty="0" err="1"/>
              <a:t>train</a:t>
            </a:r>
            <a:r>
              <a:rPr lang="fi-FI" dirty="0"/>
              <a:t> &lt;http://</a:t>
            </a:r>
            <a:r>
              <a:rPr lang="fi-FI" dirty="0" err="1"/>
              <a:t>www.slate.com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/life/transport/2009/11/</a:t>
            </a:r>
            <a:r>
              <a:rPr lang="fi-FI" dirty="0" err="1"/>
              <a:t>underground_psychology.html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</a:t>
            </a:r>
          </a:p>
          <a:p>
            <a:r>
              <a:rPr lang="fi-FI" dirty="0" err="1"/>
              <a:t>Participants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www.penserv.com</a:t>
            </a:r>
            <a:r>
              <a:rPr lang="fi-FI" dirty="0"/>
              <a:t>/</a:t>
            </a:r>
            <a:r>
              <a:rPr lang="fi-FI" dirty="0" err="1"/>
              <a:t>login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animals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www.crueltyfreeinternational.org</a:t>
            </a:r>
            <a:r>
              <a:rPr lang="fi-FI" dirty="0"/>
              <a:t>/</a:t>
            </a:r>
            <a:r>
              <a:rPr lang="fi-FI" dirty="0" err="1"/>
              <a:t>DrugTesting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666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Scientific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i="1" dirty="0"/>
              <a:t>Systematic body of knowledge</a:t>
            </a:r>
          </a:p>
          <a:p>
            <a:r>
              <a:rPr lang="en-GB" i="1" dirty="0"/>
              <a:t>Explanation</a:t>
            </a:r>
            <a:r>
              <a:rPr lang="en-GB" dirty="0"/>
              <a:t> that explains observations and their relationships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Hypothesis</a:t>
            </a:r>
          </a:p>
          <a:p>
            <a:pPr lvl="1"/>
            <a:r>
              <a:rPr lang="en-GB" i="1" dirty="0"/>
              <a:t>Prediction</a:t>
            </a:r>
            <a:r>
              <a:rPr lang="en-GB" dirty="0"/>
              <a:t> that is derived from a theory</a:t>
            </a:r>
          </a:p>
          <a:p>
            <a:pPr lvl="1"/>
            <a:r>
              <a:rPr lang="en-GB" i="1" dirty="0"/>
              <a:t>Assumption</a:t>
            </a:r>
            <a:r>
              <a:rPr lang="en-GB" dirty="0"/>
              <a:t> that is being tested</a:t>
            </a:r>
          </a:p>
        </p:txBody>
      </p:sp>
    </p:spTree>
    <p:extLst>
      <p:ext uri="{BB962C8B-B14F-4D97-AF65-F5344CB8AC3E}">
        <p14:creationId xmlns:p14="http://schemas.microsoft.com/office/powerpoint/2010/main" val="17726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Give examples of </a:t>
            </a:r>
            <a:r>
              <a:rPr lang="en-GB" i="1" dirty="0"/>
              <a:t>empirical studies</a:t>
            </a:r>
          </a:p>
          <a:p>
            <a:r>
              <a:rPr lang="en-GB" dirty="0"/>
              <a:t>What is meant by </a:t>
            </a:r>
            <a:r>
              <a:rPr lang="en-GB" i="1" dirty="0"/>
              <a:t>empirical study</a:t>
            </a:r>
            <a:r>
              <a:rPr lang="en-GB" dirty="0"/>
              <a:t>?</a:t>
            </a:r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940D3C8-EF29-A740-8221-9063264B67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6872" y="1845567"/>
            <a:ext cx="3460426" cy="3326040"/>
          </a:xfrm>
        </p:spPr>
      </p:pic>
    </p:spTree>
    <p:extLst>
      <p:ext uri="{BB962C8B-B14F-4D97-AF65-F5344CB8AC3E}">
        <p14:creationId xmlns:p14="http://schemas.microsoft.com/office/powerpoint/2010/main" val="1704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7CD71-30F0-FC4B-94B4-A3072374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Empirical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58DF86-A92A-F945-A687-63596AFB4B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Activity that includes the </a:t>
            </a:r>
            <a:r>
              <a:rPr lang="en-GB" i="1" dirty="0"/>
              <a:t>systematic collection</a:t>
            </a:r>
            <a:r>
              <a:rPr lang="en-GB" dirty="0"/>
              <a:t> and </a:t>
            </a:r>
            <a:r>
              <a:rPr lang="en-GB" i="1" dirty="0"/>
              <a:t>analysis</a:t>
            </a:r>
            <a:r>
              <a:rPr lang="en-GB" dirty="0"/>
              <a:t> of </a:t>
            </a:r>
            <a:r>
              <a:rPr lang="en-GB" b="1" dirty="0"/>
              <a:t>empirical data</a:t>
            </a:r>
          </a:p>
          <a:p>
            <a:pPr lvl="1"/>
            <a:r>
              <a:rPr lang="en-GB" dirty="0"/>
              <a:t>Information that is</a:t>
            </a:r>
            <a:br>
              <a:rPr lang="en-GB" dirty="0"/>
            </a:br>
            <a:r>
              <a:rPr lang="en-GB" dirty="0"/>
              <a:t>based on </a:t>
            </a:r>
            <a:r>
              <a:rPr lang="en-GB" i="1" dirty="0"/>
              <a:t>observations</a:t>
            </a:r>
            <a:r>
              <a:rPr lang="en-GB" dirty="0"/>
              <a:t> or </a:t>
            </a:r>
            <a:r>
              <a:rPr lang="en-GB" i="1" dirty="0"/>
              <a:t>experience</a:t>
            </a:r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863291-42BE-1B41-A657-877424627C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42905"/>
            <a:ext cx="4038600" cy="3240553"/>
          </a:xfrm>
        </p:spPr>
      </p:pic>
    </p:spTree>
    <p:extLst>
      <p:ext uri="{BB962C8B-B14F-4D97-AF65-F5344CB8AC3E}">
        <p14:creationId xmlns:p14="http://schemas.microsoft.com/office/powerpoint/2010/main" val="37174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7F6AF-EFC1-530C-9D46-0FFD90B3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E42B6-342C-D2C1-2980-4988EBA5C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teacher’s extra material on psychological theories and empirical studies in psychology</a:t>
            </a:r>
          </a:p>
        </p:txBody>
      </p:sp>
      <p:pic>
        <p:nvPicPr>
          <p:cNvPr id="6" name="Sisällön paikkamerkki 5" descr="Kuva, joka sisältää kohteen animaatio, piirros, clipart, Animoidut lastenohjelmat&#10;&#10;Kuvaus luotu automaattisesti">
            <a:extLst>
              <a:ext uri="{FF2B5EF4-FFF2-40B4-BE49-F238E27FC236}">
                <a16:creationId xmlns:a16="http://schemas.microsoft.com/office/drawing/2014/main" id="{AF3F52C8-54E9-7F88-7821-D586066B37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0227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What kind of </a:t>
            </a:r>
            <a:r>
              <a:rPr lang="en-GB" b="1" dirty="0"/>
              <a:t>non-scientific</a:t>
            </a:r>
            <a:r>
              <a:rPr lang="en-GB" dirty="0"/>
              <a:t> ways to study the human mind and behaviour do you know?</a:t>
            </a:r>
          </a:p>
          <a:p>
            <a:pPr lvl="1"/>
            <a:r>
              <a:rPr lang="en-GB" dirty="0"/>
              <a:t>How do they not meet the criteria for psychological research?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6205"/>
            <a:ext cx="4038600" cy="3133953"/>
          </a:xfrm>
        </p:spPr>
      </p:pic>
    </p:spTree>
    <p:extLst>
      <p:ext uri="{BB962C8B-B14F-4D97-AF65-F5344CB8AC3E}">
        <p14:creationId xmlns:p14="http://schemas.microsoft.com/office/powerpoint/2010/main" val="19555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7419</TotalTime>
  <Words>1504</Words>
  <Application>Microsoft Macintosh PowerPoint</Application>
  <PresentationFormat>Näytössä katseltava diaesitys (4:3)</PresentationFormat>
  <Paragraphs>257</Paragraphs>
  <Slides>40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Office-teema</vt:lpstr>
      <vt:lpstr>PSYCHOLOGY AS A SCIENCE</vt:lpstr>
      <vt:lpstr>TASK</vt:lpstr>
      <vt:lpstr>Common criteria  for scientific knowledge</vt:lpstr>
      <vt:lpstr>TASK</vt:lpstr>
      <vt:lpstr>Scientific theory</vt:lpstr>
      <vt:lpstr>TASK</vt:lpstr>
      <vt:lpstr>Empirical study</vt:lpstr>
      <vt:lpstr>TASK</vt:lpstr>
      <vt:lpstr>TASK</vt:lpstr>
      <vt:lpstr>Overview of psychological  research process</vt:lpstr>
      <vt:lpstr>Research design</vt:lpstr>
      <vt:lpstr>1. Experimental study</vt:lpstr>
      <vt:lpstr>TASK</vt:lpstr>
      <vt:lpstr>1. Experimental study</vt:lpstr>
      <vt:lpstr>TASK</vt:lpstr>
      <vt:lpstr>1. Experimental study</vt:lpstr>
      <vt:lpstr>1. Experimental study</vt:lpstr>
      <vt:lpstr>TASK</vt:lpstr>
      <vt:lpstr>1. Experimental study</vt:lpstr>
      <vt:lpstr>1. Experimental study</vt:lpstr>
      <vt:lpstr>1. Experimental study</vt:lpstr>
      <vt:lpstr>TASK</vt:lpstr>
      <vt:lpstr>2. Correlational study</vt:lpstr>
      <vt:lpstr>TASK</vt:lpstr>
      <vt:lpstr>3. Descriptive study</vt:lpstr>
      <vt:lpstr>TASK</vt:lpstr>
      <vt:lpstr>3. Descriptive study</vt:lpstr>
      <vt:lpstr>3. Descriptive study</vt:lpstr>
      <vt:lpstr>4. Case study</vt:lpstr>
      <vt:lpstr>4. Case study</vt:lpstr>
      <vt:lpstr>PowerPoint-esitys</vt:lpstr>
      <vt:lpstr>Research setting</vt:lpstr>
      <vt:lpstr>Data-collecting methods</vt:lpstr>
      <vt:lpstr>Data-collecting methods</vt:lpstr>
      <vt:lpstr>TASK</vt:lpstr>
      <vt:lpstr>Data-collecting methods</vt:lpstr>
      <vt:lpstr>TASK</vt:lpstr>
      <vt:lpstr>TASK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180</cp:revision>
  <dcterms:created xsi:type="dcterms:W3CDTF">2016-01-27T06:20:57Z</dcterms:created>
  <dcterms:modified xsi:type="dcterms:W3CDTF">2023-08-28T08:48:24Z</dcterms:modified>
</cp:coreProperties>
</file>