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331" r:id="rId9"/>
    <p:sldId id="287" r:id="rId10"/>
    <p:sldId id="286" r:id="rId11"/>
    <p:sldId id="288" r:id="rId12"/>
    <p:sldId id="327" r:id="rId13"/>
    <p:sldId id="289" r:id="rId14"/>
    <p:sldId id="291" r:id="rId15"/>
    <p:sldId id="311" r:id="rId16"/>
    <p:sldId id="302" r:id="rId17"/>
    <p:sldId id="293" r:id="rId18"/>
    <p:sldId id="295" r:id="rId19"/>
    <p:sldId id="296" r:id="rId20"/>
    <p:sldId id="297" r:id="rId21"/>
    <p:sldId id="299" r:id="rId22"/>
    <p:sldId id="301" r:id="rId23"/>
    <p:sldId id="328" r:id="rId24"/>
    <p:sldId id="298" r:id="rId25"/>
    <p:sldId id="305" r:id="rId26"/>
    <p:sldId id="310" r:id="rId27"/>
    <p:sldId id="308" r:id="rId28"/>
    <p:sldId id="303" r:id="rId29"/>
    <p:sldId id="307" r:id="rId30"/>
    <p:sldId id="309" r:id="rId31"/>
    <p:sldId id="329" r:id="rId32"/>
    <p:sldId id="326" r:id="rId33"/>
    <p:sldId id="330" r:id="rId34"/>
    <p:sldId id="273" r:id="rId35"/>
    <p:sldId id="294" r:id="rId3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/>
    <p:restoredTop sz="94648"/>
  </p:normalViewPr>
  <p:slideViewPr>
    <p:cSldViewPr snapToGrid="0" snapToObjects="1">
      <p:cViewPr varScale="1">
        <p:scale>
          <a:sx n="114" d="100"/>
          <a:sy n="114" d="100"/>
        </p:scale>
        <p:origin x="16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57B56-AA3C-D949-94DD-C2DB5794F245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Muistiinpanoj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E3C7-4550-B444-B02F-30251ECD12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3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15A7-C06D-A74A-AA8B-300FF02B897E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79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ted.com/talks/james_a_white_sr_the_little_problem_i_had_renting_a_hous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mplicit.harvard.edu/implicit/selectatest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ted.com/talks/verna_myers_how_to_overcome_our_biases_walk_boldly_toward_them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youtube.com/watch?v=IhpxwJCXIn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GROUP DYNAMICS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053C4-F8A9-F648-982F-B50D3824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Co-operation</a:t>
            </a:r>
            <a:r>
              <a:rPr lang="fi-FI" dirty="0"/>
              <a:t> and </a:t>
            </a:r>
            <a:r>
              <a:rPr lang="fi-FI" dirty="0" err="1"/>
              <a:t>competition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94269-5B64-EC4A-84B1-462EE54ED2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Realistic group conflict theory </a:t>
            </a:r>
            <a:r>
              <a:rPr lang="en-GB" dirty="0"/>
              <a:t>(</a:t>
            </a:r>
            <a:r>
              <a:rPr lang="en-GB" dirty="0" err="1"/>
              <a:t>Cambell</a:t>
            </a:r>
            <a:r>
              <a:rPr lang="en-GB" dirty="0"/>
              <a:t>, 1965)</a:t>
            </a:r>
          </a:p>
          <a:p>
            <a:pPr lvl="1"/>
            <a:r>
              <a:rPr lang="en-GB" dirty="0"/>
              <a:t>If groups have </a:t>
            </a:r>
            <a:r>
              <a:rPr lang="en-GB" i="1" dirty="0"/>
              <a:t>opposite goals</a:t>
            </a:r>
            <a:r>
              <a:rPr lang="en-GB" dirty="0"/>
              <a:t> and compete for </a:t>
            </a:r>
            <a:r>
              <a:rPr lang="en-GB" i="1" dirty="0"/>
              <a:t>limited resources</a:t>
            </a:r>
            <a:r>
              <a:rPr lang="en-GB" dirty="0"/>
              <a:t>, inter-group conflict arises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00F0AF-C225-3646-8CEF-BF634BCD5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765" y="2478811"/>
            <a:ext cx="3922643" cy="2778539"/>
          </a:xfrm>
        </p:spPr>
      </p:pic>
    </p:spTree>
    <p:extLst>
      <p:ext uri="{BB962C8B-B14F-4D97-AF65-F5344CB8AC3E}">
        <p14:creationId xmlns:p14="http://schemas.microsoft.com/office/powerpoint/2010/main" val="33142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97C038-32A4-EB45-BD72-4F6F936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C5FB8-A652-1E46-8812-793FABAC65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Carefully read pages 389–391 on </a:t>
            </a:r>
            <a:r>
              <a:rPr lang="en-GB" dirty="0" err="1"/>
              <a:t>Sherif’s</a:t>
            </a:r>
            <a:r>
              <a:rPr lang="en-GB" dirty="0"/>
              <a:t> Robber’s Cave studies</a:t>
            </a:r>
          </a:p>
          <a:p>
            <a:pPr lvl="1"/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studies?</a:t>
            </a:r>
          </a:p>
          <a:p>
            <a:pPr lvl="1"/>
            <a:r>
              <a:rPr lang="en-GB" dirty="0"/>
              <a:t>How do the studies support </a:t>
            </a:r>
            <a:r>
              <a:rPr lang="en-GB" i="1" dirty="0"/>
              <a:t>realistic group conflict theory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CD1137-974C-2743-9B4C-207BE7851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731420"/>
            <a:ext cx="4038600" cy="2263522"/>
          </a:xfrm>
        </p:spPr>
      </p:pic>
    </p:spTree>
    <p:extLst>
      <p:ext uri="{BB962C8B-B14F-4D97-AF65-F5344CB8AC3E}">
        <p14:creationId xmlns:p14="http://schemas.microsoft.com/office/powerpoint/2010/main" val="25146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97D32A-A625-6948-A8DB-D56FE8EE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5DAD94-B089-A54F-9F9A-6D2BC22D58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</a:t>
            </a:r>
            <a:r>
              <a:rPr lang="en-GB" i="1" dirty="0"/>
              <a:t>social identity theory </a:t>
            </a:r>
            <a:r>
              <a:rPr lang="en-GB" dirty="0"/>
              <a:t>(SIT) from sociocultural approach</a:t>
            </a:r>
          </a:p>
          <a:p>
            <a:pPr lvl="1"/>
            <a:r>
              <a:rPr lang="en-GB" dirty="0"/>
              <a:t>How do the </a:t>
            </a:r>
            <a:r>
              <a:rPr lang="en-GB" dirty="0" err="1"/>
              <a:t>Sherif’s</a:t>
            </a:r>
            <a:r>
              <a:rPr lang="en-GB" dirty="0"/>
              <a:t> Robber’s Cave studies support SIT?</a:t>
            </a:r>
          </a:p>
          <a:p>
            <a:pPr lvl="1"/>
            <a:r>
              <a:rPr lang="en-GB" dirty="0"/>
              <a:t>What kind of a</a:t>
            </a:r>
            <a:r>
              <a:rPr lang="en-GB" i="1" dirty="0"/>
              <a:t>lternative explanation </a:t>
            </a:r>
            <a:r>
              <a:rPr lang="en-GB" dirty="0"/>
              <a:t>can SIT provide in comparison to realistic group conflict theory?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C9AC31CF-F214-204E-B121-38098E5AE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9" b="13102"/>
          <a:stretch/>
        </p:blipFill>
        <p:spPr>
          <a:xfrm>
            <a:off x="4653173" y="2718798"/>
            <a:ext cx="4033627" cy="2245591"/>
          </a:xfrm>
        </p:spPr>
      </p:pic>
    </p:spTree>
    <p:extLst>
      <p:ext uri="{BB962C8B-B14F-4D97-AF65-F5344CB8AC3E}">
        <p14:creationId xmlns:p14="http://schemas.microsoft.com/office/powerpoint/2010/main" val="15340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FA2C39-CACA-5C46-A414-13F56392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7A38B1-39E0-A943-B9FB-504FDC427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48539" cy="4525963"/>
          </a:xfrm>
        </p:spPr>
        <p:txBody>
          <a:bodyPr/>
          <a:lstStyle/>
          <a:p>
            <a:r>
              <a:rPr lang="en-GB" dirty="0"/>
              <a:t>Read the </a:t>
            </a:r>
            <a:r>
              <a:rPr lang="en-GB" b="1" dirty="0"/>
              <a:t>Burton-</a:t>
            </a:r>
            <a:r>
              <a:rPr lang="en-GB" b="1" dirty="0" err="1"/>
              <a:t>Chellew</a:t>
            </a:r>
            <a:r>
              <a:rPr lang="en-GB" b="1" dirty="0"/>
              <a:t>, Ross-Gillespie and West (2010) </a:t>
            </a:r>
            <a:r>
              <a:rPr lang="en-GB" dirty="0"/>
              <a:t>study from teacher’s additional materials</a:t>
            </a:r>
          </a:p>
          <a:p>
            <a:pPr lvl="1"/>
            <a:r>
              <a:rPr lang="en-GB" dirty="0"/>
              <a:t>What does the study tell you about the role of inter-group competition and cooperation?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F96FBDD-74C4-FA41-9F38-CBA8657502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9748" y="180558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092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5CE69-B25B-4648-96F8-971ACB7F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Prejudice</a:t>
            </a:r>
            <a:r>
              <a:rPr lang="fi-FI" dirty="0"/>
              <a:t> and </a:t>
            </a:r>
            <a:r>
              <a:rPr lang="fi-FI" dirty="0" err="1"/>
              <a:t>discrimination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87F3A-71E2-8F42-B2D7-A2F4E023D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7648"/>
            <a:ext cx="4038600" cy="4453435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Prejudice</a:t>
            </a:r>
          </a:p>
          <a:p>
            <a:pPr lvl="1"/>
            <a:r>
              <a:rPr lang="en-GB" dirty="0"/>
              <a:t>Negative attitude towards others</a:t>
            </a:r>
          </a:p>
          <a:p>
            <a:endParaRPr lang="en-GB" b="1" dirty="0"/>
          </a:p>
          <a:p>
            <a:r>
              <a:rPr lang="en-GB" b="1" dirty="0"/>
              <a:t>Discrimination</a:t>
            </a:r>
          </a:p>
          <a:p>
            <a:pPr lvl="1"/>
            <a:r>
              <a:rPr lang="en-GB" dirty="0"/>
              <a:t>Negative behaviour towards others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9138CF9-B785-D848-ABCB-E91F49689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8" y="1637648"/>
            <a:ext cx="3711196" cy="4453435"/>
          </a:xfrm>
        </p:spPr>
      </p:pic>
    </p:spTree>
    <p:extLst>
      <p:ext uri="{BB962C8B-B14F-4D97-AF65-F5344CB8AC3E}">
        <p14:creationId xmlns:p14="http://schemas.microsoft.com/office/powerpoint/2010/main" val="17516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633283-9DDD-9C4E-911B-A9C2A062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8DCCFD-DEE5-524D-90BF-09196801D3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 </a:t>
            </a:r>
            <a:r>
              <a:rPr lang="en-GB" b="1" dirty="0"/>
              <a:t>stereotypes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Schemas by which we generalize and categorize groups and their members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123B1B9-CAED-2F45-8709-BFD8EDCCF9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237581"/>
            <a:ext cx="3251200" cy="3251200"/>
          </a:xfrm>
        </p:spPr>
      </p:pic>
    </p:spTree>
    <p:extLst>
      <p:ext uri="{BB962C8B-B14F-4D97-AF65-F5344CB8AC3E}">
        <p14:creationId xmlns:p14="http://schemas.microsoft.com/office/powerpoint/2010/main" val="7514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BCD4F-AC75-E044-B52D-0ABE9D95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Prejudice</a:t>
            </a:r>
            <a:r>
              <a:rPr lang="fi-FI" dirty="0"/>
              <a:t> and </a:t>
            </a:r>
            <a:r>
              <a:rPr lang="fi-FI" dirty="0" err="1"/>
              <a:t>discrimination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8542FD-7D7E-964F-842C-499DEC80F0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Meta-stereotype</a:t>
            </a:r>
          </a:p>
          <a:p>
            <a:pPr lvl="1"/>
            <a:r>
              <a:rPr lang="en-GB" dirty="0"/>
              <a:t>Being aware of the stereotypes others </a:t>
            </a:r>
            <a:br>
              <a:rPr lang="en-GB" dirty="0"/>
            </a:br>
            <a:r>
              <a:rPr lang="en-GB" dirty="0"/>
              <a:t>hold of 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9172614-624F-B444-88E1-3DDB1A4557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790031"/>
            <a:ext cx="3810000" cy="2146300"/>
          </a:xfrm>
        </p:spPr>
      </p:pic>
    </p:spTree>
    <p:extLst>
      <p:ext uri="{BB962C8B-B14F-4D97-AF65-F5344CB8AC3E}">
        <p14:creationId xmlns:p14="http://schemas.microsoft.com/office/powerpoint/2010/main" val="22523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893F7E-D12C-A84E-A05F-0A5A87F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Prejudice</a:t>
            </a:r>
            <a:r>
              <a:rPr lang="fi-FI" dirty="0"/>
              <a:t> and </a:t>
            </a:r>
            <a:r>
              <a:rPr lang="fi-FI" dirty="0" err="1"/>
              <a:t>discrimination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B39CAE-A540-444E-AA9D-69E5F939D7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Racism</a:t>
            </a:r>
          </a:p>
          <a:p>
            <a:pPr lvl="1"/>
            <a:r>
              <a:rPr lang="en-GB" dirty="0"/>
              <a:t>A form of discrimination based on racial characteristics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B0AE178-8578-A54E-BDD6-BD52774422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1497" y="2015719"/>
            <a:ext cx="4085303" cy="327403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0302172-3357-9F47-A12D-0EFC4EB99CB0}"/>
              </a:ext>
            </a:extLst>
          </p:cNvPr>
          <p:cNvSpPr txBox="1"/>
          <p:nvPr/>
        </p:nvSpPr>
        <p:spPr>
          <a:xfrm>
            <a:off x="1158351" y="4705402"/>
            <a:ext cx="263629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CAN RACISM </a:t>
            </a:r>
          </a:p>
          <a:p>
            <a:pPr algn="ctr"/>
            <a:r>
              <a:rPr lang="fi-FI" sz="2400" b="1" dirty="0"/>
              <a:t>BE EXPLAINED?</a:t>
            </a:r>
          </a:p>
        </p:txBody>
      </p:sp>
    </p:spTree>
    <p:extLst>
      <p:ext uri="{BB962C8B-B14F-4D97-AF65-F5344CB8AC3E}">
        <p14:creationId xmlns:p14="http://schemas.microsoft.com/office/powerpoint/2010/main" val="6152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6DD9E-A8E2-BD4F-80AE-62B80D97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Prejudice</a:t>
            </a:r>
            <a:r>
              <a:rPr lang="fi-FI" dirty="0"/>
              <a:t> and </a:t>
            </a:r>
            <a:r>
              <a:rPr lang="fi-FI" dirty="0" err="1"/>
              <a:t>discrimination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5D6CC2-2887-0C47-8EC1-D030DAE5A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b="1" dirty="0"/>
              <a:t>Category awareness</a:t>
            </a:r>
          </a:p>
          <a:p>
            <a:pPr lvl="1"/>
            <a:r>
              <a:rPr lang="en-GB" dirty="0"/>
              <a:t>Three year old children are able to identify gender and ethnicity related differences</a:t>
            </a:r>
          </a:p>
          <a:p>
            <a:pPr lvl="1"/>
            <a:r>
              <a:rPr lang="en-GB" dirty="0"/>
              <a:t>Categorization is a natural tendency in humans (Campbell, 1958)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7A1FC3E-F309-3C48-B623-B43ECB66B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875631"/>
            <a:ext cx="3810000" cy="3975100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0E013C6-C384-7645-950A-623237C61D04}"/>
              </a:ext>
            </a:extLst>
          </p:cNvPr>
          <p:cNvSpPr txBox="1"/>
          <p:nvPr/>
        </p:nvSpPr>
        <p:spPr>
          <a:xfrm>
            <a:off x="1132471" y="5153263"/>
            <a:ext cx="284045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IS RACISM NATURAL </a:t>
            </a:r>
            <a:br>
              <a:rPr lang="fi-FI" sz="2400" b="1" dirty="0"/>
            </a:br>
            <a:r>
              <a:rPr lang="fi-FI" sz="2400" b="1" dirty="0"/>
              <a:t>TO HUMANS?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66C6B-D888-AB42-AC67-BE83A1229608}"/>
              </a:ext>
            </a:extLst>
          </p:cNvPr>
          <p:cNvSpPr txBox="1"/>
          <p:nvPr/>
        </p:nvSpPr>
        <p:spPr>
          <a:xfrm>
            <a:off x="5175745" y="5337928"/>
            <a:ext cx="298351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Clark and Clark (1947)</a:t>
            </a:r>
          </a:p>
        </p:txBody>
      </p:sp>
    </p:spTree>
    <p:extLst>
      <p:ext uri="{BB962C8B-B14F-4D97-AF65-F5344CB8AC3E}">
        <p14:creationId xmlns:p14="http://schemas.microsoft.com/office/powerpoint/2010/main" val="42003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1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8977A5-88C4-4843-92FF-72D2BF77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A7C4A-7CBF-FA4E-AD82-5199CC077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James A White sr. TED-talk </a:t>
            </a:r>
            <a:r>
              <a:rPr lang="en-GB" i="1" dirty="0">
                <a:hlinkClick r:id="rId2"/>
              </a:rPr>
              <a:t>”The little problem I had renting a house”</a:t>
            </a:r>
            <a:endParaRPr lang="en-GB" i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49F2B1-185F-DC4F-8C73-7665617A6D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8981" y="2117453"/>
            <a:ext cx="3937819" cy="2953364"/>
          </a:xfrm>
        </p:spPr>
      </p:pic>
    </p:spTree>
    <p:extLst>
      <p:ext uri="{BB962C8B-B14F-4D97-AF65-F5344CB8AC3E}">
        <p14:creationId xmlns:p14="http://schemas.microsoft.com/office/powerpoint/2010/main" val="17560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3B92E8A-2347-434A-9A7B-2AC49DFF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0F66687-9681-C74D-889C-0089A355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8562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Discuss the following questions with a partner:</a:t>
            </a:r>
          </a:p>
          <a:p>
            <a:pPr lvl="1"/>
            <a:r>
              <a:rPr lang="en-GB" dirty="0"/>
              <a:t>What groups do you belong to?</a:t>
            </a:r>
          </a:p>
          <a:p>
            <a:pPr lvl="1"/>
            <a:r>
              <a:rPr lang="en-GB" dirty="0"/>
              <a:t>What attracted you to this groups?</a:t>
            </a:r>
          </a:p>
          <a:p>
            <a:pPr lvl="1"/>
            <a:r>
              <a:rPr lang="en-GB" dirty="0"/>
              <a:t>What did you have to do (as initiation) to </a:t>
            </a:r>
            <a:br>
              <a:rPr lang="en-GB" dirty="0"/>
            </a:br>
            <a:r>
              <a:rPr lang="en-GB" dirty="0"/>
              <a:t>join these groups?</a:t>
            </a:r>
          </a:p>
          <a:p>
            <a:pPr lvl="1"/>
            <a:r>
              <a:rPr lang="en-GB" dirty="0"/>
              <a:t>When do you think you were accepted as a </a:t>
            </a:r>
            <a:br>
              <a:rPr lang="en-GB" dirty="0"/>
            </a:br>
            <a:r>
              <a:rPr lang="en-GB" dirty="0"/>
              <a:t>member of the group?</a:t>
            </a:r>
          </a:p>
          <a:p>
            <a:pPr lvl="1"/>
            <a:r>
              <a:rPr lang="en-GB" dirty="0"/>
              <a:t>How did membership of the group affect your </a:t>
            </a:r>
            <a:br>
              <a:rPr lang="en-GB" dirty="0"/>
            </a:br>
            <a:r>
              <a:rPr lang="en-GB" dirty="0"/>
              <a:t>self-concept and self-esteem?</a:t>
            </a:r>
          </a:p>
          <a:p>
            <a:pPr lvl="1"/>
            <a:r>
              <a:rPr lang="en-GB" dirty="0"/>
              <a:t>Have you ever been tempted to leave the group? </a:t>
            </a:r>
            <a:br>
              <a:rPr lang="en-GB" dirty="0"/>
            </a:br>
            <a:r>
              <a:rPr lang="en-GB" dirty="0"/>
              <a:t>If so, what factors led to your loss of attraction </a:t>
            </a:r>
            <a:br>
              <a:rPr lang="en-GB" dirty="0"/>
            </a:br>
            <a:r>
              <a:rPr lang="en-GB" dirty="0"/>
              <a:t>to the group?</a:t>
            </a:r>
          </a:p>
        </p:txBody>
      </p:sp>
    </p:spTree>
    <p:extLst>
      <p:ext uri="{BB962C8B-B14F-4D97-AF65-F5344CB8AC3E}">
        <p14:creationId xmlns:p14="http://schemas.microsoft.com/office/powerpoint/2010/main" val="817645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BBC822-A631-B84E-8D17-F23061FF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26019A-618C-A74C-9BF6-00F3338148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Some of our stereotypes and prejudice may be </a:t>
            </a:r>
            <a:r>
              <a:rPr lang="en-GB" i="1" dirty="0"/>
              <a:t>unconscious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and </a:t>
            </a:r>
            <a:r>
              <a:rPr lang="en-GB" i="1" dirty="0"/>
              <a:t>implicit</a:t>
            </a:r>
          </a:p>
          <a:p>
            <a:r>
              <a:rPr lang="en-GB" dirty="0"/>
              <a:t>Take a </a:t>
            </a:r>
            <a:r>
              <a:rPr lang="en-GB" dirty="0">
                <a:hlinkClick r:id="rId2"/>
              </a:rPr>
              <a:t>implicit association test </a:t>
            </a:r>
            <a:r>
              <a:rPr lang="en-GB" dirty="0"/>
              <a:t>provided by Harvard University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FA6241D-9C00-144F-BD9E-AE2E3F186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6233" y="1867110"/>
            <a:ext cx="3545753" cy="3427561"/>
          </a:xfrm>
        </p:spPr>
      </p:pic>
    </p:spTree>
    <p:extLst>
      <p:ext uri="{BB962C8B-B14F-4D97-AF65-F5344CB8AC3E}">
        <p14:creationId xmlns:p14="http://schemas.microsoft.com/office/powerpoint/2010/main" val="17605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5D449-56D0-BD4F-B4F1-C26FD636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Prejudice</a:t>
            </a:r>
            <a:r>
              <a:rPr lang="fi-FI" dirty="0"/>
              <a:t> and </a:t>
            </a:r>
            <a:r>
              <a:rPr lang="fi-FI" dirty="0" err="1"/>
              <a:t>discrimination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33743-EC21-FC42-ACDD-D0FC7279A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Levinson (2007)</a:t>
            </a:r>
          </a:p>
          <a:p>
            <a:pPr lvl="1"/>
            <a:r>
              <a:rPr lang="en-GB" dirty="0"/>
              <a:t>How do implicit bias influence memory?</a:t>
            </a:r>
          </a:p>
          <a:p>
            <a:pPr lvl="1"/>
            <a:r>
              <a:rPr lang="en-GB" dirty="0"/>
              <a:t>Participant were told to remember facts from a story they were told just a moment ago</a:t>
            </a:r>
          </a:p>
          <a:p>
            <a:pPr lvl="1"/>
            <a:r>
              <a:rPr lang="en-GB" dirty="0"/>
              <a:t>Participants had more negative associations toward the African American characters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E96EC2-E88E-5F4D-B4A2-1ED88531C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6683" y="1753365"/>
            <a:ext cx="2917543" cy="4131241"/>
          </a:xfrm>
        </p:spPr>
      </p:pic>
    </p:spTree>
    <p:extLst>
      <p:ext uri="{BB962C8B-B14F-4D97-AF65-F5344CB8AC3E}">
        <p14:creationId xmlns:p14="http://schemas.microsoft.com/office/powerpoint/2010/main" val="2732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C2A62-E302-6E4D-838C-31AE9527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Prejudice</a:t>
            </a:r>
            <a:r>
              <a:rPr lang="fi-FI" dirty="0"/>
              <a:t> and </a:t>
            </a:r>
            <a:r>
              <a:rPr lang="fi-FI" dirty="0" err="1"/>
              <a:t>discrimination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EFD91-07F0-FE46-9A92-815BBBEC5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/>
              <a:t>Unkelbach</a:t>
            </a:r>
            <a:r>
              <a:rPr lang="en-GB" b="1" dirty="0"/>
              <a:t>, </a:t>
            </a:r>
            <a:r>
              <a:rPr lang="en-GB" b="1" dirty="0" err="1"/>
              <a:t>Forgas</a:t>
            </a:r>
            <a:r>
              <a:rPr lang="en-GB" b="1" dirty="0"/>
              <a:t> and Denson (2008)</a:t>
            </a:r>
          </a:p>
          <a:p>
            <a:pPr lvl="1"/>
            <a:r>
              <a:rPr lang="en-GB" dirty="0"/>
              <a:t>How do stereotypes influence our behaviour?</a:t>
            </a:r>
          </a:p>
          <a:p>
            <a:pPr lvl="1"/>
            <a:r>
              <a:rPr lang="en-GB" dirty="0"/>
              <a:t>Australian students were asked to shoot armed people in a computer game</a:t>
            </a:r>
          </a:p>
          <a:p>
            <a:pPr lvl="1"/>
            <a:r>
              <a:rPr lang="en-GB" dirty="0"/>
              <a:t>The participants shot more people wearing the Islamic headwear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6611571-F0F4-9244-BEE5-F5DD3B035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282031"/>
            <a:ext cx="3810000" cy="3162300"/>
          </a:xfrm>
        </p:spPr>
      </p:pic>
    </p:spTree>
    <p:extLst>
      <p:ext uri="{BB962C8B-B14F-4D97-AF65-F5344CB8AC3E}">
        <p14:creationId xmlns:p14="http://schemas.microsoft.com/office/powerpoint/2010/main" val="36717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67BD25-3798-B44C-BDD3-1BA7F197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BEE94F-29FE-CA42-ADEC-F41ABE63A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</a:t>
            </a:r>
            <a:r>
              <a:rPr lang="en-GB" b="1" dirty="0" err="1"/>
              <a:t>Columb</a:t>
            </a:r>
            <a:r>
              <a:rPr lang="en-GB" b="1" dirty="0"/>
              <a:t> and Plant (2011) </a:t>
            </a:r>
            <a:r>
              <a:rPr lang="en-GB" dirty="0"/>
              <a:t>study from teacher’s additional materials</a:t>
            </a:r>
          </a:p>
          <a:p>
            <a:pPr lvl="1"/>
            <a:r>
              <a:rPr lang="en-GB" dirty="0"/>
              <a:t>What does the study tell you about the means of decreasing </a:t>
            </a:r>
            <a:r>
              <a:rPr lang="en-GB" i="1" dirty="0"/>
              <a:t>implicit prejudice</a:t>
            </a:r>
            <a:r>
              <a:rPr lang="en-GB" dirty="0"/>
              <a:t>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77753EE-8FF7-B449-881C-C5CA0303DB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</a:t>
            </a:r>
            <a:r>
              <a:rPr lang="en-GB" b="1" dirty="0" err="1"/>
              <a:t>Sevelkoul</a:t>
            </a:r>
            <a:r>
              <a:rPr lang="en-GB" b="1" dirty="0"/>
              <a:t> et al. (2011) </a:t>
            </a:r>
            <a:r>
              <a:rPr lang="en-GB" dirty="0"/>
              <a:t>study from teacher’s additional materials</a:t>
            </a:r>
          </a:p>
          <a:p>
            <a:pPr lvl="1"/>
            <a:r>
              <a:rPr lang="en-GB" dirty="0"/>
              <a:t>What does the study tell you about the perceived threat and relative out-group size in </a:t>
            </a:r>
            <a:r>
              <a:rPr lang="en-GB" i="1" dirty="0"/>
              <a:t>anti-immigration bias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3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2DC08-7D39-1845-9D7C-7D602116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31E199-D62D-BC47-BF3A-D94497EE4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Verna Myers TED-talk </a:t>
            </a:r>
            <a:r>
              <a:rPr lang="en-GB" i="1" dirty="0">
                <a:hlinkClick r:id="rId2"/>
              </a:rPr>
              <a:t>”How to overcome our biases?”</a:t>
            </a:r>
            <a:endParaRPr lang="en-GB" i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26609D-5BA6-C443-9E78-6102FBE337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9923" y="1992287"/>
            <a:ext cx="2743200" cy="3429000"/>
          </a:xfrm>
        </p:spPr>
      </p:pic>
    </p:spTree>
    <p:extLst>
      <p:ext uri="{BB962C8B-B14F-4D97-AF65-F5344CB8AC3E}">
        <p14:creationId xmlns:p14="http://schemas.microsoft.com/office/powerpoint/2010/main" val="15811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395A78-D61E-D54F-86B8-0A3D7A20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1CA8E5-A7E0-0649-BBB8-F435D051AA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the difference between </a:t>
            </a:r>
            <a:r>
              <a:rPr lang="en-GB" b="1" dirty="0"/>
              <a:t>aggression</a:t>
            </a:r>
            <a:r>
              <a:rPr lang="en-GB" dirty="0"/>
              <a:t>, </a:t>
            </a:r>
            <a:r>
              <a:rPr lang="en-GB" b="1" dirty="0"/>
              <a:t>violence</a:t>
            </a:r>
            <a:r>
              <a:rPr lang="en-GB" dirty="0"/>
              <a:t> and </a:t>
            </a:r>
            <a:r>
              <a:rPr lang="en-GB" b="1" dirty="0"/>
              <a:t>conflict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Find the definitions of each concept and consider the differences between them</a:t>
            </a:r>
          </a:p>
        </p:txBody>
      </p:sp>
      <p:pic>
        <p:nvPicPr>
          <p:cNvPr id="8" name="Sisällön paikkamerkki 6">
            <a:extLst>
              <a:ext uri="{FF2B5EF4-FFF2-40B4-BE49-F238E27FC236}">
                <a16:creationId xmlns:a16="http://schemas.microsoft.com/office/drawing/2014/main" id="{01578920-5931-C649-AF4F-8FEFB9E6C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6400"/>
            <a:ext cx="4038600" cy="2590105"/>
          </a:xfrm>
        </p:spPr>
      </p:pic>
    </p:spTree>
    <p:extLst>
      <p:ext uri="{BB962C8B-B14F-4D97-AF65-F5344CB8AC3E}">
        <p14:creationId xmlns:p14="http://schemas.microsoft.com/office/powerpoint/2010/main" val="41463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Can aggression and violence be </a:t>
            </a:r>
            <a:r>
              <a:rPr lang="en-GB" dirty="0">
                <a:solidFill>
                  <a:srgbClr val="00B050"/>
                </a:solidFill>
              </a:rPr>
              <a:t>beneficial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Can you provide any reasons?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999"/>
            <a:ext cx="4038600" cy="2722945"/>
          </a:xfrm>
        </p:spPr>
      </p:pic>
    </p:spTree>
    <p:extLst>
      <p:ext uri="{BB962C8B-B14F-4D97-AF65-F5344CB8AC3E}">
        <p14:creationId xmlns:p14="http://schemas.microsoft.com/office/powerpoint/2010/main" val="41336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22E89-D320-454A-8098-D01057E4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5C6FAA-2208-1543-A430-3A55CA90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50427"/>
          </a:xfrm>
        </p:spPr>
        <p:txBody>
          <a:bodyPr>
            <a:normAutofit/>
          </a:bodyPr>
          <a:lstStyle/>
          <a:p>
            <a:r>
              <a:rPr lang="en-GB" dirty="0"/>
              <a:t>Why are men more violent than women?</a:t>
            </a:r>
          </a:p>
          <a:p>
            <a:pPr lvl="1"/>
            <a:r>
              <a:rPr lang="en-GB" dirty="0"/>
              <a:t>Men kill more</a:t>
            </a:r>
          </a:p>
          <a:p>
            <a:pPr lvl="1"/>
            <a:r>
              <a:rPr lang="en-GB" dirty="0"/>
              <a:t>Men are killed more</a:t>
            </a:r>
          </a:p>
          <a:p>
            <a:pPr lvl="1"/>
            <a:r>
              <a:rPr lang="en-GB" dirty="0"/>
              <a:t>Women are more likely to be the  victims of violent crime than perpetrators</a:t>
            </a:r>
          </a:p>
          <a:p>
            <a:pPr lvl="1"/>
            <a:r>
              <a:rPr lang="en-GB" dirty="0"/>
              <a:t>Violent behaviour in males peaks between 15 and 25 years of age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544FDFD-E8A4-FB4B-BE61-12481694AB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6978"/>
            <a:ext cx="4038600" cy="251756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5F96783-B65E-9443-AD5B-6DB73F51C61D}"/>
              </a:ext>
            </a:extLst>
          </p:cNvPr>
          <p:cNvSpPr txBox="1"/>
          <p:nvPr/>
        </p:nvSpPr>
        <p:spPr>
          <a:xfrm>
            <a:off x="4779483" y="4833886"/>
            <a:ext cx="377603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ENGAGE IN CONVERSTAION </a:t>
            </a:r>
            <a:br>
              <a:rPr lang="fi-FI" sz="2400" b="1" dirty="0"/>
            </a:br>
            <a:r>
              <a:rPr lang="fi-FI" sz="2400" b="1" dirty="0"/>
              <a:t>WITH YOUR PAIR/GROUP</a:t>
            </a:r>
          </a:p>
        </p:txBody>
      </p:sp>
    </p:spTree>
    <p:extLst>
      <p:ext uri="{BB962C8B-B14F-4D97-AF65-F5344CB8AC3E}">
        <p14:creationId xmlns:p14="http://schemas.microsoft.com/office/powerpoint/2010/main" val="25809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A0CB3-0F07-B146-94BA-49E0C66D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Origins</a:t>
            </a:r>
            <a:r>
              <a:rPr lang="fi-FI" dirty="0"/>
              <a:t> of </a:t>
            </a:r>
            <a:r>
              <a:rPr lang="fi-FI" dirty="0" err="1"/>
              <a:t>conflict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443C8E-DE20-6C44-9396-B26A7A959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63729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The male warrior hypothesis </a:t>
            </a:r>
            <a:r>
              <a:rPr lang="en-GB" dirty="0"/>
              <a:t>(McDonald, </a:t>
            </a:r>
            <a:r>
              <a:rPr lang="en-GB" dirty="0" err="1"/>
              <a:t>Navarrette</a:t>
            </a:r>
            <a:r>
              <a:rPr lang="en-GB" dirty="0"/>
              <a:t> and Van </a:t>
            </a:r>
            <a:r>
              <a:rPr lang="en-GB" dirty="0" err="1"/>
              <a:t>Vugt</a:t>
            </a:r>
            <a:r>
              <a:rPr lang="en-GB" dirty="0"/>
              <a:t>, 2012)</a:t>
            </a:r>
          </a:p>
          <a:p>
            <a:pPr lvl="1"/>
            <a:r>
              <a:rPr lang="en-GB" dirty="0"/>
              <a:t>Men possess psychological mechanisms that enable  them to act aggressively in order to achieve a goal or to protect resources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B5072C-08F3-994E-A700-56F84035F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8916" y="1727929"/>
            <a:ext cx="2846438" cy="4269658"/>
          </a:xfrm>
        </p:spPr>
      </p:pic>
    </p:spTree>
    <p:extLst>
      <p:ext uri="{BB962C8B-B14F-4D97-AF65-F5344CB8AC3E}">
        <p14:creationId xmlns:p14="http://schemas.microsoft.com/office/powerpoint/2010/main" val="32149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Origins</a:t>
            </a:r>
            <a:r>
              <a:rPr lang="fi-FI" dirty="0"/>
              <a:t> of </a:t>
            </a:r>
            <a:r>
              <a:rPr lang="fi-FI" dirty="0" err="1"/>
              <a:t>conflict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dirty="0"/>
              <a:t>Honour culture </a:t>
            </a:r>
            <a:r>
              <a:rPr lang="en-GB" dirty="0"/>
              <a:t>and violent behaviour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Nisbett</a:t>
            </a:r>
            <a:r>
              <a:rPr lang="en-GB" dirty="0"/>
              <a:t> &amp; Cohen, 1996)</a:t>
            </a:r>
          </a:p>
          <a:p>
            <a:pPr lvl="1"/>
            <a:r>
              <a:rPr lang="en-GB" dirty="0"/>
              <a:t>In nomadic cultures, in order to avoid cattle raiding, it was useful to acquire a reputation of a fierce avenger</a:t>
            </a:r>
          </a:p>
          <a:p>
            <a:pPr lvl="1"/>
            <a:r>
              <a:rPr lang="en-GB" dirty="0"/>
              <a:t>Males are obliged to retaliate all insults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9902"/>
            <a:ext cx="4038600" cy="3602431"/>
          </a:xfrm>
        </p:spPr>
      </p:pic>
    </p:spTree>
    <p:extLst>
      <p:ext uri="{BB962C8B-B14F-4D97-AF65-F5344CB8AC3E}">
        <p14:creationId xmlns:p14="http://schemas.microsoft.com/office/powerpoint/2010/main" val="10311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C61A72-EAB7-EB40-96D2-0438696E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C91C20-3B7F-AD45-8EFF-C18D01DCD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 387 </a:t>
            </a:r>
            <a:r>
              <a:rPr lang="en-GB" i="1" dirty="0"/>
              <a:t>”Definitions of groups”</a:t>
            </a:r>
          </a:p>
          <a:p>
            <a:endParaRPr lang="en-GB" dirty="0"/>
          </a:p>
          <a:p>
            <a:r>
              <a:rPr lang="en-GB" dirty="0"/>
              <a:t>Which definition fits the best to your own groups and group memberships?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D626D5-E4A6-5743-9EBC-58B3DFF35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0250"/>
            <a:ext cx="4038600" cy="2705862"/>
          </a:xfrm>
        </p:spPr>
      </p:pic>
    </p:spTree>
    <p:extLst>
      <p:ext uri="{BB962C8B-B14F-4D97-AF65-F5344CB8AC3E}">
        <p14:creationId xmlns:p14="http://schemas.microsoft.com/office/powerpoint/2010/main" val="14250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BB4D6-6EC8-C44F-9C0D-E3C150FB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B6CE0-8772-D548-BD8C-99E333A57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49708"/>
          </a:xfrm>
        </p:spPr>
        <p:txBody>
          <a:bodyPr>
            <a:normAutofit/>
          </a:bodyPr>
          <a:lstStyle/>
          <a:p>
            <a:r>
              <a:rPr lang="en-GB" dirty="0"/>
              <a:t>Read pages 401–402</a:t>
            </a:r>
          </a:p>
          <a:p>
            <a:r>
              <a:rPr lang="en-GB" dirty="0"/>
              <a:t>Focus on </a:t>
            </a:r>
            <a:r>
              <a:rPr lang="en-GB" b="1" dirty="0" err="1"/>
              <a:t>Cikara</a:t>
            </a:r>
            <a:r>
              <a:rPr lang="en-GB" b="1" dirty="0"/>
              <a:t>, </a:t>
            </a:r>
            <a:r>
              <a:rPr lang="en-GB" b="1" dirty="0" err="1"/>
              <a:t>Botvinick</a:t>
            </a:r>
            <a:r>
              <a:rPr lang="en-GB" b="1" dirty="0"/>
              <a:t> and Fiske (2011) </a:t>
            </a:r>
            <a:r>
              <a:rPr lang="en-GB" dirty="0"/>
              <a:t>study, </a:t>
            </a:r>
            <a:r>
              <a:rPr lang="en-GB" b="1" dirty="0"/>
              <a:t>De </a:t>
            </a:r>
            <a:r>
              <a:rPr lang="en-GB" b="1" dirty="0" err="1"/>
              <a:t>Dreu</a:t>
            </a:r>
            <a:r>
              <a:rPr lang="en-GB" b="1" dirty="0"/>
              <a:t> et al. (2010) study </a:t>
            </a:r>
            <a:r>
              <a:rPr lang="en-GB" dirty="0"/>
              <a:t>and </a:t>
            </a:r>
            <a:r>
              <a:rPr lang="en-GB" i="1" dirty="0"/>
              <a:t>frustration-aggression hypothesis </a:t>
            </a:r>
            <a:r>
              <a:rPr lang="en-GB" dirty="0"/>
              <a:t>by </a:t>
            </a:r>
            <a:r>
              <a:rPr lang="en-GB" b="1" dirty="0"/>
              <a:t>Dollard el al. (1939)</a:t>
            </a:r>
          </a:p>
          <a:p>
            <a:pPr lvl="1"/>
            <a:r>
              <a:rPr lang="en-GB" dirty="0"/>
              <a:t>How do they provide explanations for the origins of conflict? </a:t>
            </a:r>
          </a:p>
        </p:txBody>
      </p:sp>
      <p:pic>
        <p:nvPicPr>
          <p:cNvPr id="7" name="Sisällön paikkamerkki 5">
            <a:extLst>
              <a:ext uri="{FF2B5EF4-FFF2-40B4-BE49-F238E27FC236}">
                <a16:creationId xmlns:a16="http://schemas.microsoft.com/office/drawing/2014/main" id="{4E22C9B4-9DB1-144C-9554-8E8345AB5A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780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355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064450-F316-324A-B6E3-08F7367B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FC4FB0-59D2-5749-AD99-55D720FF2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083" y="1356306"/>
            <a:ext cx="4438186" cy="5165724"/>
          </a:xfrm>
        </p:spPr>
        <p:txBody>
          <a:bodyPr>
            <a:normAutofit/>
          </a:bodyPr>
          <a:lstStyle/>
          <a:p>
            <a:r>
              <a:rPr lang="en-GB" dirty="0"/>
              <a:t>Read pages 402–403</a:t>
            </a:r>
          </a:p>
          <a:p>
            <a:pPr lvl="1"/>
            <a:r>
              <a:rPr lang="en-GB" dirty="0"/>
              <a:t>Pay close attention to the </a:t>
            </a:r>
            <a:r>
              <a:rPr lang="en-GB" i="1" dirty="0"/>
              <a:t>conflict resolution </a:t>
            </a:r>
            <a:r>
              <a:rPr lang="en-GB" dirty="0"/>
              <a:t>patterns</a:t>
            </a:r>
            <a:endParaRPr lang="fi-FI" dirty="0"/>
          </a:p>
          <a:p>
            <a:r>
              <a:rPr lang="en-GB" dirty="0"/>
              <a:t>Read the </a:t>
            </a:r>
            <a:r>
              <a:rPr lang="en-GB" b="1" dirty="0"/>
              <a:t>Pettigrew and </a:t>
            </a:r>
            <a:r>
              <a:rPr lang="en-GB" b="1" dirty="0" err="1"/>
              <a:t>Tropp</a:t>
            </a:r>
            <a:r>
              <a:rPr lang="en-GB" b="1" dirty="0"/>
              <a:t> (2006) </a:t>
            </a:r>
            <a:r>
              <a:rPr lang="en-GB" dirty="0"/>
              <a:t>and </a:t>
            </a:r>
            <a:r>
              <a:rPr lang="en-GB" b="1" dirty="0"/>
              <a:t>Bruneau and Saxe (2012) </a:t>
            </a:r>
            <a:r>
              <a:rPr lang="en-GB" dirty="0"/>
              <a:t>studies from teacher’s additional materials</a:t>
            </a:r>
          </a:p>
          <a:p>
            <a:pPr lvl="1"/>
            <a:r>
              <a:rPr lang="en-GB" dirty="0"/>
              <a:t>Pay close attention to </a:t>
            </a:r>
            <a:r>
              <a:rPr lang="en-GB" i="1" dirty="0"/>
              <a:t>contact hypothesis </a:t>
            </a:r>
            <a:r>
              <a:rPr lang="en-GB" dirty="0"/>
              <a:t>and </a:t>
            </a:r>
            <a:r>
              <a:rPr lang="en-GB" i="1" dirty="0"/>
              <a:t>perspective-taking</a:t>
            </a:r>
            <a:r>
              <a:rPr lang="en-GB" dirty="0"/>
              <a:t> and </a:t>
            </a:r>
            <a:r>
              <a:rPr lang="en-GB" i="1" dirty="0"/>
              <a:t>perspective-giving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BBB4DF-85F0-2A4E-8928-EEF16675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268" y="1564675"/>
            <a:ext cx="4204009" cy="4748986"/>
          </a:xfrm>
        </p:spPr>
        <p:txBody>
          <a:bodyPr>
            <a:normAutofit/>
          </a:bodyPr>
          <a:lstStyle/>
          <a:p>
            <a:r>
              <a:rPr lang="en-GB" dirty="0"/>
              <a:t>Compile a </a:t>
            </a:r>
            <a:r>
              <a:rPr lang="en-GB" i="1" dirty="0"/>
              <a:t>campaign</a:t>
            </a:r>
            <a:r>
              <a:rPr lang="en-GB" dirty="0"/>
              <a:t> against prejudice, discrimination and negative stereotypes based on your psychological knowledge</a:t>
            </a:r>
          </a:p>
          <a:p>
            <a:pPr lvl="1"/>
            <a:r>
              <a:rPr lang="en-GB" dirty="0"/>
              <a:t>Output can be anything from a poster to a video</a:t>
            </a:r>
          </a:p>
          <a:p>
            <a:pPr lvl="1"/>
            <a:r>
              <a:rPr lang="en-GB" dirty="0"/>
              <a:t>Upload the output to </a:t>
            </a:r>
            <a:r>
              <a:rPr lang="en-GB" dirty="0" err="1"/>
              <a:t>ManageBac</a:t>
            </a:r>
            <a:r>
              <a:rPr lang="en-GB" dirty="0"/>
              <a:t> and prepare to present 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07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7D7BD-4F27-3644-BE3C-601281AB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1551B-568E-3E43-A991-C381FBDB3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the different approaches of IB Psychology syllabus manifest themselves in what you have learned so far in Psychology of human relationships?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2855DD29-F5D1-DC44-B9DA-721F98E6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8078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E63AC-EFBC-B745-813C-3D1FFF88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037344-EC54-E348-A9F5-98FA79734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Discuss origins of conflict and/or conflict resolution (M19)</a:t>
            </a:r>
          </a:p>
          <a:p>
            <a:r>
              <a:rPr lang="en-GB" dirty="0"/>
              <a:t>To what extent does the sociocultural approach contribute to the understanding of group dynamics? (N19)</a:t>
            </a:r>
          </a:p>
          <a:p>
            <a:r>
              <a:rPr lang="en-GB" dirty="0"/>
              <a:t>Discuss prejudice and/or discrimination in relation to group dynamics (N20)</a:t>
            </a:r>
          </a:p>
          <a:p>
            <a:r>
              <a:rPr lang="en-GB" dirty="0"/>
              <a:t>Discuss co-operation and/or competition in groups (M21)</a:t>
            </a:r>
          </a:p>
        </p:txBody>
      </p:sp>
    </p:spTree>
    <p:extLst>
      <p:ext uri="{BB962C8B-B14F-4D97-AF65-F5344CB8AC3E}">
        <p14:creationId xmlns:p14="http://schemas.microsoft.com/office/powerpoint/2010/main" val="3318127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Group 1 &lt;http://</a:t>
            </a:r>
            <a:r>
              <a:rPr lang="fi-FI" dirty="0" err="1"/>
              <a:t>depressionuk.org</a:t>
            </a:r>
            <a:r>
              <a:rPr lang="fi-FI" dirty="0"/>
              <a:t>/</a:t>
            </a:r>
            <a:r>
              <a:rPr lang="fi-FI" dirty="0" err="1"/>
              <a:t>index.php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</a:t>
            </a:r>
            <a:r>
              <a:rPr lang="fi-FI" dirty="0" err="1"/>
              <a:t>we</a:t>
            </a:r>
            <a:r>
              <a:rPr lang="fi-FI" dirty="0"/>
              <a:t>-</a:t>
            </a:r>
            <a:r>
              <a:rPr lang="fi-FI" dirty="0" err="1"/>
              <a:t>can</a:t>
            </a:r>
            <a:r>
              <a:rPr lang="fi-FI" dirty="0"/>
              <a:t>-help/</a:t>
            </a:r>
            <a:r>
              <a:rPr lang="fi-FI" dirty="0" err="1"/>
              <a:t>find</a:t>
            </a:r>
            <a:r>
              <a:rPr lang="fi-FI" dirty="0"/>
              <a:t>-a-</a:t>
            </a:r>
            <a:r>
              <a:rPr lang="fi-FI" dirty="0" err="1"/>
              <a:t>group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Group 2 &lt;http://</a:t>
            </a:r>
            <a:r>
              <a:rPr lang="fi-FI" dirty="0" err="1"/>
              <a:t>www.claremontmedicalcentre.co.uk</a:t>
            </a:r>
            <a:r>
              <a:rPr lang="fi-FI" dirty="0"/>
              <a:t>/</a:t>
            </a:r>
            <a:r>
              <a:rPr lang="fi-FI" dirty="0" err="1"/>
              <a:t>ppg.aspx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Mob</a:t>
            </a:r>
            <a:r>
              <a:rPr lang="fi-FI" dirty="0"/>
              <a:t> &lt;http://</a:t>
            </a:r>
            <a:r>
              <a:rPr lang="fi-FI" dirty="0" err="1"/>
              <a:t>registeringruth.com</a:t>
            </a:r>
            <a:r>
              <a:rPr lang="fi-FI" dirty="0"/>
              <a:t>/2017/11/</a:t>
            </a:r>
            <a:r>
              <a:rPr lang="fi-FI" dirty="0" err="1"/>
              <a:t>mob-mentality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Ku Klux Klan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Ku_Klux_Klan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November 2017.</a:t>
            </a:r>
          </a:p>
          <a:p>
            <a:r>
              <a:rPr lang="fi-FI" dirty="0" err="1"/>
              <a:t>Zimbardo</a:t>
            </a:r>
            <a:r>
              <a:rPr lang="fi-FI" dirty="0"/>
              <a:t> &lt;http://</a:t>
            </a:r>
            <a:r>
              <a:rPr lang="fi-FI" dirty="0" err="1"/>
              <a:t>www.zimbardo.com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November 2017.</a:t>
            </a:r>
          </a:p>
          <a:p>
            <a:r>
              <a:rPr lang="fi-FI" dirty="0"/>
              <a:t>Us and </a:t>
            </a:r>
            <a:r>
              <a:rPr lang="fi-FI" dirty="0" err="1"/>
              <a:t>them</a:t>
            </a:r>
            <a:r>
              <a:rPr lang="fi-FI" dirty="0"/>
              <a:t> &lt;http://</a:t>
            </a:r>
            <a:r>
              <a:rPr lang="fi-FI" dirty="0" err="1"/>
              <a:t>www.dmnews.com</a:t>
            </a:r>
            <a:r>
              <a:rPr lang="fi-FI" dirty="0"/>
              <a:t>/</a:t>
            </a:r>
            <a:r>
              <a:rPr lang="fi-FI" dirty="0" err="1"/>
              <a:t>marketing-strategy</a:t>
            </a:r>
            <a:r>
              <a:rPr lang="fi-FI" dirty="0"/>
              <a:t>/</a:t>
            </a:r>
            <a:r>
              <a:rPr lang="fi-FI" dirty="0" err="1"/>
              <a:t>theres</a:t>
            </a:r>
            <a:r>
              <a:rPr lang="fi-FI" dirty="0"/>
              <a:t>-no-us-and-</a:t>
            </a:r>
            <a:r>
              <a:rPr lang="fi-FI" dirty="0" err="1"/>
              <a:t>them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/348233/&gt;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Intergroup</a:t>
            </a:r>
            <a:r>
              <a:rPr lang="fi-FI" dirty="0"/>
              <a:t> </a:t>
            </a:r>
            <a:r>
              <a:rPr lang="fi-FI" dirty="0" err="1"/>
              <a:t>conflict</a:t>
            </a:r>
            <a:r>
              <a:rPr lang="fi-FI" dirty="0"/>
              <a:t> 1 &lt;http://</a:t>
            </a:r>
            <a:r>
              <a:rPr lang="fi-FI" dirty="0" err="1"/>
              <a:t>www.assignmentpoint.com</a:t>
            </a:r>
            <a:r>
              <a:rPr lang="fi-FI" dirty="0"/>
              <a:t>/business/management/</a:t>
            </a:r>
            <a:r>
              <a:rPr lang="fi-FI" dirty="0" err="1"/>
              <a:t>assignment</a:t>
            </a:r>
            <a:r>
              <a:rPr lang="fi-FI" dirty="0"/>
              <a:t>-on-</a:t>
            </a:r>
            <a:r>
              <a:rPr lang="fi-FI" dirty="0" err="1"/>
              <a:t>conflict</a:t>
            </a:r>
            <a:r>
              <a:rPr lang="fi-FI" dirty="0"/>
              <a:t>-management-</a:t>
            </a:r>
            <a:r>
              <a:rPr lang="fi-FI" dirty="0" err="1"/>
              <a:t>with</a:t>
            </a:r>
            <a:r>
              <a:rPr lang="fi-FI" dirty="0"/>
              <a:t>-</a:t>
            </a:r>
            <a:r>
              <a:rPr lang="fi-FI" dirty="0" err="1"/>
              <a:t>real</a:t>
            </a:r>
            <a:r>
              <a:rPr lang="fi-FI" dirty="0"/>
              <a:t>-life-</a:t>
            </a:r>
            <a:r>
              <a:rPr lang="fi-FI" dirty="0" err="1"/>
              <a:t>example.html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Robber’s</a:t>
            </a:r>
            <a:r>
              <a:rPr lang="fi-FI" dirty="0"/>
              <a:t> </a:t>
            </a:r>
            <a:r>
              <a:rPr lang="fi-FI" dirty="0" err="1"/>
              <a:t>Cave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www.explorepsychology.com</a:t>
            </a:r>
            <a:r>
              <a:rPr lang="fi-FI" dirty="0"/>
              <a:t>/</a:t>
            </a:r>
            <a:r>
              <a:rPr lang="fi-FI" dirty="0" err="1"/>
              <a:t>robbers-cave-experiment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Us vs. </a:t>
            </a:r>
            <a:r>
              <a:rPr lang="fi-FI" dirty="0" err="1"/>
              <a:t>them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wn.com</a:t>
            </a:r>
            <a:r>
              <a:rPr lang="fi-FI" dirty="0"/>
              <a:t>/</a:t>
            </a:r>
            <a:r>
              <a:rPr lang="fi-FI" dirty="0" err="1"/>
              <a:t>American_Psychology_Group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 err="1"/>
              <a:t>Intergroup</a:t>
            </a:r>
            <a:r>
              <a:rPr lang="fi-FI" dirty="0"/>
              <a:t> </a:t>
            </a:r>
            <a:r>
              <a:rPr lang="fi-FI" dirty="0" err="1"/>
              <a:t>conflict</a:t>
            </a:r>
            <a:r>
              <a:rPr lang="fi-FI" dirty="0"/>
              <a:t> 2 &lt;http://</a:t>
            </a:r>
            <a:r>
              <a:rPr lang="fi-FI" dirty="0" err="1"/>
              <a:t>organisationdevelopment.org</a:t>
            </a:r>
            <a:r>
              <a:rPr lang="fi-FI" dirty="0"/>
              <a:t>/</a:t>
            </a:r>
            <a:r>
              <a:rPr lang="fi-FI" dirty="0" err="1"/>
              <a:t>tag</a:t>
            </a:r>
            <a:r>
              <a:rPr lang="fi-FI" dirty="0"/>
              <a:t>/</a:t>
            </a:r>
            <a:r>
              <a:rPr lang="fi-FI" dirty="0" err="1"/>
              <a:t>intergroup-conflict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Rejected</a:t>
            </a:r>
            <a:r>
              <a:rPr lang="fi-FI" dirty="0"/>
              <a:t> &lt;http://</a:t>
            </a:r>
            <a:r>
              <a:rPr lang="fi-FI" dirty="0" err="1"/>
              <a:t>eschooltoday.com</a:t>
            </a:r>
            <a:r>
              <a:rPr lang="fi-FI" dirty="0"/>
              <a:t>/</a:t>
            </a:r>
            <a:r>
              <a:rPr lang="fi-FI" dirty="0" err="1"/>
              <a:t>discrimination</a:t>
            </a:r>
            <a:r>
              <a:rPr lang="fi-FI" dirty="0"/>
              <a:t>-and-</a:t>
            </a:r>
            <a:r>
              <a:rPr lang="fi-FI" dirty="0" err="1"/>
              <a:t>prejudice</a:t>
            </a:r>
            <a:r>
              <a:rPr lang="fi-FI" dirty="0"/>
              <a:t>/</a:t>
            </a:r>
            <a:r>
              <a:rPr lang="fi-FI" dirty="0" err="1"/>
              <a:t>where-does-discrimination-occur-most.html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2017.</a:t>
            </a:r>
          </a:p>
          <a:p>
            <a:r>
              <a:rPr lang="fi-FI" dirty="0" err="1"/>
              <a:t>Finnish</a:t>
            </a:r>
            <a:r>
              <a:rPr lang="fi-FI" dirty="0"/>
              <a:t> Matti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twitter.com</a:t>
            </a:r>
            <a:r>
              <a:rPr lang="fi-FI" dirty="0"/>
              <a:t>/</a:t>
            </a:r>
            <a:r>
              <a:rPr lang="fi-FI" dirty="0" err="1"/>
              <a:t>finn_matti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2017.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97D229-6F82-3342-A873-E203F131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4251DA-4953-B747-A876-B71D507D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00961"/>
          </a:xfrm>
        </p:spPr>
        <p:txBody>
          <a:bodyPr>
            <a:normAutofit fontScale="40000" lnSpcReduction="20000"/>
          </a:bodyPr>
          <a:lstStyle/>
          <a:p>
            <a:r>
              <a:rPr lang="fi-FI" dirty="0" err="1"/>
              <a:t>Racism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taikonenfea.wordpress.com</a:t>
            </a:r>
            <a:r>
              <a:rPr lang="fi-FI" dirty="0"/>
              <a:t>/2013/04/09/social-justice-101-racism/&gt;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Clark and Clark </a:t>
            </a:r>
            <a:r>
              <a:rPr lang="fi-FI" dirty="0" err="1"/>
              <a:t>doll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&lt;http://</a:t>
            </a:r>
            <a:r>
              <a:rPr lang="fi-FI" dirty="0" err="1"/>
              <a:t>www.naacpldf.org</a:t>
            </a:r>
            <a:r>
              <a:rPr lang="fi-FI" dirty="0"/>
              <a:t>/brown-at-60-the-doll-test&gt;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James A White </a:t>
            </a:r>
            <a:r>
              <a:rPr lang="fi-FI" dirty="0" err="1"/>
              <a:t>sr</a:t>
            </a:r>
            <a:r>
              <a:rPr lang="fi-FI" dirty="0"/>
              <a:t>.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talks</a:t>
            </a:r>
            <a:r>
              <a:rPr lang="fi-FI" dirty="0"/>
              <a:t>/</a:t>
            </a:r>
            <a:r>
              <a:rPr lang="fi-FI" dirty="0" err="1"/>
              <a:t>james_a_white_sr_the_little_problem_i_had_renting_a_house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Harvard </a:t>
            </a:r>
            <a:r>
              <a:rPr lang="fi-FI" dirty="0" err="1"/>
              <a:t>University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Harvard_University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Martin Luther King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Martin_Luther_King,_Jr</a:t>
            </a:r>
            <a:r>
              <a:rPr lang="fi-FI" dirty="0"/>
              <a:t>.&gt;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Islamic</a:t>
            </a:r>
            <a:r>
              <a:rPr lang="fi-FI" dirty="0"/>
              <a:t> </a:t>
            </a:r>
            <a:r>
              <a:rPr lang="fi-FI" dirty="0" err="1"/>
              <a:t>woman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www.psychologytoday.com</a:t>
            </a:r>
            <a:r>
              <a:rPr lang="fi-FI" dirty="0"/>
              <a:t>/us/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millennial</a:t>
            </a:r>
            <a:r>
              <a:rPr lang="fi-FI" dirty="0"/>
              <a:t>-media/201109/the-silenced-victims-911-part-i&gt;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nightmare</a:t>
            </a:r>
            <a:r>
              <a:rPr lang="fi-FI" dirty="0"/>
              <a:t> &lt;http://</a:t>
            </a:r>
            <a:r>
              <a:rPr lang="fi-FI" dirty="0" err="1"/>
              <a:t>www.vol.at</a:t>
            </a:r>
            <a:r>
              <a:rPr lang="fi-FI" dirty="0"/>
              <a:t>/</a:t>
            </a:r>
            <a:r>
              <a:rPr lang="fi-FI" dirty="0" err="1"/>
              <a:t>herrliche</a:t>
            </a:r>
            <a:r>
              <a:rPr lang="fi-FI" dirty="0"/>
              <a:t>-</a:t>
            </a:r>
            <a:r>
              <a:rPr lang="fi-FI" dirty="0" err="1"/>
              <a:t>cartoons</a:t>
            </a:r>
            <a:r>
              <a:rPr lang="fi-FI" dirty="0"/>
              <a:t>-matti-</a:t>
            </a:r>
            <a:r>
              <a:rPr lang="fi-FI" dirty="0" err="1"/>
              <a:t>und</a:t>
            </a:r>
            <a:r>
              <a:rPr lang="fi-FI" dirty="0"/>
              <a:t>-seine-</a:t>
            </a:r>
            <a:r>
              <a:rPr lang="fi-FI" dirty="0" err="1"/>
              <a:t>finnischen</a:t>
            </a:r>
            <a:r>
              <a:rPr lang="fi-FI" dirty="0"/>
              <a:t>-</a:t>
            </a:r>
            <a:r>
              <a:rPr lang="fi-FI" dirty="0" err="1"/>
              <a:t>albtraeume</a:t>
            </a:r>
            <a:r>
              <a:rPr lang="fi-FI" dirty="0"/>
              <a:t>/4904333&gt;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Verna Myers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www.njstatelib.org</a:t>
            </a:r>
            <a:r>
              <a:rPr lang="fi-FI" dirty="0"/>
              <a:t>/</a:t>
            </a:r>
            <a:r>
              <a:rPr lang="fi-FI" dirty="0" err="1"/>
              <a:t>category</a:t>
            </a:r>
            <a:r>
              <a:rPr lang="fi-FI" dirty="0"/>
              <a:t>/</a:t>
            </a:r>
            <a:r>
              <a:rPr lang="fi-FI" dirty="0" err="1"/>
              <a:t>innovation-blog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Aggression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themoscowtimes.com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/bill-decriminalizing-domestic-violence-passes-first-reading-in-russian-parliament-56783&gt; </a:t>
            </a:r>
            <a:r>
              <a:rPr lang="fi-FI" dirty="0" err="1"/>
              <a:t>Accessed</a:t>
            </a:r>
            <a:r>
              <a:rPr lang="fi-FI" dirty="0"/>
              <a:t> 16th of November 2017.</a:t>
            </a:r>
          </a:p>
          <a:p>
            <a:r>
              <a:rPr lang="fi-FI" dirty="0"/>
              <a:t>Aggression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www.ncronline.org</a:t>
            </a:r>
            <a:r>
              <a:rPr lang="fi-FI" dirty="0"/>
              <a:t>/</a:t>
            </a:r>
            <a:r>
              <a:rPr lang="fi-FI" dirty="0" err="1"/>
              <a:t>preview</a:t>
            </a:r>
            <a:r>
              <a:rPr lang="fi-FI" dirty="0"/>
              <a:t>/</a:t>
            </a:r>
            <a:r>
              <a:rPr lang="fi-FI" dirty="0" err="1"/>
              <a:t>parishes-take-domestic-violence-ministry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November 2017.</a:t>
            </a:r>
          </a:p>
          <a:p>
            <a:r>
              <a:rPr lang="fi-FI" dirty="0"/>
              <a:t>Aggression 3 &lt;http://</a:t>
            </a:r>
            <a:r>
              <a:rPr lang="fi-FI" dirty="0" err="1"/>
              <a:t>barefootsocialwork.weebly.com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category</a:t>
            </a:r>
            <a:r>
              <a:rPr lang="fi-FI" dirty="0"/>
              <a:t>/aggression&gt; </a:t>
            </a:r>
            <a:r>
              <a:rPr lang="fi-FI" dirty="0" err="1"/>
              <a:t>Accessed</a:t>
            </a:r>
            <a:r>
              <a:rPr lang="fi-FI" dirty="0"/>
              <a:t> 16th of November 2017.</a:t>
            </a:r>
          </a:p>
          <a:p>
            <a:r>
              <a:rPr lang="fi-FI" dirty="0" err="1"/>
              <a:t>Masai</a:t>
            </a:r>
            <a:r>
              <a:rPr lang="fi-FI" dirty="0"/>
              <a:t> </a:t>
            </a:r>
            <a:r>
              <a:rPr lang="fi-FI" dirty="0" err="1"/>
              <a:t>warrior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/408490628679371496/&gt;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Nomad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Nomad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November 2017.</a:t>
            </a:r>
          </a:p>
          <a:p>
            <a:r>
              <a:rPr lang="fi-FI" dirty="0"/>
              <a:t>Team </a:t>
            </a:r>
            <a:r>
              <a:rPr lang="fi-FI" dirty="0" err="1"/>
              <a:t>conflict</a:t>
            </a:r>
            <a:r>
              <a:rPr lang="fi-FI" dirty="0"/>
              <a:t> &lt;http://</a:t>
            </a:r>
            <a:r>
              <a:rPr lang="fi-FI" dirty="0" err="1"/>
              <a:t>shifthr.com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manage</a:t>
            </a:r>
            <a:r>
              <a:rPr lang="fi-FI" dirty="0"/>
              <a:t>-</a:t>
            </a:r>
            <a:r>
              <a:rPr lang="fi-FI" dirty="0" err="1"/>
              <a:t>employee</a:t>
            </a:r>
            <a:r>
              <a:rPr lang="fi-FI" dirty="0"/>
              <a:t>-</a:t>
            </a:r>
            <a:r>
              <a:rPr lang="fi-FI" dirty="0" err="1"/>
              <a:t>conflict</a:t>
            </a:r>
            <a:r>
              <a:rPr lang="fi-FI" dirty="0"/>
              <a:t>-to-</a:t>
            </a:r>
            <a:r>
              <a:rPr lang="fi-FI" dirty="0" err="1"/>
              <a:t>build</a:t>
            </a:r>
            <a:r>
              <a:rPr lang="fi-FI" dirty="0"/>
              <a:t>-</a:t>
            </a:r>
            <a:r>
              <a:rPr lang="fi-FI" dirty="0" err="1"/>
              <a:t>better-teams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syllabus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ibpublishing.ibo.org</a:t>
            </a:r>
            <a:r>
              <a:rPr lang="fi-FI" dirty="0"/>
              <a:t>/d_3_psych_gui_1702_1/</a:t>
            </a:r>
            <a:r>
              <a:rPr lang="fi-FI" dirty="0" err="1"/>
              <a:t>apps</a:t>
            </a:r>
            <a:r>
              <a:rPr lang="fi-FI" dirty="0"/>
              <a:t>/</a:t>
            </a:r>
            <a:r>
              <a:rPr lang="fi-FI" dirty="0" err="1"/>
              <a:t>dpapp</a:t>
            </a:r>
            <a:r>
              <a:rPr lang="fi-FI" dirty="0"/>
              <a:t>/</a:t>
            </a:r>
            <a:r>
              <a:rPr lang="fi-FI" dirty="0" err="1"/>
              <a:t>guide.html?doc</a:t>
            </a:r>
            <a:r>
              <a:rPr lang="fi-FI" dirty="0"/>
              <a:t>=d_3_psych_gui_1702_1_e&amp;part=1&amp;chapter=3&amp;section=1&gt;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378860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5BDC06-93E9-7E40-8F73-98AA4031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1063A3-97C4-A04A-86D9-22855CC4E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Do you behave differently in a group?</a:t>
            </a:r>
          </a:p>
          <a:p>
            <a:pPr lvl="1"/>
            <a:r>
              <a:rPr lang="en-GB" dirty="0"/>
              <a:t>Can you come up with examples from your </a:t>
            </a:r>
            <a:br>
              <a:rPr lang="en-GB" dirty="0"/>
            </a:br>
            <a:r>
              <a:rPr lang="en-GB" dirty="0"/>
              <a:t>own life?</a:t>
            </a:r>
          </a:p>
          <a:p>
            <a:pPr lvl="1"/>
            <a:r>
              <a:rPr lang="en-GB" dirty="0"/>
              <a:t>How did your normal individual behaviour changed in a group?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1630364-75CA-EB45-B32B-4EE7BB4101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2418" y="2570921"/>
            <a:ext cx="4413913" cy="2385391"/>
          </a:xfrm>
        </p:spPr>
      </p:pic>
    </p:spTree>
    <p:extLst>
      <p:ext uri="{BB962C8B-B14F-4D97-AF65-F5344CB8AC3E}">
        <p14:creationId xmlns:p14="http://schemas.microsoft.com/office/powerpoint/2010/main" val="28937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E171F9-AA16-2547-9E61-8175F968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group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72A018-6ED5-864F-A536-7DD60CBD8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Group mind </a:t>
            </a:r>
            <a:r>
              <a:rPr lang="en-GB" dirty="0"/>
              <a:t>(Gustav </a:t>
            </a:r>
            <a:r>
              <a:rPr lang="en-GB" dirty="0" err="1"/>
              <a:t>LeBon</a:t>
            </a:r>
            <a:r>
              <a:rPr lang="en-GB" dirty="0"/>
              <a:t>, 1896)</a:t>
            </a:r>
          </a:p>
          <a:p>
            <a:pPr lvl="1"/>
            <a:r>
              <a:rPr lang="en-GB" dirty="0"/>
              <a:t>Group can shape individuals’ behaviour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B9ABE72-99AD-724E-ADF9-D762A2E59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55047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241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B38251-9B54-314C-BFDD-78FCB82E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group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62A7F-3018-0345-B4C2-67F948C89B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Deindividuation theory</a:t>
            </a:r>
          </a:p>
          <a:p>
            <a:pPr lvl="1"/>
            <a:r>
              <a:rPr lang="en-GB" dirty="0"/>
              <a:t>Anonymity decreases sense of personal responsibility</a:t>
            </a:r>
          </a:p>
          <a:p>
            <a:pPr lvl="1"/>
            <a:r>
              <a:rPr lang="en-GB" dirty="0"/>
              <a:t>Increases individual’s sense of group identity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4E79705-0868-7C4F-B40A-C1CBA44717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42" y="2408491"/>
            <a:ext cx="3981258" cy="2909380"/>
          </a:xfrm>
        </p:spPr>
      </p:pic>
    </p:spTree>
    <p:extLst>
      <p:ext uri="{BB962C8B-B14F-4D97-AF65-F5344CB8AC3E}">
        <p14:creationId xmlns:p14="http://schemas.microsoft.com/office/powerpoint/2010/main" val="9247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771193-54C9-D140-85CD-58326DF6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32C70D-B518-3B4C-8860-2D0BEA6AA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educational video</a:t>
            </a:r>
            <a:r>
              <a:rPr lang="en-GB" dirty="0"/>
              <a:t> on Zimbardo’s (1969) deindividuation study</a:t>
            </a:r>
          </a:p>
          <a:p>
            <a:pPr lvl="1"/>
            <a:r>
              <a:rPr lang="en-GB" dirty="0"/>
              <a:t>How does the study support </a:t>
            </a:r>
            <a:r>
              <a:rPr lang="en-GB" i="1" dirty="0"/>
              <a:t>deindividuation theory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Do MAGEC/GRENADE analysis of the study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8F41E4-6A4C-6B46-B0F8-6860AED889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09" y="1600200"/>
            <a:ext cx="2584174" cy="3863716"/>
          </a:xfrm>
        </p:spPr>
      </p:pic>
    </p:spTree>
    <p:extLst>
      <p:ext uri="{BB962C8B-B14F-4D97-AF65-F5344CB8AC3E}">
        <p14:creationId xmlns:p14="http://schemas.microsoft.com/office/powerpoint/2010/main" val="12925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C1F660-CF8B-6F42-961E-D0148DB8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group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9A8C58-A747-4F41-8337-7B06C38FA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Diener et al. (1979)</a:t>
            </a:r>
          </a:p>
          <a:p>
            <a:pPr lvl="1"/>
            <a:r>
              <a:rPr lang="en-GB" dirty="0"/>
              <a:t>Does deindividuation has an effect on children’s behaviour </a:t>
            </a:r>
            <a:r>
              <a:rPr lang="en-GB"/>
              <a:t>in a naturalistic </a:t>
            </a:r>
            <a:r>
              <a:rPr lang="en-GB" dirty="0"/>
              <a:t>setting?</a:t>
            </a:r>
          </a:p>
          <a:p>
            <a:pPr lvl="1"/>
            <a:r>
              <a:rPr lang="en-GB" dirty="0"/>
              <a:t>Children were observed how many candies they would take as trick-or-treaters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21BAD4-50B6-D348-A903-35C645005B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Half of the children were asked for their names and addresses and the other half were not</a:t>
            </a:r>
          </a:p>
          <a:p>
            <a:pPr lvl="1"/>
            <a:r>
              <a:rPr lang="en-GB" dirty="0"/>
              <a:t>Individuated took more than one candy in 8% of the cases</a:t>
            </a:r>
          </a:p>
          <a:p>
            <a:pPr lvl="1"/>
            <a:r>
              <a:rPr lang="en-GB" dirty="0"/>
              <a:t>Deindividuated took more than one candy in 80% of the cases</a:t>
            </a:r>
          </a:p>
        </p:txBody>
      </p:sp>
    </p:spTree>
    <p:extLst>
      <p:ext uri="{BB962C8B-B14F-4D97-AF65-F5344CB8AC3E}">
        <p14:creationId xmlns:p14="http://schemas.microsoft.com/office/powerpoint/2010/main" val="10301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00C9AA-13B2-DD4B-8714-D6263EC6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0E9C5F-8502-7B40-BE18-99BCDC339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Search latest news for latest inter-group competition and conflict</a:t>
            </a:r>
          </a:p>
          <a:p>
            <a:pPr lvl="1"/>
            <a:r>
              <a:rPr lang="en-GB" dirty="0"/>
              <a:t>Can you find the</a:t>
            </a:r>
            <a:br>
              <a:rPr lang="en-GB" dirty="0"/>
            </a:br>
            <a:r>
              <a:rPr lang="en-GB" dirty="0"/>
              <a:t>cause of the competition and/or conflict?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10B364F-EC08-2E43-8686-3D9661F12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0" y="2339181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5840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1776</Words>
  <Application>Microsoft Macintosh PowerPoint</Application>
  <PresentationFormat>Näytössä katseltava diaesitys (4:3)</PresentationFormat>
  <Paragraphs>202</Paragraphs>
  <Slides>35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Office-teema</vt:lpstr>
      <vt:lpstr>GROUP DYNAMICS</vt:lpstr>
      <vt:lpstr>TASK</vt:lpstr>
      <vt:lpstr>TASK</vt:lpstr>
      <vt:lpstr>TASK</vt:lpstr>
      <vt:lpstr>The individual and the group</vt:lpstr>
      <vt:lpstr>The individual and the group</vt:lpstr>
      <vt:lpstr>TASK</vt:lpstr>
      <vt:lpstr>The individual and the group</vt:lpstr>
      <vt:lpstr>TASK</vt:lpstr>
      <vt:lpstr>Co-operation and competition</vt:lpstr>
      <vt:lpstr>TASK</vt:lpstr>
      <vt:lpstr>TASK</vt:lpstr>
      <vt:lpstr>TASK</vt:lpstr>
      <vt:lpstr>Prejudice and discrimination</vt:lpstr>
      <vt:lpstr>REVIEW</vt:lpstr>
      <vt:lpstr>Prejudice and discrimination</vt:lpstr>
      <vt:lpstr>Prejudice and discrimination</vt:lpstr>
      <vt:lpstr>Prejudice and discrimination</vt:lpstr>
      <vt:lpstr>TASK</vt:lpstr>
      <vt:lpstr>TASK</vt:lpstr>
      <vt:lpstr>Prejudice and discrimination</vt:lpstr>
      <vt:lpstr>Prejudice and discrimination</vt:lpstr>
      <vt:lpstr>TASK</vt:lpstr>
      <vt:lpstr>TASK</vt:lpstr>
      <vt:lpstr>TASK</vt:lpstr>
      <vt:lpstr>TASK</vt:lpstr>
      <vt:lpstr>TASK</vt:lpstr>
      <vt:lpstr>Origins of conflict</vt:lpstr>
      <vt:lpstr>Origins of conflict </vt:lpstr>
      <vt:lpstr>TASK</vt:lpstr>
      <vt:lpstr>TASK</vt:lpstr>
      <vt:lpstr>TASK</vt:lpstr>
      <vt:lpstr>Past questions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183</cp:revision>
  <dcterms:created xsi:type="dcterms:W3CDTF">2016-01-27T06:20:57Z</dcterms:created>
  <dcterms:modified xsi:type="dcterms:W3CDTF">2021-11-15T13:27:03Z</dcterms:modified>
</cp:coreProperties>
</file>