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56" r:id="rId2"/>
    <p:sldId id="278" r:id="rId3"/>
    <p:sldId id="280" r:id="rId4"/>
    <p:sldId id="302" r:id="rId5"/>
    <p:sldId id="279" r:id="rId6"/>
    <p:sldId id="295" r:id="rId7"/>
    <p:sldId id="296" r:id="rId8"/>
    <p:sldId id="298" r:id="rId9"/>
    <p:sldId id="303" r:id="rId10"/>
    <p:sldId id="299" r:id="rId11"/>
    <p:sldId id="305" r:id="rId12"/>
    <p:sldId id="281" r:id="rId13"/>
    <p:sldId id="283" r:id="rId14"/>
    <p:sldId id="300" r:id="rId15"/>
    <p:sldId id="301" r:id="rId16"/>
    <p:sldId id="304" r:id="rId17"/>
    <p:sldId id="306" r:id="rId18"/>
    <p:sldId id="309" r:id="rId19"/>
    <p:sldId id="312" r:id="rId20"/>
    <p:sldId id="313" r:id="rId21"/>
    <p:sldId id="311" r:id="rId22"/>
    <p:sldId id="308" r:id="rId23"/>
    <p:sldId id="315" r:id="rId24"/>
    <p:sldId id="323" r:id="rId25"/>
    <p:sldId id="322" r:id="rId26"/>
    <p:sldId id="285" r:id="rId27"/>
    <p:sldId id="316" r:id="rId28"/>
    <p:sldId id="324" r:id="rId29"/>
    <p:sldId id="289" r:id="rId30"/>
    <p:sldId id="318" r:id="rId31"/>
    <p:sldId id="290" r:id="rId32"/>
    <p:sldId id="334" r:id="rId33"/>
    <p:sldId id="314" r:id="rId34"/>
    <p:sldId id="286" r:id="rId35"/>
    <p:sldId id="319" r:id="rId36"/>
    <p:sldId id="333" r:id="rId37"/>
    <p:sldId id="282" r:id="rId38"/>
    <p:sldId id="284" r:id="rId39"/>
    <p:sldId id="320" r:id="rId40"/>
    <p:sldId id="292" r:id="rId41"/>
    <p:sldId id="291" r:id="rId42"/>
    <p:sldId id="332" r:id="rId43"/>
    <p:sldId id="287" r:id="rId44"/>
    <p:sldId id="331" r:id="rId45"/>
    <p:sldId id="288" r:id="rId46"/>
    <p:sldId id="325" r:id="rId47"/>
    <p:sldId id="293" r:id="rId48"/>
    <p:sldId id="330" r:id="rId49"/>
    <p:sldId id="326" r:id="rId50"/>
    <p:sldId id="329" r:id="rId51"/>
    <p:sldId id="273" r:id="rId52"/>
    <p:sldId id="307" r:id="rId53"/>
    <p:sldId id="317" r:id="rId54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7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AD940-D053-4342-BBDA-ECDCCEC067DE}" type="datetimeFigureOut">
              <a:rPr lang="fi-FI" smtClean="0"/>
              <a:t>14.8.2025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AA19B-A514-7B45-B7A6-45F1AFB9C4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203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err="1"/>
              <a:t>Idealization</a:t>
            </a:r>
            <a:r>
              <a:rPr lang="fi-FI"/>
              <a:t> of </a:t>
            </a:r>
            <a:r>
              <a:rPr lang="fi-FI" err="1"/>
              <a:t>partner</a:t>
            </a:r>
            <a:r>
              <a:rPr lang="fi-FI" baseline="0"/>
              <a:t> </a:t>
            </a:r>
            <a:r>
              <a:rPr lang="fi-FI" baseline="0" err="1"/>
              <a:t>can</a:t>
            </a:r>
            <a:r>
              <a:rPr lang="fi-FI" baseline="0"/>
              <a:t> </a:t>
            </a:r>
            <a:r>
              <a:rPr lang="fi-FI" baseline="0" err="1"/>
              <a:t>contribute</a:t>
            </a:r>
            <a:r>
              <a:rPr lang="fi-FI" baseline="0"/>
              <a:t> to </a:t>
            </a:r>
            <a:r>
              <a:rPr lang="fi-FI" baseline="0" err="1"/>
              <a:t>constructive</a:t>
            </a:r>
            <a:r>
              <a:rPr lang="fi-FI" baseline="0"/>
              <a:t> </a:t>
            </a:r>
            <a:r>
              <a:rPr lang="fi-FI" baseline="0" err="1"/>
              <a:t>accommodation</a:t>
            </a:r>
            <a:r>
              <a:rPr lang="fi-FI" baseline="0"/>
              <a:t>.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AA19B-A514-7B45-B7A6-45F1AFB9C4F2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851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err="1"/>
              <a:t>Empirical</a:t>
            </a:r>
            <a:r>
              <a:rPr lang="fi-FI" baseline="0"/>
              <a:t> </a:t>
            </a:r>
            <a:r>
              <a:rPr lang="fi-FI" baseline="0" err="1"/>
              <a:t>support</a:t>
            </a:r>
            <a:r>
              <a:rPr lang="fi-FI" baseline="0"/>
              <a:t> (</a:t>
            </a:r>
            <a:r>
              <a:rPr lang="fi-FI" baseline="0" err="1"/>
              <a:t>Hatfield</a:t>
            </a:r>
            <a:r>
              <a:rPr lang="fi-FI" baseline="0"/>
              <a:t>, 1979), </a:t>
            </a:r>
            <a:r>
              <a:rPr lang="fi-FI" baseline="0" err="1"/>
              <a:t>but</a:t>
            </a:r>
            <a:r>
              <a:rPr lang="fi-FI" baseline="0"/>
              <a:t> </a:t>
            </a:r>
            <a:r>
              <a:rPr lang="fi-FI" baseline="0" err="1"/>
              <a:t>considered</a:t>
            </a:r>
            <a:r>
              <a:rPr lang="fi-FI" baseline="0"/>
              <a:t> </a:t>
            </a:r>
            <a:r>
              <a:rPr lang="fi-FI" baseline="0" err="1"/>
              <a:t>cold</a:t>
            </a:r>
            <a:r>
              <a:rPr lang="fi-FI" baseline="0"/>
              <a:t>.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AA19B-A514-7B45-B7A6-45F1AFB9C4F2}" type="slidenum">
              <a:rPr lang="fi-FI" smtClean="0"/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962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(Flora and </a:t>
            </a:r>
            <a:r>
              <a:rPr lang="fi-FI" err="1"/>
              <a:t>Segim</a:t>
            </a:r>
            <a:r>
              <a:rPr lang="fi-FI"/>
              <a:t>, 2003)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AA19B-A514-7B45-B7A6-45F1AFB9C4F2}" type="slidenum">
              <a:rPr lang="fi-FI" smtClean="0"/>
              <a:t>41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65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14.8.2025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2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14.8.2025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14.8.2025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1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14.8.2025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14.8.2025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14.8.2025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14.8.2025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3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14.8.2025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3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14.8.2025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14.8.2025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2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14.8.2025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8CD-6312-3D41-9969-91C46E1C8889}" type="datetimeFigureOut">
              <a:rPr lang="fi-FI" smtClean="0"/>
              <a:t>14.8.2025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ted.com/talks/sherry_turkle_alone_together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ted.com/talks/helen_fisher_technology_hasn_t_changed_love_here_s_why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s://www.youtube.com/watch?v=m_6rQk7jlrc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youtube.com/watch?v=z5c7ubF0u-U" TargetMode="Externa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hyperlink" Target="https://www.youtube.com/watch?v=HbdYPS_a8RQ" TargetMode="Externa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hyperlink" Target="https://www.ted.com/talks/esther_perel_rethinking_infidelity_a_talk_for_anyone_who_has_ever_loved" TargetMode="Externa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ted.com/talks/helen_fisher_studies_the_brain_in_love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ted.com/talks/helen_fisher_tells_us_why_we_love_cheat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/>
              <a:t>PERSONAL RELATIONSHIPS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IB </a:t>
            </a:r>
            <a:r>
              <a:rPr lang="fi-FI" err="1"/>
              <a:t>Psychology</a:t>
            </a:r>
            <a:r>
              <a:rPr lang="fi-FI"/>
              <a:t> LAJM</a:t>
            </a:r>
          </a:p>
        </p:txBody>
      </p:sp>
    </p:spTree>
    <p:extLst>
      <p:ext uri="{BB962C8B-B14F-4D97-AF65-F5344CB8AC3E}">
        <p14:creationId xmlns:p14="http://schemas.microsoft.com/office/powerpoint/2010/main" val="158008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A73573-BAFC-DB4F-B9FF-456CCF60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F2B58D-7FAB-9443-A642-531FEA096F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Read page 372 </a:t>
            </a:r>
            <a:r>
              <a:rPr lang="en-GB" i="1"/>
              <a:t>”Attraction as addiction”</a:t>
            </a:r>
          </a:p>
          <a:p>
            <a:pPr lvl="1"/>
            <a:r>
              <a:rPr lang="en-GB"/>
              <a:t>Complete your memos from Helen Fischer TED-talks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4E87BA33-26F6-9847-9CBD-0BBD9D4C04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8384" y="1600200"/>
            <a:ext cx="3618231" cy="4525963"/>
          </a:xfrm>
        </p:spPr>
      </p:pic>
    </p:spTree>
    <p:extLst>
      <p:ext uri="{BB962C8B-B14F-4D97-AF65-F5344CB8AC3E}">
        <p14:creationId xmlns:p14="http://schemas.microsoft.com/office/powerpoint/2010/main" val="185625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60E629-362C-6043-BFDB-8EA3441A6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ADA379-5628-EB49-843B-EF1E3B2884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/>
              <a:t>What are the strengths and the limitations of evolutionary explanations of love?</a:t>
            </a:r>
          </a:p>
          <a:p>
            <a:pPr lvl="1"/>
            <a:r>
              <a:rPr lang="en-GB"/>
              <a:t>Do a TEACUP analysis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CFFEC81-187B-A74F-B5AE-73E4AAE83E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55819"/>
            <a:ext cx="4038600" cy="3214725"/>
          </a:xfrm>
        </p:spPr>
      </p:pic>
    </p:spTree>
    <p:extLst>
      <p:ext uri="{BB962C8B-B14F-4D97-AF65-F5344CB8AC3E}">
        <p14:creationId xmlns:p14="http://schemas.microsoft.com/office/powerpoint/2010/main" val="28369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  <a:endParaRPr lang="fi-FI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180115" cy="4525963"/>
          </a:xfrm>
        </p:spPr>
        <p:txBody>
          <a:bodyPr/>
          <a:lstStyle/>
          <a:p>
            <a:r>
              <a:rPr lang="en-GB"/>
              <a:t>Form three groups</a:t>
            </a:r>
          </a:p>
          <a:p>
            <a:pPr lvl="1"/>
            <a:r>
              <a:rPr lang="en-GB"/>
              <a:t>Biological group</a:t>
            </a:r>
          </a:p>
          <a:p>
            <a:pPr lvl="1"/>
            <a:r>
              <a:rPr lang="en-GB"/>
              <a:t>Cognitive group</a:t>
            </a:r>
          </a:p>
          <a:p>
            <a:pPr lvl="1"/>
            <a:r>
              <a:rPr lang="en-GB"/>
              <a:t>Sociocultural group</a:t>
            </a:r>
          </a:p>
          <a:p>
            <a:r>
              <a:rPr lang="en-GB"/>
              <a:t>Every group finds out </a:t>
            </a:r>
            <a:r>
              <a:rPr lang="en-GB" i="1"/>
              <a:t>how attraction originates </a:t>
            </a:r>
            <a:r>
              <a:rPr lang="en-GB"/>
              <a:t>from their own approach</a:t>
            </a:r>
          </a:p>
          <a:p>
            <a:pPr lvl="1"/>
            <a:r>
              <a:rPr lang="en-GB"/>
              <a:t>Use the teacher’s handout</a:t>
            </a:r>
          </a:p>
          <a:p>
            <a:pPr lvl="1"/>
            <a:endParaRPr lang="en-GB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911" y="1600200"/>
            <a:ext cx="3907178" cy="4525963"/>
          </a:xfrm>
        </p:spPr>
      </p:pic>
    </p:spTree>
    <p:extLst>
      <p:ext uri="{BB962C8B-B14F-4D97-AF65-F5344CB8AC3E}">
        <p14:creationId xmlns:p14="http://schemas.microsoft.com/office/powerpoint/2010/main" val="18056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Form three-person mixed groups</a:t>
            </a:r>
          </a:p>
          <a:p>
            <a:pPr lvl="1"/>
            <a:r>
              <a:rPr lang="en-GB" dirty="0"/>
              <a:t>Every group should contain one member of each approach</a:t>
            </a:r>
          </a:p>
          <a:p>
            <a:r>
              <a:rPr lang="en-GB" dirty="0"/>
              <a:t>Teach each other!</a:t>
            </a:r>
          </a:p>
          <a:p>
            <a:pPr lvl="1"/>
            <a:r>
              <a:rPr lang="en-GB" dirty="0"/>
              <a:t>In addition, engage in conversation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16694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28D32C-C52E-CB48-9524-8E6CD133A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1EA397-D0CB-E341-852C-D99137D9EB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Has technology changed the way we form relationships?</a:t>
            </a:r>
          </a:p>
          <a:p>
            <a:pPr lvl="1"/>
            <a:r>
              <a:rPr lang="en-GB" dirty="0"/>
              <a:t>Engage in conversation with your pair/group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D9EBA20-D36F-6F47-8996-C72CB3711F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799" y="2260260"/>
            <a:ext cx="4087761" cy="3017156"/>
          </a:xfrm>
        </p:spPr>
      </p:pic>
    </p:spTree>
    <p:extLst>
      <p:ext uri="{BB962C8B-B14F-4D97-AF65-F5344CB8AC3E}">
        <p14:creationId xmlns:p14="http://schemas.microsoft.com/office/powerpoint/2010/main" val="350950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CF8C54-69B9-9441-A8D7-93D4265B9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C34F54-96E9-F246-8E65-D2852B6DCF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Watch Sherry Turkle TED-talk </a:t>
            </a:r>
            <a:r>
              <a:rPr lang="en-GB" i="1" dirty="0">
                <a:hlinkClick r:id="rId2"/>
              </a:rPr>
              <a:t>”Connected, but alone”</a:t>
            </a:r>
            <a:endParaRPr lang="en-GB" i="1" dirty="0"/>
          </a:p>
          <a:p>
            <a:endParaRPr lang="en-GB" dirty="0"/>
          </a:p>
          <a:p>
            <a:r>
              <a:rPr lang="en-GB" dirty="0"/>
              <a:t>Does technology change the way we form personal relationships?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B66AC9B-86AF-B645-8B24-AF52466458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18937" y="2114434"/>
            <a:ext cx="3497493" cy="3497493"/>
          </a:xfrm>
        </p:spPr>
      </p:pic>
    </p:spTree>
    <p:extLst>
      <p:ext uri="{BB962C8B-B14F-4D97-AF65-F5344CB8AC3E}">
        <p14:creationId xmlns:p14="http://schemas.microsoft.com/office/powerpoint/2010/main" val="102679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005F2F-1B2F-DD42-AF0F-1FE194B7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119F3A-B663-204F-8C8A-A3E645FCFF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Watch Helen Fisher TED-talk </a:t>
            </a:r>
            <a:r>
              <a:rPr lang="en-GB" i="1" dirty="0">
                <a:hlinkClick r:id="rId2"/>
              </a:rPr>
              <a:t>”Technology hasn’t changed love. Here is why.”</a:t>
            </a:r>
            <a:endParaRPr lang="en-GB" i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E4BEAF3-F0A1-2448-A0C3-3430DDD72F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5482" y="2357284"/>
            <a:ext cx="3556853" cy="2667639"/>
          </a:xfrm>
        </p:spPr>
      </p:pic>
    </p:spTree>
    <p:extLst>
      <p:ext uri="{BB962C8B-B14F-4D97-AF65-F5344CB8AC3E}">
        <p14:creationId xmlns:p14="http://schemas.microsoft.com/office/powerpoint/2010/main" val="50736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682DD2-D1D5-A34A-8223-CE1F7BD23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42A7F3-D832-9243-8E85-38D70FB8EF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Did the two TED-talks complement one another on the effects of technology to personal relationships?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8EB7851-5C11-4C42-B915-195E1C88C8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0490" y="2343174"/>
            <a:ext cx="4026310" cy="3019733"/>
          </a:xfrm>
        </p:spPr>
      </p:pic>
    </p:spTree>
    <p:extLst>
      <p:ext uri="{BB962C8B-B14F-4D97-AF65-F5344CB8AC3E}">
        <p14:creationId xmlns:p14="http://schemas.microsoft.com/office/powerpoint/2010/main" val="431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F36D9D-9D37-384E-A5B9-FC2EF0747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Role</a:t>
            </a:r>
            <a:r>
              <a:rPr lang="fi-FI" dirty="0"/>
              <a:t> of </a:t>
            </a:r>
            <a:r>
              <a:rPr lang="fi-FI" dirty="0" err="1"/>
              <a:t>communication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76D368-3902-8B4B-BDED-A67809F644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 b="1"/>
              <a:t>Social penetration theory </a:t>
            </a:r>
            <a:r>
              <a:rPr lang="en-GB"/>
              <a:t>(Altman &amp; Taylor, 1973)</a:t>
            </a:r>
          </a:p>
          <a:p>
            <a:pPr lvl="1"/>
            <a:r>
              <a:rPr lang="en-GB"/>
              <a:t>Close relationships develop from a shallower level to more intimate level through </a:t>
            </a:r>
            <a:r>
              <a:rPr lang="en-GB" b="1"/>
              <a:t>self-disclosure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7E75D0A-F412-8B4D-974C-999E42FA35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220243"/>
            <a:ext cx="4191000" cy="2857501"/>
          </a:xfrm>
        </p:spPr>
      </p:pic>
    </p:spTree>
    <p:extLst>
      <p:ext uri="{BB962C8B-B14F-4D97-AF65-F5344CB8AC3E}">
        <p14:creationId xmlns:p14="http://schemas.microsoft.com/office/powerpoint/2010/main" val="119508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FFCB65-C5FB-DE49-8B1C-01BB6D27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5CF9A5-9DD1-ED4D-BB42-DC64630411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/>
              <a:t>Read pages 378–379 and teacher’s additional materials</a:t>
            </a:r>
          </a:p>
          <a:p>
            <a:r>
              <a:rPr lang="en-GB"/>
              <a:t>What is the </a:t>
            </a:r>
            <a:r>
              <a:rPr lang="en-GB" i="1"/>
              <a:t>evidence </a:t>
            </a:r>
            <a:r>
              <a:rPr lang="en-GB"/>
              <a:t>for social penetration theory?</a:t>
            </a:r>
          </a:p>
          <a:p>
            <a:r>
              <a:rPr lang="en-GB"/>
              <a:t>What kind of research biases might there be in the results?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64B314F-A94F-F842-B438-1E6F3F2783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1691481"/>
            <a:ext cx="4191000" cy="4191000"/>
          </a:xfrm>
        </p:spPr>
      </p:pic>
    </p:spTree>
    <p:extLst>
      <p:ext uri="{BB962C8B-B14F-4D97-AF65-F5344CB8AC3E}">
        <p14:creationId xmlns:p14="http://schemas.microsoft.com/office/powerpoint/2010/main" val="359775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Personal </a:t>
            </a:r>
            <a:r>
              <a:rPr lang="fi-FI" err="1"/>
              <a:t>relationships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GB"/>
          </a:p>
          <a:p>
            <a:pPr marL="0" indent="0">
              <a:buNone/>
            </a:pPr>
            <a:endParaRPr lang="en-GB"/>
          </a:p>
          <a:p>
            <a:r>
              <a:rPr lang="en-GB"/>
              <a:t>The role of relationships in human happiness cannot be underestimated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97738"/>
            <a:ext cx="3901440" cy="2599944"/>
          </a:xfrm>
        </p:spPr>
      </p:pic>
    </p:spTree>
    <p:extLst>
      <p:ext uri="{BB962C8B-B14F-4D97-AF65-F5344CB8AC3E}">
        <p14:creationId xmlns:p14="http://schemas.microsoft.com/office/powerpoint/2010/main" val="95636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47F4E9-6C81-7A42-8892-81B44998A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Role</a:t>
            </a:r>
            <a:r>
              <a:rPr lang="fi-FI"/>
              <a:t> of </a:t>
            </a:r>
            <a:r>
              <a:rPr lang="fi-FI" err="1"/>
              <a:t>communication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56D96C-D079-6940-8F50-BEF47DF907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Deborah Tannen (1990)</a:t>
            </a:r>
          </a:p>
          <a:p>
            <a:pPr lvl="1"/>
            <a:r>
              <a:rPr lang="en-GB"/>
              <a:t>Female communication focuses more on </a:t>
            </a:r>
            <a:r>
              <a:rPr lang="en-GB" i="1"/>
              <a:t>sharing feelings</a:t>
            </a:r>
          </a:p>
          <a:p>
            <a:pPr lvl="1"/>
            <a:r>
              <a:rPr lang="en-GB"/>
              <a:t>Male communication focuses more on </a:t>
            </a:r>
            <a:r>
              <a:rPr lang="en-GB" i="1"/>
              <a:t>problem solving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C9FB8F2-F392-FA42-B71F-85B8F1370D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3899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61541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8A75D3-AAD5-784D-80A6-F2112AB85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Role</a:t>
            </a:r>
            <a:r>
              <a:rPr lang="fi-FI"/>
              <a:t> of </a:t>
            </a:r>
            <a:r>
              <a:rPr lang="fi-FI" err="1"/>
              <a:t>communication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0029C3-9C6B-DE43-B889-D4766710FF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YOU communication</a:t>
            </a:r>
          </a:p>
          <a:p>
            <a:pPr lvl="1"/>
            <a:r>
              <a:rPr lang="en-GB"/>
              <a:t>Blaming the partner </a:t>
            </a:r>
            <a:br>
              <a:rPr lang="en-GB"/>
            </a:br>
            <a:r>
              <a:rPr lang="en-GB"/>
              <a:t>for something</a:t>
            </a:r>
          </a:p>
          <a:p>
            <a:pPr lvl="1"/>
            <a:endParaRPr lang="en-GB"/>
          </a:p>
          <a:p>
            <a:r>
              <a:rPr lang="en-GB"/>
              <a:t>I communication</a:t>
            </a:r>
          </a:p>
          <a:p>
            <a:pPr lvl="1"/>
            <a:r>
              <a:rPr lang="en-GB"/>
              <a:t>Expressing our own feelings</a:t>
            </a:r>
          </a:p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60955D3-8362-CC4D-8A18-564C7A200C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67315" y="2637299"/>
            <a:ext cx="5176685" cy="2350214"/>
          </a:xfrm>
        </p:spPr>
      </p:pic>
    </p:spTree>
    <p:extLst>
      <p:ext uri="{BB962C8B-B14F-4D97-AF65-F5344CB8AC3E}">
        <p14:creationId xmlns:p14="http://schemas.microsoft.com/office/powerpoint/2010/main" val="107841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4ACE51-B990-1D48-A9A1-30E9994B5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REVIEW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72771E-250D-3845-A6EC-A745FDE7CF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What was meant by </a:t>
            </a:r>
            <a:r>
              <a:rPr lang="en-GB" b="1"/>
              <a:t>attribution</a:t>
            </a:r>
            <a:r>
              <a:rPr lang="en-GB"/>
              <a:t>?</a:t>
            </a:r>
          </a:p>
          <a:p>
            <a:pPr lvl="1"/>
            <a:r>
              <a:rPr lang="en-GB"/>
              <a:t>Explanation of causes of behaviour</a:t>
            </a:r>
          </a:p>
          <a:p>
            <a:pPr lvl="1"/>
            <a:r>
              <a:rPr lang="en-GB"/>
              <a:t>An interpretation why people behave the way they do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2F324C7-C199-E344-A2CA-4DE552A014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7707"/>
            <a:ext cx="4038600" cy="2750509"/>
          </a:xfr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75E0AED-4B20-834C-803E-BF25F1206DA5}"/>
              </a:ext>
            </a:extLst>
          </p:cNvPr>
          <p:cNvSpPr txBox="1"/>
          <p:nvPr/>
        </p:nvSpPr>
        <p:spPr>
          <a:xfrm>
            <a:off x="1867445" y="5286620"/>
            <a:ext cx="540910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/>
              <a:t>Dispositional and situational attributions</a:t>
            </a:r>
          </a:p>
        </p:txBody>
      </p:sp>
    </p:spTree>
    <p:extLst>
      <p:ext uri="{BB962C8B-B14F-4D97-AF65-F5344CB8AC3E}">
        <p14:creationId xmlns:p14="http://schemas.microsoft.com/office/powerpoint/2010/main" val="63391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F015C2-8AAE-134B-8EBA-159DE4F36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Role</a:t>
            </a:r>
            <a:r>
              <a:rPr lang="fi-FI"/>
              <a:t> of </a:t>
            </a:r>
            <a:r>
              <a:rPr lang="fi-FI" err="1"/>
              <a:t>communication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8370E7-A3BB-9640-ACEF-2D4DEBF6B8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Attribution style</a:t>
            </a:r>
          </a:p>
          <a:p>
            <a:pPr lvl="1"/>
            <a:r>
              <a:rPr lang="en-GB"/>
              <a:t>In healthy relationships </a:t>
            </a:r>
            <a:r>
              <a:rPr lang="en-GB">
                <a:solidFill>
                  <a:srgbClr val="00B050"/>
                </a:solidFill>
              </a:rPr>
              <a:t>positive behaviour </a:t>
            </a:r>
            <a:r>
              <a:rPr lang="en-GB"/>
              <a:t>is attributed to </a:t>
            </a:r>
            <a:r>
              <a:rPr lang="en-GB">
                <a:solidFill>
                  <a:srgbClr val="00B050"/>
                </a:solidFill>
              </a:rPr>
              <a:t>personal dispositions </a:t>
            </a:r>
            <a:r>
              <a:rPr lang="en-GB"/>
              <a:t>and </a:t>
            </a:r>
            <a:r>
              <a:rPr lang="en-GB">
                <a:solidFill>
                  <a:srgbClr val="FF0000"/>
                </a:solidFill>
              </a:rPr>
              <a:t>negative behaviour </a:t>
            </a:r>
            <a:r>
              <a:rPr lang="en-GB"/>
              <a:t>to </a:t>
            </a:r>
            <a:r>
              <a:rPr lang="en-GB">
                <a:solidFill>
                  <a:srgbClr val="FF0000"/>
                </a:solidFill>
              </a:rPr>
              <a:t>situational factors</a:t>
            </a:r>
          </a:p>
          <a:p>
            <a:pPr lvl="1"/>
            <a:r>
              <a:rPr lang="en-GB"/>
              <a:t>Negative attribution style can hurt a relationship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33A6F13-CEBC-1944-AEE6-F5B6DA04CE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29445"/>
            <a:ext cx="4038600" cy="2467473"/>
          </a:xfrm>
        </p:spPr>
      </p:pic>
    </p:spTree>
    <p:extLst>
      <p:ext uri="{BB962C8B-B14F-4D97-AF65-F5344CB8AC3E}">
        <p14:creationId xmlns:p14="http://schemas.microsoft.com/office/powerpoint/2010/main" val="219540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5D05D1-17DC-2A49-97D7-879CB2C87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7EB48B-CDAD-074E-94D5-4A0C0BFB58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/>
              <a:t>Read page 380</a:t>
            </a:r>
          </a:p>
          <a:p>
            <a:r>
              <a:rPr lang="en-GB"/>
              <a:t>What were the </a:t>
            </a:r>
            <a:r>
              <a:rPr lang="en-GB" i="1"/>
              <a:t>aim</a:t>
            </a:r>
            <a:r>
              <a:rPr lang="en-GB"/>
              <a:t>, </a:t>
            </a:r>
            <a:r>
              <a:rPr lang="en-GB" i="1"/>
              <a:t>procedure</a:t>
            </a:r>
            <a:r>
              <a:rPr lang="en-GB"/>
              <a:t> and </a:t>
            </a:r>
            <a:r>
              <a:rPr lang="en-GB" i="1"/>
              <a:t>results</a:t>
            </a:r>
            <a:r>
              <a:rPr lang="en-GB"/>
              <a:t> of  </a:t>
            </a:r>
            <a:r>
              <a:rPr lang="en-GB" b="1" err="1"/>
              <a:t>Karney</a:t>
            </a:r>
            <a:r>
              <a:rPr lang="en-GB" b="1"/>
              <a:t> &amp; Bradbury (2000) </a:t>
            </a:r>
            <a:r>
              <a:rPr lang="en-GB"/>
              <a:t>study?</a:t>
            </a:r>
          </a:p>
          <a:p>
            <a:pPr lvl="1"/>
            <a:r>
              <a:rPr lang="en-GB"/>
              <a:t>What does it tell you about the importance of attribution style in relationship satisfaction? 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B5DBE43-A5F3-D342-A52E-53B3629941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2197720"/>
            <a:ext cx="4038600" cy="2462560"/>
          </a:xfrm>
        </p:spPr>
      </p:pic>
    </p:spTree>
    <p:extLst>
      <p:ext uri="{BB962C8B-B14F-4D97-AF65-F5344CB8AC3E}">
        <p14:creationId xmlns:p14="http://schemas.microsoft.com/office/powerpoint/2010/main" val="34557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90686D-622D-4745-B75C-3CE9BD0AB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EXTRA 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0FFF7F-A3EA-5242-BFF9-FD3CBA0716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Read the </a:t>
            </a:r>
            <a:r>
              <a:rPr lang="en-GB" b="1"/>
              <a:t>Stratton (2003)</a:t>
            </a:r>
            <a:r>
              <a:rPr lang="en-GB"/>
              <a:t> study from teacher’s additional materials</a:t>
            </a:r>
          </a:p>
          <a:p>
            <a:pPr lvl="1"/>
            <a:r>
              <a:rPr lang="en-GB"/>
              <a:t>What does it tell you about attributional styles in troubled families?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68BA68C-0EEB-FA4E-85B1-41CBD8E491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9514" y="2368059"/>
            <a:ext cx="4037286" cy="2637694"/>
          </a:xfrm>
        </p:spPr>
      </p:pic>
    </p:spTree>
    <p:extLst>
      <p:ext uri="{BB962C8B-B14F-4D97-AF65-F5344CB8AC3E}">
        <p14:creationId xmlns:p14="http://schemas.microsoft.com/office/powerpoint/2010/main" val="359444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Role</a:t>
            </a:r>
            <a:r>
              <a:rPr lang="fi-FI"/>
              <a:t> of </a:t>
            </a:r>
            <a:r>
              <a:rPr lang="fi-FI" err="1"/>
              <a:t>communication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/>
          </a:p>
          <a:p>
            <a:r>
              <a:rPr lang="en-GB" b="1"/>
              <a:t>Patterns of accommodation</a:t>
            </a:r>
            <a:endParaRPr lang="en-GB"/>
          </a:p>
          <a:p>
            <a:pPr lvl="1"/>
            <a:r>
              <a:rPr lang="en-GB"/>
              <a:t>How to deal constructively with conflicts and negative behaviour? 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C2B4F1F-60CE-6F40-A1EA-BACD072FD4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2133499"/>
            <a:ext cx="4191000" cy="2711824"/>
          </a:xfrm>
        </p:spPr>
      </p:pic>
    </p:spTree>
    <p:extLst>
      <p:ext uri="{BB962C8B-B14F-4D97-AF65-F5344CB8AC3E}">
        <p14:creationId xmlns:p14="http://schemas.microsoft.com/office/powerpoint/2010/main" val="135066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E371F1-F82E-6243-8AA1-A043744D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F335D0B7-51C9-2846-91B7-8A32CD8F3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3454" y="1224717"/>
            <a:ext cx="6417092" cy="3907722"/>
          </a:xfr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22865E1-1419-F143-AF9C-94E310D053F9}"/>
              </a:ext>
            </a:extLst>
          </p:cNvPr>
          <p:cNvSpPr txBox="1"/>
          <p:nvPr/>
        </p:nvSpPr>
        <p:spPr>
          <a:xfrm>
            <a:off x="561288" y="5412658"/>
            <a:ext cx="8021427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000" b="1"/>
              <a:t>READ THE BASICS OF </a:t>
            </a:r>
            <a:r>
              <a:rPr lang="fi-FI" sz="2000" b="1" i="1"/>
              <a:t>RUSBOLT AND ZEMBROT (1983) </a:t>
            </a:r>
            <a:r>
              <a:rPr lang="fi-FI" sz="2000" b="1"/>
              <a:t>STUDY ON PAGE 380</a:t>
            </a:r>
          </a:p>
          <a:p>
            <a:pPr algn="ctr"/>
            <a:r>
              <a:rPr lang="fi-FI" sz="2000" b="1"/>
              <a:t>AND CREATE EXAMPLES TO EACH RELATIONSHIP CONFLICT STRATEGY</a:t>
            </a:r>
          </a:p>
        </p:txBody>
      </p:sp>
    </p:spTree>
    <p:extLst>
      <p:ext uri="{BB962C8B-B14F-4D97-AF65-F5344CB8AC3E}">
        <p14:creationId xmlns:p14="http://schemas.microsoft.com/office/powerpoint/2010/main" val="22348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8F78FA-0D59-2049-9DB9-FFFB4C687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Role</a:t>
            </a:r>
            <a:r>
              <a:rPr lang="fi-FI"/>
              <a:t> of </a:t>
            </a:r>
            <a:r>
              <a:rPr lang="fi-FI" err="1"/>
              <a:t>communication</a:t>
            </a:r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4999E1E-6BE8-F941-B8E7-7C09EC164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GB" b="1"/>
          </a:p>
          <a:p>
            <a:r>
              <a:rPr lang="en-GB" b="1"/>
              <a:t>Gottman and Krokoff (1989)</a:t>
            </a:r>
            <a:r>
              <a:rPr lang="en-GB"/>
              <a:t> </a:t>
            </a:r>
          </a:p>
          <a:p>
            <a:pPr lvl="1"/>
            <a:r>
              <a:rPr lang="en-GB"/>
              <a:t>Expressing anger and disagreement was NOT necessarily associated with marital dissatisfaction</a:t>
            </a:r>
            <a:r>
              <a:rPr lang="fi-FI"/>
              <a:t> 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5FBFFE22-9499-A742-82CF-74D1B0BF18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14171"/>
            <a:ext cx="4038600" cy="2236763"/>
          </a:xfrm>
        </p:spPr>
      </p:pic>
    </p:spTree>
    <p:extLst>
      <p:ext uri="{BB962C8B-B14F-4D97-AF65-F5344CB8AC3E}">
        <p14:creationId xmlns:p14="http://schemas.microsoft.com/office/powerpoint/2010/main" val="74637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Role</a:t>
            </a:r>
            <a:r>
              <a:rPr lang="fi-FI"/>
              <a:t> of </a:t>
            </a:r>
            <a:r>
              <a:rPr lang="fi-FI" err="1"/>
              <a:t>communication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 i="1"/>
              <a:t>Attachment styles </a:t>
            </a:r>
            <a:r>
              <a:rPr lang="en-GB"/>
              <a:t>play important role in accommodation</a:t>
            </a:r>
          </a:p>
          <a:p>
            <a:pPr lvl="1"/>
            <a:r>
              <a:rPr lang="en-GB"/>
              <a:t>Securely attached individuals favour constructive conflict resolution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76207"/>
            <a:ext cx="4038600" cy="3003834"/>
          </a:xfrm>
        </p:spPr>
      </p:pic>
    </p:spTree>
    <p:extLst>
      <p:ext uri="{BB962C8B-B14F-4D97-AF65-F5344CB8AC3E}">
        <p14:creationId xmlns:p14="http://schemas.microsoft.com/office/powerpoint/2010/main" val="49611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136571" cy="4525963"/>
          </a:xfrm>
        </p:spPr>
        <p:txBody>
          <a:bodyPr>
            <a:normAutofit/>
          </a:bodyPr>
          <a:lstStyle/>
          <a:p>
            <a:r>
              <a:rPr lang="en-GB"/>
              <a:t>What is love?</a:t>
            </a:r>
          </a:p>
          <a:p>
            <a:pPr lvl="1"/>
            <a:r>
              <a:rPr lang="en-GB"/>
              <a:t>Try to give a definition</a:t>
            </a:r>
          </a:p>
          <a:p>
            <a:pPr lvl="1"/>
            <a:r>
              <a:rPr lang="en-GB"/>
              <a:t>What kind of </a:t>
            </a:r>
            <a:r>
              <a:rPr lang="en-GB" i="1"/>
              <a:t>components</a:t>
            </a:r>
            <a:r>
              <a:rPr lang="en-GB"/>
              <a:t> or </a:t>
            </a:r>
            <a:r>
              <a:rPr lang="en-GB" i="1"/>
              <a:t>dimension</a:t>
            </a:r>
            <a:r>
              <a:rPr lang="en-GB"/>
              <a:t> can be found in love?</a:t>
            </a:r>
          </a:p>
          <a:p>
            <a:pPr lvl="1"/>
            <a:r>
              <a:rPr lang="en-GB"/>
              <a:t>Use your personal experiences</a:t>
            </a:r>
          </a:p>
          <a:p>
            <a:r>
              <a:rPr lang="en-GB" i="1"/>
              <a:t>Don’t use any assistive devices or materials!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615" y="1600200"/>
            <a:ext cx="3810000" cy="4356100"/>
          </a:xfrm>
        </p:spPr>
      </p:pic>
    </p:spTree>
    <p:extLst>
      <p:ext uri="{BB962C8B-B14F-4D97-AF65-F5344CB8AC3E}">
        <p14:creationId xmlns:p14="http://schemas.microsoft.com/office/powerpoint/2010/main" val="22986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67A084-E5C1-9042-B094-AE4457340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0DA5AD-2CB0-554D-A9A2-114FD3A9C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232787" cy="4525963"/>
          </a:xfrm>
        </p:spPr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/>
              <a:t>To find out more about different attachment styles and developmental psychology, watch the </a:t>
            </a:r>
            <a:r>
              <a:rPr lang="en-GB">
                <a:hlinkClick r:id="rId2"/>
              </a:rPr>
              <a:t>educational video</a:t>
            </a:r>
            <a:r>
              <a:rPr lang="en-GB"/>
              <a:t> on the topic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847B669-9B48-A049-A346-D69D914FBD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55459" y="1790278"/>
            <a:ext cx="3510116" cy="4145806"/>
          </a:xfrm>
        </p:spPr>
      </p:pic>
    </p:spTree>
    <p:extLst>
      <p:ext uri="{BB962C8B-B14F-4D97-AF65-F5344CB8AC3E}">
        <p14:creationId xmlns:p14="http://schemas.microsoft.com/office/powerpoint/2010/main" val="286457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Role</a:t>
            </a:r>
            <a:r>
              <a:rPr lang="fi-FI"/>
              <a:t> of </a:t>
            </a:r>
            <a:r>
              <a:rPr lang="fi-FI" err="1"/>
              <a:t>communication</a:t>
            </a:r>
            <a:endParaRPr lang="fi-FI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0" y="1905000"/>
            <a:ext cx="8536120" cy="3450772"/>
          </a:xfrm>
        </p:spPr>
      </p:pic>
    </p:spTree>
    <p:extLst>
      <p:ext uri="{BB962C8B-B14F-4D97-AF65-F5344CB8AC3E}">
        <p14:creationId xmlns:p14="http://schemas.microsoft.com/office/powerpoint/2010/main" val="3741232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26A4E7-8FE2-4B5F-1A51-B5CFECCB3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F0AC30D-097A-22D7-4BE5-E201A7FE7F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0"/>
          </a:p>
          <a:p>
            <a:r>
              <a:rPr lang="en-GB" noProof="0"/>
              <a:t>Study the gist of </a:t>
            </a:r>
            <a:r>
              <a:rPr lang="en-GB" b="1" noProof="0"/>
              <a:t>Hazan and Shaver (1987) </a:t>
            </a:r>
            <a:r>
              <a:rPr lang="en-GB" noProof="0"/>
              <a:t>related to </a:t>
            </a:r>
            <a:r>
              <a:rPr lang="en-GB" i="1" noProof="0"/>
              <a:t>attachment styles and their effect on romantic relationships </a:t>
            </a:r>
            <a:r>
              <a:rPr lang="en-GB" noProof="0"/>
              <a:t>from teacher’s additional materials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886F7E23-6D5C-321C-6BA7-80716B5829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11109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422554-A094-BF43-BCCB-FDB89ACE8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0FE7E4-BFAB-BA4E-8AAB-71429D7E3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GB"/>
              <a:t>Practise different communication patterns with a “partner”</a:t>
            </a:r>
          </a:p>
          <a:p>
            <a:endParaRPr lang="en-GB"/>
          </a:p>
          <a:p>
            <a:r>
              <a:rPr lang="en-GB"/>
              <a:t>Form pairs and create mini-plays with a witty dialogue where different communication patterns appear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7370B5D-597E-F64A-9868-2966C285A9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/>
              <a:t>Gender differences in communication</a:t>
            </a:r>
          </a:p>
          <a:p>
            <a:r>
              <a:rPr lang="en-GB"/>
              <a:t>I and YOU communication</a:t>
            </a:r>
          </a:p>
          <a:p>
            <a:r>
              <a:rPr lang="en-GB"/>
              <a:t>Attribution styles</a:t>
            </a:r>
          </a:p>
          <a:p>
            <a:r>
              <a:rPr lang="en-GB"/>
              <a:t>Patterns of accommodation</a:t>
            </a:r>
          </a:p>
          <a:p>
            <a:r>
              <a:rPr lang="en-GB"/>
              <a:t>Attachment styles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77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Why relationships change or end?</a:t>
            </a:r>
          </a:p>
          <a:p>
            <a:pPr lvl="1"/>
            <a:r>
              <a:rPr lang="en-GB"/>
              <a:t>Try give answers to the question from several perspectives</a:t>
            </a:r>
          </a:p>
          <a:p>
            <a:endParaRPr lang="en-GB" i="1"/>
          </a:p>
          <a:p>
            <a:r>
              <a:rPr lang="en-GB" i="1"/>
              <a:t>Don’t use any assistive devices or materials!</a:t>
            </a:r>
            <a:endParaRPr lang="en-GB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213054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793D7F-9490-AC45-9030-5803F1024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07A2EB-9109-1E46-96DD-BDC5D137F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48132"/>
            <a:ext cx="4038600" cy="4830097"/>
          </a:xfrm>
        </p:spPr>
        <p:txBody>
          <a:bodyPr>
            <a:normAutofit/>
          </a:bodyPr>
          <a:lstStyle/>
          <a:p>
            <a:r>
              <a:rPr lang="en-GB"/>
              <a:t>Read pages 381–382</a:t>
            </a:r>
          </a:p>
          <a:p>
            <a:r>
              <a:rPr lang="en-GB"/>
              <a:t>Summarize the main points of Gottman’s </a:t>
            </a:r>
            <a:r>
              <a:rPr lang="en-GB" i="1"/>
              <a:t>theory of the Four Horsemen of the Apocalypse </a:t>
            </a:r>
            <a:r>
              <a:rPr lang="en-GB"/>
              <a:t>in your own words</a:t>
            </a:r>
          </a:p>
          <a:p>
            <a:pPr lvl="1"/>
            <a:r>
              <a:rPr lang="en-GB"/>
              <a:t>You may use the ”Discussion” -box questions on page 382 to evaluate the theory</a:t>
            </a:r>
          </a:p>
          <a:p>
            <a:endParaRPr lang="en-GB"/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2CA8ABEA-A4C5-ED4F-AD13-FD8A62D3F6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1603" y="1600200"/>
            <a:ext cx="3191793" cy="4525963"/>
          </a:xfrm>
        </p:spPr>
      </p:pic>
    </p:spTree>
    <p:extLst>
      <p:ext uri="{BB962C8B-B14F-4D97-AF65-F5344CB8AC3E}">
        <p14:creationId xmlns:p14="http://schemas.microsoft.com/office/powerpoint/2010/main" val="18488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5B3943-9525-8D58-37A8-8D1680137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564830-94A9-0F08-7B10-17E8B97F19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0"/>
          </a:p>
          <a:p>
            <a:r>
              <a:rPr lang="en-GB" noProof="0"/>
              <a:t>Study the gist of </a:t>
            </a:r>
            <a:r>
              <a:rPr lang="en-GB" b="1" noProof="0"/>
              <a:t>Gottman (1999) </a:t>
            </a:r>
            <a:r>
              <a:rPr lang="en-GB" noProof="0"/>
              <a:t>on </a:t>
            </a:r>
            <a:r>
              <a:rPr lang="en-GB" i="1" noProof="0"/>
              <a:t>positive and negative affect on marital satisfaction and the risk of divorce </a:t>
            </a:r>
            <a:r>
              <a:rPr lang="en-GB" noProof="0"/>
              <a:t>from teacher’s additional materials</a:t>
            </a:r>
          </a:p>
          <a:p>
            <a:endParaRPr lang="en-GB" noProof="0"/>
          </a:p>
        </p:txBody>
      </p:sp>
      <p:pic>
        <p:nvPicPr>
          <p:cNvPr id="6" name="Sisällön paikkamerkki 5" descr="Kuva, joka sisältää kohteen Ihmisen kasvot, henkilö, hymy, piha-&#10;&#10;Tekoälyllä luotu sisältö voi olla virheellistä.">
            <a:extLst>
              <a:ext uri="{FF2B5EF4-FFF2-40B4-BE49-F238E27FC236}">
                <a16:creationId xmlns:a16="http://schemas.microsoft.com/office/drawing/2014/main" id="{3A928982-740B-4848-6697-465F042768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434431"/>
            <a:ext cx="4038600" cy="2857500"/>
          </a:xfrm>
        </p:spPr>
      </p:pic>
    </p:spTree>
    <p:extLst>
      <p:ext uri="{BB962C8B-B14F-4D97-AF65-F5344CB8AC3E}">
        <p14:creationId xmlns:p14="http://schemas.microsoft.com/office/powerpoint/2010/main" val="378501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err="1"/>
              <a:t>Why</a:t>
            </a:r>
            <a:r>
              <a:rPr lang="fi-FI"/>
              <a:t> </a:t>
            </a:r>
            <a:r>
              <a:rPr lang="fi-FI" err="1"/>
              <a:t>relationships</a:t>
            </a:r>
            <a:r>
              <a:rPr lang="fi-FI"/>
              <a:t> </a:t>
            </a:r>
            <a:r>
              <a:rPr lang="fi-FI" err="1"/>
              <a:t>change</a:t>
            </a:r>
            <a:r>
              <a:rPr lang="fi-FI"/>
              <a:t> </a:t>
            </a:r>
            <a:r>
              <a:rPr lang="fi-FI" err="1"/>
              <a:t>or</a:t>
            </a:r>
            <a:r>
              <a:rPr lang="fi-FI"/>
              <a:t> </a:t>
            </a:r>
            <a:r>
              <a:rPr lang="fi-FI" err="1"/>
              <a:t>end</a:t>
            </a:r>
            <a:r>
              <a:rPr lang="fi-FI"/>
              <a:t>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/>
          </a:p>
          <a:p>
            <a:endParaRPr lang="en-GB" b="1"/>
          </a:p>
          <a:p>
            <a:r>
              <a:rPr lang="en-GB" b="1"/>
              <a:t>Social exchange theory </a:t>
            </a:r>
            <a:r>
              <a:rPr lang="en-GB"/>
              <a:t>(Kelley &amp; Thibaut, 1959)</a:t>
            </a:r>
          </a:p>
          <a:p>
            <a:pPr lvl="1"/>
            <a:r>
              <a:rPr lang="en-GB"/>
              <a:t>Relationships are maintained through a cost-benefit analysis</a:t>
            </a:r>
          </a:p>
          <a:p>
            <a:pPr lvl="1"/>
            <a:endParaRPr lang="en-GB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12266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Why</a:t>
            </a:r>
            <a:r>
              <a:rPr lang="fi-FI"/>
              <a:t> </a:t>
            </a:r>
            <a:r>
              <a:rPr lang="fi-FI" err="1"/>
              <a:t>relationships</a:t>
            </a:r>
            <a:r>
              <a:rPr lang="fi-FI"/>
              <a:t> </a:t>
            </a:r>
            <a:r>
              <a:rPr lang="fi-FI" err="1"/>
              <a:t>change</a:t>
            </a:r>
            <a:r>
              <a:rPr lang="fi-FI"/>
              <a:t> </a:t>
            </a:r>
            <a:r>
              <a:rPr lang="fi-FI" err="1"/>
              <a:t>or</a:t>
            </a:r>
            <a:r>
              <a:rPr lang="fi-FI"/>
              <a:t> </a:t>
            </a:r>
            <a:r>
              <a:rPr lang="fi-FI" err="1"/>
              <a:t>end</a:t>
            </a:r>
            <a:r>
              <a:rPr lang="fi-FI"/>
              <a:t>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/>
          </a:p>
          <a:p>
            <a:endParaRPr lang="en-GB" b="1"/>
          </a:p>
          <a:p>
            <a:r>
              <a:rPr lang="en-GB" b="1"/>
              <a:t>Equity theory </a:t>
            </a:r>
            <a:br>
              <a:rPr lang="en-GB" b="1"/>
            </a:br>
            <a:r>
              <a:rPr lang="en-GB"/>
              <a:t>(Adams, 1960s)</a:t>
            </a:r>
            <a:endParaRPr lang="en-GB" b="1"/>
          </a:p>
          <a:p>
            <a:pPr lvl="1"/>
            <a:r>
              <a:rPr lang="en-GB"/>
              <a:t>If relationships are </a:t>
            </a:r>
            <a:r>
              <a:rPr lang="en-GB" i="1"/>
              <a:t>perceived</a:t>
            </a:r>
            <a:r>
              <a:rPr lang="en-GB"/>
              <a:t> equal, they will be maintained</a:t>
            </a:r>
          </a:p>
          <a:p>
            <a:pPr lvl="1"/>
            <a:r>
              <a:rPr lang="en-GB"/>
              <a:t>Balance of costs and benefits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75343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C32A09-4A55-9E4D-AAFD-A868500C2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7A03F1-3076-9A4B-8112-3973CE7FEE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/>
              <a:t>What would be the </a:t>
            </a:r>
            <a:r>
              <a:rPr lang="en-GB" i="1"/>
              <a:t>costs </a:t>
            </a:r>
            <a:r>
              <a:rPr lang="en-GB"/>
              <a:t>and </a:t>
            </a:r>
            <a:r>
              <a:rPr lang="en-GB" i="1"/>
              <a:t>benefits</a:t>
            </a:r>
            <a:r>
              <a:rPr lang="en-GB"/>
              <a:t> of starting a relationship at this point of your life?</a:t>
            </a:r>
            <a:endParaRPr lang="fi-FI"/>
          </a:p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6203B83-211A-B244-AA40-DFFFE4EC2D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40953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4B8EAD-A947-F947-8F48-C9CE5154C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Love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D4D352-45B0-C74D-8FAD-E793D5E5F4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/>
              <a:t>Familial love </a:t>
            </a:r>
            <a:r>
              <a:rPr lang="en-GB"/>
              <a:t>(</a:t>
            </a:r>
            <a:r>
              <a:rPr lang="en-GB" i="1" err="1"/>
              <a:t>storge</a:t>
            </a:r>
            <a:r>
              <a:rPr lang="en-GB"/>
              <a:t>)</a:t>
            </a:r>
          </a:p>
          <a:p>
            <a:pPr lvl="1"/>
            <a:r>
              <a:rPr lang="en-GB"/>
              <a:t>Love between a parent and a child</a:t>
            </a:r>
          </a:p>
          <a:p>
            <a:r>
              <a:rPr lang="en-GB" b="1"/>
              <a:t>Friendly love </a:t>
            </a:r>
            <a:r>
              <a:rPr lang="en-GB"/>
              <a:t>(</a:t>
            </a:r>
            <a:r>
              <a:rPr lang="en-GB" i="1"/>
              <a:t>philia</a:t>
            </a:r>
            <a:r>
              <a:rPr lang="en-GB"/>
              <a:t>)</a:t>
            </a:r>
          </a:p>
          <a:p>
            <a:pPr lvl="1"/>
            <a:r>
              <a:rPr lang="en-GB"/>
              <a:t>Love between friends</a:t>
            </a:r>
          </a:p>
          <a:p>
            <a:r>
              <a:rPr lang="en-GB" b="1"/>
              <a:t>Romantic love </a:t>
            </a:r>
            <a:r>
              <a:rPr lang="en-GB"/>
              <a:t>(</a:t>
            </a:r>
            <a:r>
              <a:rPr lang="en-GB" i="1" err="1"/>
              <a:t>eros</a:t>
            </a:r>
            <a:r>
              <a:rPr lang="en-GB"/>
              <a:t>)</a:t>
            </a:r>
          </a:p>
          <a:p>
            <a:pPr lvl="1"/>
            <a:r>
              <a:rPr lang="en-GB"/>
              <a:t>Passionate love</a:t>
            </a:r>
          </a:p>
          <a:p>
            <a:r>
              <a:rPr lang="en-GB" b="1"/>
              <a:t>Divine love </a:t>
            </a:r>
            <a:r>
              <a:rPr lang="en-GB"/>
              <a:t>(</a:t>
            </a:r>
            <a:r>
              <a:rPr lang="en-GB" i="1"/>
              <a:t>agape</a:t>
            </a:r>
            <a:r>
              <a:rPr lang="en-GB"/>
              <a:t>)</a:t>
            </a:r>
          </a:p>
          <a:p>
            <a:pPr lvl="1"/>
            <a:r>
              <a:rPr lang="en-GB"/>
              <a:t>Selfless love, charity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DA729BD-9F03-A943-B9FA-03291FDD66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67615" y="1600200"/>
            <a:ext cx="2599769" cy="4525963"/>
          </a:xfrm>
        </p:spPr>
      </p:pic>
    </p:spTree>
    <p:extLst>
      <p:ext uri="{BB962C8B-B14F-4D97-AF65-F5344CB8AC3E}">
        <p14:creationId xmlns:p14="http://schemas.microsoft.com/office/powerpoint/2010/main" val="154460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/>
              <a:t>Do males and females expect different things from a relationship?</a:t>
            </a:r>
          </a:p>
          <a:p>
            <a:pPr lvl="1"/>
            <a:r>
              <a:rPr lang="en-GB"/>
              <a:t>Is there a gender difference?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54294"/>
            <a:ext cx="4038600" cy="2417775"/>
          </a:xfrm>
        </p:spPr>
      </p:pic>
    </p:spTree>
    <p:extLst>
      <p:ext uri="{BB962C8B-B14F-4D97-AF65-F5344CB8AC3E}">
        <p14:creationId xmlns:p14="http://schemas.microsoft.com/office/powerpoint/2010/main" val="157163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Why</a:t>
            </a:r>
            <a:r>
              <a:rPr lang="fi-FI"/>
              <a:t> </a:t>
            </a:r>
            <a:r>
              <a:rPr lang="fi-FI" err="1"/>
              <a:t>relationships</a:t>
            </a:r>
            <a:r>
              <a:rPr lang="fi-FI"/>
              <a:t> </a:t>
            </a:r>
            <a:r>
              <a:rPr lang="fi-FI" err="1"/>
              <a:t>change</a:t>
            </a:r>
            <a:r>
              <a:rPr lang="fi-FI"/>
              <a:t> </a:t>
            </a:r>
            <a:r>
              <a:rPr lang="fi-FI" err="1"/>
              <a:t>or</a:t>
            </a:r>
            <a:r>
              <a:rPr lang="fi-FI"/>
              <a:t> </a:t>
            </a:r>
            <a:r>
              <a:rPr lang="fi-FI" err="1"/>
              <a:t>end</a:t>
            </a:r>
            <a:r>
              <a:rPr lang="fi-FI"/>
              <a:t>?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/>
              <a:t>Factors of relationship satisfaction in </a:t>
            </a:r>
            <a:r>
              <a:rPr lang="en-GB" i="1"/>
              <a:t>males</a:t>
            </a:r>
          </a:p>
          <a:p>
            <a:pPr lvl="1"/>
            <a:r>
              <a:rPr lang="en-GB"/>
              <a:t>Common interests</a:t>
            </a:r>
          </a:p>
          <a:p>
            <a:pPr lvl="1"/>
            <a:r>
              <a:rPr lang="en-GB"/>
              <a:t>Desire to spend time together</a:t>
            </a:r>
          </a:p>
          <a:p>
            <a:pPr lvl="1"/>
            <a:r>
              <a:rPr lang="en-GB" i="1"/>
              <a:t>Partner’s negative feelings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/>
              <a:t>Factors of relationship satisfaction in </a:t>
            </a:r>
            <a:r>
              <a:rPr lang="en-GB" i="1"/>
              <a:t>females</a:t>
            </a:r>
          </a:p>
          <a:p>
            <a:pPr lvl="1"/>
            <a:r>
              <a:rPr lang="en-GB"/>
              <a:t>Common interests</a:t>
            </a:r>
          </a:p>
          <a:p>
            <a:pPr lvl="1"/>
            <a:r>
              <a:rPr lang="en-GB"/>
              <a:t>Desire to spend time together</a:t>
            </a:r>
          </a:p>
          <a:p>
            <a:pPr lvl="1"/>
            <a:r>
              <a:rPr lang="en-GB" i="1"/>
              <a:t>Quantity of female’s own negative feelings </a:t>
            </a:r>
            <a:br>
              <a:rPr lang="en-GB"/>
            </a:br>
            <a:endParaRPr lang="en-GB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0BEE7E0-0ADE-9A44-BFFD-03E19AB3E55B}"/>
              </a:ext>
            </a:extLst>
          </p:cNvPr>
          <p:cNvSpPr txBox="1"/>
          <p:nvPr/>
        </p:nvSpPr>
        <p:spPr>
          <a:xfrm>
            <a:off x="2595049" y="1721189"/>
            <a:ext cx="3953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3200" b="1"/>
              <a:t>Flora &amp; </a:t>
            </a:r>
            <a:r>
              <a:rPr lang="fi-FI" sz="3200" b="1" err="1"/>
              <a:t>Segrim</a:t>
            </a:r>
            <a:r>
              <a:rPr lang="fi-FI" sz="3200" b="1"/>
              <a:t> (2003)</a:t>
            </a:r>
            <a:endParaRPr lang="fi-FI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8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5" grpId="0" build="p" bldLvl="3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D8FF71-C596-7C36-9EC3-DD24D771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4A172A-B64C-EA6B-EC1D-33F61AF309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  <a:p>
            <a:endParaRPr lang="fi-FI"/>
          </a:p>
          <a:p>
            <a:r>
              <a:rPr lang="fi-FI"/>
              <a:t>Watch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SciShow</a:t>
            </a:r>
            <a:r>
              <a:rPr lang="fi-FI"/>
              <a:t> video </a:t>
            </a:r>
            <a:r>
              <a:rPr lang="fi-FI" i="1">
                <a:hlinkClick r:id="rId2"/>
              </a:rPr>
              <a:t>”</a:t>
            </a:r>
            <a:r>
              <a:rPr lang="fi-FI" i="1" err="1">
                <a:hlinkClick r:id="rId2"/>
              </a:rPr>
              <a:t>Are</a:t>
            </a:r>
            <a:r>
              <a:rPr lang="fi-FI" i="1">
                <a:hlinkClick r:id="rId2"/>
              </a:rPr>
              <a:t> </a:t>
            </a:r>
            <a:r>
              <a:rPr lang="fi-FI" i="1" err="1">
                <a:hlinkClick r:id="rId2"/>
              </a:rPr>
              <a:t>There</a:t>
            </a:r>
            <a:r>
              <a:rPr lang="fi-FI" i="1">
                <a:hlinkClick r:id="rId2"/>
              </a:rPr>
              <a:t> ’Male’ and ’</a:t>
            </a:r>
            <a:r>
              <a:rPr lang="fi-FI" i="1" err="1">
                <a:hlinkClick r:id="rId2"/>
              </a:rPr>
              <a:t>Female</a:t>
            </a:r>
            <a:r>
              <a:rPr lang="fi-FI" i="1">
                <a:hlinkClick r:id="rId2"/>
              </a:rPr>
              <a:t>’ </a:t>
            </a:r>
            <a:r>
              <a:rPr lang="fi-FI" i="1" err="1">
                <a:hlinkClick r:id="rId2"/>
              </a:rPr>
              <a:t>Brains</a:t>
            </a:r>
            <a:r>
              <a:rPr lang="fi-FI" i="1">
                <a:hlinkClick r:id="rId2"/>
              </a:rPr>
              <a:t>?”</a:t>
            </a:r>
            <a:endParaRPr lang="fi-FI" i="1"/>
          </a:p>
        </p:txBody>
      </p:sp>
      <p:pic>
        <p:nvPicPr>
          <p:cNvPr id="6" name="Sisällön paikkamerkki 5" descr="Kuva, joka sisältää kohteen Grafiikka, symboli, Fontti, logo&#10;&#10;Tekoälyllä luotu sisältö voi olla virheellistä.">
            <a:extLst>
              <a:ext uri="{FF2B5EF4-FFF2-40B4-BE49-F238E27FC236}">
                <a16:creationId xmlns:a16="http://schemas.microsoft.com/office/drawing/2014/main" id="{FDB76190-B095-2540-B327-5D67B8F34A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0752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Why</a:t>
            </a:r>
            <a:r>
              <a:rPr lang="fi-FI"/>
              <a:t> </a:t>
            </a:r>
            <a:r>
              <a:rPr lang="fi-FI" err="1"/>
              <a:t>relationships</a:t>
            </a:r>
            <a:r>
              <a:rPr lang="fi-FI"/>
              <a:t> </a:t>
            </a:r>
            <a:r>
              <a:rPr lang="fi-FI" err="1"/>
              <a:t>change</a:t>
            </a:r>
            <a:r>
              <a:rPr lang="fi-FI"/>
              <a:t> </a:t>
            </a:r>
            <a:r>
              <a:rPr lang="fi-FI" err="1"/>
              <a:t>or</a:t>
            </a:r>
            <a:r>
              <a:rPr lang="fi-FI"/>
              <a:t> </a:t>
            </a:r>
            <a:r>
              <a:rPr lang="fi-FI" err="1"/>
              <a:t>end</a:t>
            </a:r>
            <a:r>
              <a:rPr lang="fi-FI"/>
              <a:t>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/>
          </a:p>
          <a:p>
            <a:endParaRPr lang="en-GB" b="1"/>
          </a:p>
          <a:p>
            <a:r>
              <a:rPr lang="en-GB" b="1"/>
              <a:t>Fatal attraction theory </a:t>
            </a:r>
            <a:r>
              <a:rPr lang="en-GB"/>
              <a:t>(</a:t>
            </a:r>
            <a:r>
              <a:rPr lang="en-GB" err="1"/>
              <a:t>Felmlee</a:t>
            </a:r>
            <a:r>
              <a:rPr lang="en-GB"/>
              <a:t>, 1995)</a:t>
            </a:r>
          </a:p>
          <a:p>
            <a:pPr lvl="1"/>
            <a:r>
              <a:rPr lang="en-GB"/>
              <a:t>The trait that initially caused attraction can lead to breakup</a:t>
            </a:r>
          </a:p>
          <a:p>
            <a:pPr lvl="1"/>
            <a:endParaRPr lang="en-GB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5957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7AC1C3-84F6-484F-0DFF-CDCF89DD6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Why</a:t>
            </a:r>
            <a:r>
              <a:rPr lang="fi-FI"/>
              <a:t> </a:t>
            </a:r>
            <a:r>
              <a:rPr lang="fi-FI" err="1"/>
              <a:t>relationships</a:t>
            </a:r>
            <a:r>
              <a:rPr lang="fi-FI"/>
              <a:t> </a:t>
            </a:r>
            <a:r>
              <a:rPr lang="fi-FI" err="1"/>
              <a:t>change</a:t>
            </a:r>
            <a:r>
              <a:rPr lang="fi-FI"/>
              <a:t> </a:t>
            </a:r>
            <a:r>
              <a:rPr lang="fi-FI" err="1"/>
              <a:t>or</a:t>
            </a:r>
            <a:r>
              <a:rPr lang="fi-FI"/>
              <a:t> </a:t>
            </a:r>
            <a:r>
              <a:rPr lang="fi-FI" err="1"/>
              <a:t>end</a:t>
            </a:r>
            <a:r>
              <a:rPr lang="fi-FI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BFE1BC-7B4D-788E-14FF-63C833CDF9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noProof="0"/>
          </a:p>
          <a:p>
            <a:r>
              <a:rPr lang="en-GB" b="1" noProof="0"/>
              <a:t>Felmlee (1995)</a:t>
            </a:r>
          </a:p>
          <a:p>
            <a:pPr lvl="1"/>
            <a:r>
              <a:rPr lang="en-GB" noProof="0"/>
              <a:t>Sample of 301 university students, 101 males and 200 females</a:t>
            </a:r>
          </a:p>
          <a:p>
            <a:pPr lvl="1"/>
            <a:r>
              <a:rPr lang="en-GB" noProof="0"/>
              <a:t>88/301 of cases (29,2%) the trait that was seen attractive at first lead to the end of the relationship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768FBED-33D9-787A-EBB1-CE812357AA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noProof="0"/>
          </a:p>
          <a:p>
            <a:endParaRPr lang="en-GB" noProof="0"/>
          </a:p>
          <a:p>
            <a:r>
              <a:rPr lang="en-GB" noProof="0"/>
              <a:t>Three common fatal attraction patterns:</a:t>
            </a:r>
          </a:p>
          <a:p>
            <a:pPr lvl="1"/>
            <a:r>
              <a:rPr lang="en-GB" b="1" noProof="0"/>
              <a:t>Fun to foolish</a:t>
            </a:r>
          </a:p>
          <a:p>
            <a:pPr lvl="1"/>
            <a:r>
              <a:rPr lang="en-GB" b="1" noProof="0"/>
              <a:t>Strong to domineering</a:t>
            </a:r>
          </a:p>
          <a:p>
            <a:pPr lvl="1"/>
            <a:r>
              <a:rPr lang="en-GB" b="1" noProof="0"/>
              <a:t>Spontaneous to unpredictable</a:t>
            </a:r>
          </a:p>
        </p:txBody>
      </p:sp>
    </p:spTree>
    <p:extLst>
      <p:ext uri="{BB962C8B-B14F-4D97-AF65-F5344CB8AC3E}">
        <p14:creationId xmlns:p14="http://schemas.microsoft.com/office/powerpoint/2010/main" val="90961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321629" cy="4525963"/>
          </a:xfrm>
        </p:spPr>
        <p:txBody>
          <a:bodyPr>
            <a:normAutofit/>
          </a:bodyPr>
          <a:lstStyle/>
          <a:p>
            <a:endParaRPr lang="en-GB"/>
          </a:p>
          <a:p>
            <a:r>
              <a:rPr lang="en-GB"/>
              <a:t>Watch the </a:t>
            </a:r>
            <a:r>
              <a:rPr lang="en-GB">
                <a:hlinkClick r:id="rId2"/>
              </a:rPr>
              <a:t>educational video</a:t>
            </a:r>
            <a:r>
              <a:rPr lang="en-GB"/>
              <a:t> on Steve Duck’s theory of breakdown</a:t>
            </a:r>
          </a:p>
          <a:p>
            <a:endParaRPr lang="en-GB"/>
          </a:p>
          <a:p>
            <a:r>
              <a:rPr lang="en-GB"/>
              <a:t>Compare the information provided by the video to pages 384–385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384" y="1932781"/>
            <a:ext cx="2921000" cy="3860800"/>
          </a:xfrm>
        </p:spPr>
      </p:pic>
    </p:spTree>
    <p:extLst>
      <p:ext uri="{BB962C8B-B14F-4D97-AF65-F5344CB8AC3E}">
        <p14:creationId xmlns:p14="http://schemas.microsoft.com/office/powerpoint/2010/main" val="193457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43B63C-3F08-C841-AE74-701C11D7F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75D1AA-ED96-EF4D-9338-78470388B8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Read </a:t>
            </a:r>
            <a:r>
              <a:rPr lang="en-GB" b="1" err="1"/>
              <a:t>LeFebvre</a:t>
            </a:r>
            <a:r>
              <a:rPr lang="en-GB" b="1"/>
              <a:t>, Blackburn and Brody (2014) </a:t>
            </a:r>
            <a:r>
              <a:rPr lang="en-GB"/>
              <a:t>study from teacher’s additional materials</a:t>
            </a:r>
          </a:p>
          <a:p>
            <a:pPr lvl="1"/>
            <a:r>
              <a:rPr lang="en-GB"/>
              <a:t>How was </a:t>
            </a:r>
            <a:r>
              <a:rPr lang="en-GB" err="1"/>
              <a:t>Rollie</a:t>
            </a:r>
            <a:r>
              <a:rPr lang="en-GB"/>
              <a:t> and Duck’s model applied in this study?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A5ACA2E-E643-2B41-945A-F9579BF265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598" y="2061594"/>
            <a:ext cx="3614057" cy="3614057"/>
          </a:xfrm>
        </p:spPr>
      </p:pic>
    </p:spTree>
    <p:extLst>
      <p:ext uri="{BB962C8B-B14F-4D97-AF65-F5344CB8AC3E}">
        <p14:creationId xmlns:p14="http://schemas.microsoft.com/office/powerpoint/2010/main" val="300775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/>
              <a:t>Could there be any other reasons for breakups?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74271"/>
            <a:ext cx="4038600" cy="2172277"/>
          </a:xfrm>
        </p:spPr>
      </p:pic>
    </p:spTree>
    <p:extLst>
      <p:ext uri="{BB962C8B-B14F-4D97-AF65-F5344CB8AC3E}">
        <p14:creationId xmlns:p14="http://schemas.microsoft.com/office/powerpoint/2010/main" val="164823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2093D7-9F0F-0F43-A154-0068F158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fi-FI"/>
              <a:t>EXTRA 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12FDEE-9BF5-F442-A79A-C0D2E54BD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GB"/>
              <a:t>Watch the Esther </a:t>
            </a:r>
            <a:r>
              <a:rPr lang="en-GB" err="1"/>
              <a:t>Perel</a:t>
            </a:r>
            <a:r>
              <a:rPr lang="en-GB"/>
              <a:t> TED-Talk </a:t>
            </a:r>
            <a:r>
              <a:rPr lang="en-GB" i="1">
                <a:hlinkClick r:id="rId2"/>
              </a:rPr>
              <a:t>”Rethinking infidelity ... A talk to anyone who has ever loved”</a:t>
            </a:r>
            <a:endParaRPr lang="en-GB" i="1"/>
          </a:p>
          <a:p>
            <a:endParaRPr lang="en-GB"/>
          </a:p>
          <a:p>
            <a:r>
              <a:rPr lang="en-GB"/>
              <a:t>How does this talk connect to all the things you have covered?</a:t>
            </a:r>
          </a:p>
        </p:txBody>
      </p:sp>
      <p:pic>
        <p:nvPicPr>
          <p:cNvPr id="6" name="Sisällön paikkamerkki 5" descr="Kuva, joka sisältää kohteen henkilö, nainen, verho&#10;&#10;Kuvaus luotu automaattisesti">
            <a:extLst>
              <a:ext uri="{FF2B5EF4-FFF2-40B4-BE49-F238E27FC236}">
                <a16:creationId xmlns:a16="http://schemas.microsoft.com/office/drawing/2014/main" id="{772F10A9-F4DC-F942-879F-8024A40D50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6098" r="24277" b="-3"/>
          <a:stretch/>
        </p:blipFill>
        <p:spPr>
          <a:xfrm>
            <a:off x="4648200" y="1600200"/>
            <a:ext cx="40386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319505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E7D7BD-4F27-3644-BE3C-601281AB9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581551B-568E-3E43-A991-C381FBDB34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How do the different approaches of IB Psychology syllabus manifest themselves in what you have learned so far in Psychology of Human relationships?</a:t>
            </a:r>
          </a:p>
        </p:txBody>
      </p:sp>
      <p:pic>
        <p:nvPicPr>
          <p:cNvPr id="6" name="Sisällön paikkamerkki 4">
            <a:extLst>
              <a:ext uri="{FF2B5EF4-FFF2-40B4-BE49-F238E27FC236}">
                <a16:creationId xmlns:a16="http://schemas.microsoft.com/office/drawing/2014/main" id="{2855DD29-F5D1-DC44-B9DA-721F98E690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19637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Love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endParaRPr lang="en-GB" b="1"/>
          </a:p>
          <a:p>
            <a:endParaRPr lang="en-GB" b="1"/>
          </a:p>
          <a:p>
            <a:r>
              <a:rPr lang="en-GB" b="1"/>
              <a:t>Triangular theory of love </a:t>
            </a:r>
            <a:r>
              <a:rPr lang="en-GB"/>
              <a:t>(Sternberg, 1988)</a:t>
            </a:r>
          </a:p>
          <a:p>
            <a:pPr lvl="1"/>
            <a:r>
              <a:rPr lang="en-GB"/>
              <a:t>Descriptive theory of love</a:t>
            </a:r>
          </a:p>
          <a:p>
            <a:pPr lvl="1"/>
            <a:r>
              <a:rPr lang="en-GB"/>
              <a:t>Seem to be consistent with how people generally see love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97747"/>
            <a:ext cx="4038600" cy="2930869"/>
          </a:xfrm>
        </p:spPr>
      </p:pic>
    </p:spTree>
    <p:extLst>
      <p:ext uri="{BB962C8B-B14F-4D97-AF65-F5344CB8AC3E}">
        <p14:creationId xmlns:p14="http://schemas.microsoft.com/office/powerpoint/2010/main" val="187390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195ADF-3D2C-E54D-92CF-9B4EA551E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E4DF9F8-FC7A-A640-AB75-AC9213ECF4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Form five groups</a:t>
            </a:r>
          </a:p>
          <a:p>
            <a:endParaRPr lang="en-GB"/>
          </a:p>
          <a:p>
            <a:r>
              <a:rPr lang="en-GB"/>
              <a:t>Groups rotate through five sample essay checkpoints that relate to the contents in </a:t>
            </a:r>
            <a:r>
              <a:rPr lang="en-GB" i="1"/>
              <a:t>Personal relationships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9E87186-8594-A644-A2DC-CA4A562BB2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Read the sample essays with examiner’s comments and engage in conversation</a:t>
            </a:r>
          </a:p>
          <a:p>
            <a:pPr lvl="1"/>
            <a:r>
              <a:rPr lang="en-GB"/>
              <a:t>What are the pros and the cons of each sample response?</a:t>
            </a:r>
          </a:p>
          <a:p>
            <a:pPr lvl="1"/>
            <a:r>
              <a:rPr lang="en-GB"/>
              <a:t>What did you learn from reading the samples?</a:t>
            </a:r>
          </a:p>
        </p:txBody>
      </p:sp>
    </p:spTree>
    <p:extLst>
      <p:ext uri="{BB962C8B-B14F-4D97-AF65-F5344CB8AC3E}">
        <p14:creationId xmlns:p14="http://schemas.microsoft.com/office/powerpoint/2010/main" val="206232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 bldLvl="2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Picture sources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i-FI" err="1"/>
              <a:t>Couple</a:t>
            </a:r>
            <a:r>
              <a:rPr lang="fi-FI"/>
              <a:t> </a:t>
            </a:r>
            <a:r>
              <a:rPr lang="fi-FI" err="1"/>
              <a:t>cooking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pixabay.com</a:t>
            </a:r>
            <a:r>
              <a:rPr lang="fi-FI"/>
              <a:t>/</a:t>
            </a:r>
            <a:r>
              <a:rPr lang="fi-FI" err="1"/>
              <a:t>fi</a:t>
            </a:r>
            <a:r>
              <a:rPr lang="fi-FI"/>
              <a:t>/nainen-keittiö-mies-1979272/&gt; </a:t>
            </a:r>
            <a:r>
              <a:rPr lang="fi-FI" err="1"/>
              <a:t>Accessed</a:t>
            </a:r>
            <a:r>
              <a:rPr lang="fi-FI"/>
              <a:t> 13th of November 2017.</a:t>
            </a:r>
          </a:p>
          <a:p>
            <a:r>
              <a:rPr lang="fi-FI"/>
              <a:t>Love </a:t>
            </a:r>
            <a:r>
              <a:rPr lang="fi-FI" err="1"/>
              <a:t>character</a:t>
            </a:r>
            <a:r>
              <a:rPr lang="fi-FI"/>
              <a:t> &lt;http://</a:t>
            </a:r>
            <a:r>
              <a:rPr lang="fi-FI" err="1"/>
              <a:t>weclipart.com</a:t>
            </a:r>
            <a:r>
              <a:rPr lang="fi-FI"/>
              <a:t>/</a:t>
            </a:r>
            <a:r>
              <a:rPr lang="fi-FI" err="1"/>
              <a:t>japanese+love+clipart</a:t>
            </a:r>
            <a:r>
              <a:rPr lang="fi-FI"/>
              <a:t>&gt; </a:t>
            </a:r>
            <a:r>
              <a:rPr lang="fi-FI" err="1"/>
              <a:t>Accessed</a:t>
            </a:r>
            <a:r>
              <a:rPr lang="fi-FI"/>
              <a:t> 13th of November 2017.</a:t>
            </a:r>
          </a:p>
          <a:p>
            <a:r>
              <a:rPr lang="fi-FI" err="1"/>
              <a:t>Spring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en.wikipedia.org</a:t>
            </a:r>
            <a:r>
              <a:rPr lang="fi-FI"/>
              <a:t>/wiki/</a:t>
            </a:r>
            <a:r>
              <a:rPr lang="fi-FI" err="1"/>
              <a:t>Eros</a:t>
            </a:r>
            <a:r>
              <a:rPr lang="fi-FI"/>
              <a:t>_(</a:t>
            </a:r>
            <a:r>
              <a:rPr lang="fi-FI" err="1"/>
              <a:t>concept</a:t>
            </a:r>
            <a:r>
              <a:rPr lang="fi-FI"/>
              <a:t>)&gt; </a:t>
            </a:r>
            <a:r>
              <a:rPr lang="fi-FI" err="1"/>
              <a:t>Accessed</a:t>
            </a:r>
            <a:r>
              <a:rPr lang="fi-FI"/>
              <a:t> 17th of </a:t>
            </a:r>
            <a:r>
              <a:rPr lang="fi-FI" err="1"/>
              <a:t>April</a:t>
            </a:r>
            <a:r>
              <a:rPr lang="fi-FI"/>
              <a:t> 2018.</a:t>
            </a:r>
          </a:p>
          <a:p>
            <a:r>
              <a:rPr lang="fi-FI" err="1"/>
              <a:t>Trianglar</a:t>
            </a:r>
            <a:r>
              <a:rPr lang="fi-FI"/>
              <a:t> </a:t>
            </a:r>
            <a:r>
              <a:rPr lang="fi-FI" err="1"/>
              <a:t>theory</a:t>
            </a:r>
            <a:r>
              <a:rPr lang="fi-FI"/>
              <a:t> of </a:t>
            </a:r>
            <a:r>
              <a:rPr lang="fi-FI" err="1"/>
              <a:t>love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en.wikipedia.org</a:t>
            </a:r>
            <a:r>
              <a:rPr lang="fi-FI"/>
              <a:t>/wiki/</a:t>
            </a:r>
            <a:r>
              <a:rPr lang="fi-FI" err="1"/>
              <a:t>Triangular_theory_of_love</a:t>
            </a:r>
            <a:r>
              <a:rPr lang="fi-FI"/>
              <a:t>&gt; </a:t>
            </a:r>
            <a:r>
              <a:rPr lang="fi-FI" err="1"/>
              <a:t>Accessed</a:t>
            </a:r>
            <a:r>
              <a:rPr lang="fi-FI"/>
              <a:t> 13th of November 2017.</a:t>
            </a:r>
          </a:p>
          <a:p>
            <a:r>
              <a:rPr lang="fi-FI" err="1"/>
              <a:t>Woman</a:t>
            </a:r>
            <a:r>
              <a:rPr lang="fi-FI"/>
              <a:t> in </a:t>
            </a:r>
            <a:r>
              <a:rPr lang="fi-FI" err="1"/>
              <a:t>corset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commons.wikimedia.org</a:t>
            </a:r>
            <a:r>
              <a:rPr lang="fi-FI"/>
              <a:t>/wiki/File:CorsetStyles1909-1910p06A.png&gt; </a:t>
            </a:r>
            <a:r>
              <a:rPr lang="fi-FI" err="1"/>
              <a:t>Accessed</a:t>
            </a:r>
            <a:r>
              <a:rPr lang="fi-FI"/>
              <a:t> 16th of </a:t>
            </a:r>
            <a:r>
              <a:rPr lang="fi-FI" err="1"/>
              <a:t>April</a:t>
            </a:r>
            <a:r>
              <a:rPr lang="fi-FI"/>
              <a:t> 2018.</a:t>
            </a:r>
          </a:p>
          <a:p>
            <a:r>
              <a:rPr lang="fi-FI"/>
              <a:t>Helen Fisher &lt;http://</a:t>
            </a:r>
            <a:r>
              <a:rPr lang="fi-FI" err="1"/>
              <a:t>www.greatthoughtstreasury.com</a:t>
            </a:r>
            <a:r>
              <a:rPr lang="fi-FI"/>
              <a:t>/</a:t>
            </a:r>
            <a:r>
              <a:rPr lang="fi-FI" err="1"/>
              <a:t>author</a:t>
            </a:r>
            <a:r>
              <a:rPr lang="fi-FI"/>
              <a:t>/</a:t>
            </a:r>
            <a:r>
              <a:rPr lang="fi-FI" err="1"/>
              <a:t>helen-fisher</a:t>
            </a:r>
            <a:r>
              <a:rPr lang="fi-FI"/>
              <a:t>&gt; </a:t>
            </a:r>
            <a:r>
              <a:rPr lang="fi-FI" err="1"/>
              <a:t>Accessed</a:t>
            </a:r>
            <a:r>
              <a:rPr lang="fi-FI"/>
              <a:t> 16th of </a:t>
            </a:r>
            <a:r>
              <a:rPr lang="fi-FI" err="1"/>
              <a:t>April</a:t>
            </a:r>
            <a:r>
              <a:rPr lang="fi-FI"/>
              <a:t> 2018.</a:t>
            </a:r>
          </a:p>
          <a:p>
            <a:r>
              <a:rPr lang="fi-FI"/>
              <a:t>Helen Fisher 2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seniorplanet.org</a:t>
            </a:r>
            <a:r>
              <a:rPr lang="fi-FI"/>
              <a:t>/</a:t>
            </a:r>
            <a:r>
              <a:rPr lang="fi-FI" err="1"/>
              <a:t>planet-talk-love-chemistry-expert-helen-fisher</a:t>
            </a:r>
            <a:r>
              <a:rPr lang="fi-FI"/>
              <a:t>/senior-</a:t>
            </a:r>
            <a:r>
              <a:rPr lang="fi-FI" err="1"/>
              <a:t>planet</a:t>
            </a:r>
            <a:r>
              <a:rPr lang="fi-FI"/>
              <a:t>-</a:t>
            </a:r>
            <a:r>
              <a:rPr lang="fi-FI" err="1"/>
              <a:t>helen-fisher</a:t>
            </a:r>
            <a:r>
              <a:rPr lang="fi-FI"/>
              <a:t>/&gt; </a:t>
            </a:r>
            <a:r>
              <a:rPr lang="fi-FI" err="1"/>
              <a:t>Accessed</a:t>
            </a:r>
            <a:r>
              <a:rPr lang="fi-FI"/>
              <a:t> 18th of </a:t>
            </a:r>
            <a:r>
              <a:rPr lang="fi-FI" err="1"/>
              <a:t>April</a:t>
            </a:r>
            <a:r>
              <a:rPr lang="fi-FI"/>
              <a:t> 2018.</a:t>
            </a:r>
          </a:p>
          <a:p>
            <a:r>
              <a:rPr lang="fi-FI" err="1"/>
              <a:t>Your</a:t>
            </a:r>
            <a:r>
              <a:rPr lang="fi-FI"/>
              <a:t> </a:t>
            </a:r>
            <a:r>
              <a:rPr lang="fi-FI" err="1"/>
              <a:t>brain</a:t>
            </a:r>
            <a:r>
              <a:rPr lang="fi-FI"/>
              <a:t> in </a:t>
            </a:r>
            <a:r>
              <a:rPr lang="fi-FI" err="1"/>
              <a:t>love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www.etsy.com</a:t>
            </a:r>
            <a:r>
              <a:rPr lang="fi-FI"/>
              <a:t>/</a:t>
            </a:r>
            <a:r>
              <a:rPr lang="fi-FI" err="1"/>
              <a:t>listing</a:t>
            </a:r>
            <a:r>
              <a:rPr lang="fi-FI"/>
              <a:t>/176998690/</a:t>
            </a:r>
            <a:r>
              <a:rPr lang="fi-FI" err="1"/>
              <a:t>your</a:t>
            </a:r>
            <a:r>
              <a:rPr lang="fi-FI"/>
              <a:t>-</a:t>
            </a:r>
            <a:r>
              <a:rPr lang="fi-FI" err="1"/>
              <a:t>brain</a:t>
            </a:r>
            <a:r>
              <a:rPr lang="fi-FI"/>
              <a:t>-in-</a:t>
            </a:r>
            <a:r>
              <a:rPr lang="fi-FI" err="1"/>
              <a:t>love</a:t>
            </a:r>
            <a:r>
              <a:rPr lang="fi-FI"/>
              <a:t>-</a:t>
            </a:r>
            <a:r>
              <a:rPr lang="fi-FI" err="1"/>
              <a:t>anatomy-poster</a:t>
            </a:r>
            <a:r>
              <a:rPr lang="fi-FI"/>
              <a:t>&gt; </a:t>
            </a:r>
            <a:r>
              <a:rPr lang="fi-FI" err="1"/>
              <a:t>Accessed</a:t>
            </a:r>
            <a:r>
              <a:rPr lang="fi-FI"/>
              <a:t> 16th of </a:t>
            </a:r>
            <a:r>
              <a:rPr lang="fi-FI" err="1"/>
              <a:t>April</a:t>
            </a:r>
            <a:r>
              <a:rPr lang="fi-FI"/>
              <a:t> 2018.</a:t>
            </a:r>
          </a:p>
          <a:p>
            <a:r>
              <a:rPr lang="fi-FI"/>
              <a:t>Love-</a:t>
            </a:r>
            <a:r>
              <a:rPr lang="fi-FI" err="1"/>
              <a:t>evolution</a:t>
            </a:r>
            <a:r>
              <a:rPr lang="fi-FI"/>
              <a:t> &lt;&gt; </a:t>
            </a:r>
            <a:r>
              <a:rPr lang="fi-FI" err="1"/>
              <a:t>Accessed</a:t>
            </a:r>
            <a:r>
              <a:rPr lang="fi-FI"/>
              <a:t> 18th of </a:t>
            </a:r>
            <a:r>
              <a:rPr lang="fi-FI" err="1"/>
              <a:t>April</a:t>
            </a:r>
            <a:r>
              <a:rPr lang="fi-FI"/>
              <a:t> 18th of </a:t>
            </a:r>
            <a:r>
              <a:rPr lang="fi-FI" err="1"/>
              <a:t>April</a:t>
            </a:r>
            <a:r>
              <a:rPr lang="fi-FI"/>
              <a:t> 2018.</a:t>
            </a:r>
          </a:p>
          <a:p>
            <a:r>
              <a:rPr lang="fi-FI" err="1"/>
              <a:t>Cupid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pixabay.com</a:t>
            </a:r>
            <a:r>
              <a:rPr lang="fi-FI"/>
              <a:t>/</a:t>
            </a:r>
            <a:r>
              <a:rPr lang="fi-FI" err="1"/>
              <a:t>fi</a:t>
            </a:r>
            <a:r>
              <a:rPr lang="fi-FI"/>
              <a:t>/enkeli-arrow-jousi-sarjakuva-2029668/&gt; </a:t>
            </a:r>
            <a:r>
              <a:rPr lang="fi-FI" err="1"/>
              <a:t>Accessed</a:t>
            </a:r>
            <a:r>
              <a:rPr lang="fi-FI"/>
              <a:t> 13th of November 2017.</a:t>
            </a:r>
          </a:p>
          <a:p>
            <a:r>
              <a:rPr lang="fi-FI"/>
              <a:t>Group of </a:t>
            </a:r>
            <a:r>
              <a:rPr lang="fi-FI" err="1"/>
              <a:t>three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www.freepik.com</a:t>
            </a:r>
            <a:r>
              <a:rPr lang="fi-FI"/>
              <a:t>/</a:t>
            </a:r>
            <a:r>
              <a:rPr lang="fi-FI" err="1"/>
              <a:t>free-icon</a:t>
            </a:r>
            <a:r>
              <a:rPr lang="fi-FI"/>
              <a:t>/group-of-three-men-standing-side-by-side-hugging-each-other_717992.htm&gt; </a:t>
            </a:r>
            <a:r>
              <a:rPr lang="fi-FI" err="1"/>
              <a:t>accessed</a:t>
            </a:r>
            <a:r>
              <a:rPr lang="fi-FI"/>
              <a:t> 13th of November 2017.</a:t>
            </a:r>
          </a:p>
          <a:p>
            <a:r>
              <a:rPr lang="fi-FI" err="1"/>
              <a:t>Tinder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mobiili.fi</a:t>
            </a:r>
            <a:r>
              <a:rPr lang="fi-FI"/>
              <a:t>/2018/01/24/tinder-sovelluksen-salauksen-puute-avaa-hakkereille-oven-deittisovellukseen/&gt; </a:t>
            </a:r>
            <a:r>
              <a:rPr lang="fi-FI" err="1"/>
              <a:t>Accessed</a:t>
            </a:r>
            <a:r>
              <a:rPr lang="fi-FI"/>
              <a:t> 17th of </a:t>
            </a:r>
            <a:r>
              <a:rPr lang="fi-FI" err="1"/>
              <a:t>April</a:t>
            </a:r>
            <a:r>
              <a:rPr lang="fi-FI"/>
              <a:t> 2018</a:t>
            </a:r>
          </a:p>
          <a:p>
            <a:r>
              <a:rPr lang="fi-FI"/>
              <a:t>Sherry </a:t>
            </a:r>
            <a:r>
              <a:rPr lang="fi-FI" err="1"/>
              <a:t>Turkle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twitter.com</a:t>
            </a:r>
            <a:r>
              <a:rPr lang="fi-FI"/>
              <a:t>/</a:t>
            </a:r>
            <a:r>
              <a:rPr lang="fi-FI" err="1"/>
              <a:t>sturkle</a:t>
            </a:r>
            <a:r>
              <a:rPr lang="fi-FI"/>
              <a:t>&gt; </a:t>
            </a:r>
            <a:r>
              <a:rPr lang="fi-FI" err="1"/>
              <a:t>Accessed</a:t>
            </a:r>
            <a:r>
              <a:rPr lang="fi-FI"/>
              <a:t> 18th of </a:t>
            </a:r>
            <a:r>
              <a:rPr lang="fi-FI" err="1"/>
              <a:t>April</a:t>
            </a:r>
            <a:r>
              <a:rPr lang="fi-FI"/>
              <a:t> 2018.</a:t>
            </a:r>
          </a:p>
          <a:p>
            <a:r>
              <a:rPr lang="fi-FI"/>
              <a:t>Helen Fisher 3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www.ted.com</a:t>
            </a:r>
            <a:r>
              <a:rPr lang="fi-FI"/>
              <a:t>/</a:t>
            </a:r>
            <a:r>
              <a:rPr lang="fi-FI" err="1"/>
              <a:t>speakers</a:t>
            </a:r>
            <a:r>
              <a:rPr lang="fi-FI"/>
              <a:t>/</a:t>
            </a:r>
            <a:r>
              <a:rPr lang="fi-FI" err="1"/>
              <a:t>helen_fisher</a:t>
            </a:r>
            <a:r>
              <a:rPr lang="fi-FI"/>
              <a:t>&gt; </a:t>
            </a:r>
            <a:r>
              <a:rPr lang="fi-FI" err="1"/>
              <a:t>Accessed</a:t>
            </a:r>
            <a:r>
              <a:rPr lang="fi-FI"/>
              <a:t> 18th of </a:t>
            </a:r>
            <a:r>
              <a:rPr lang="fi-FI" err="1"/>
              <a:t>April</a:t>
            </a:r>
            <a:r>
              <a:rPr lang="fi-FI"/>
              <a:t> 2018.</a:t>
            </a:r>
          </a:p>
          <a:p>
            <a:r>
              <a:rPr lang="fi-FI"/>
              <a:t>Love &amp; Tech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www.theispot.com</a:t>
            </a:r>
            <a:r>
              <a:rPr lang="fi-FI"/>
              <a:t>/</a:t>
            </a:r>
            <a:r>
              <a:rPr lang="fi-FI" err="1"/>
              <a:t>whatsnew</a:t>
            </a:r>
            <a:r>
              <a:rPr lang="fi-FI"/>
              <a:t>/2011/9/</a:t>
            </a:r>
            <a:r>
              <a:rPr lang="fi-FI" err="1"/>
              <a:t>scott-pollack-love-tech.htm</a:t>
            </a:r>
            <a:r>
              <a:rPr lang="fi-FI"/>
              <a:t>&gt; </a:t>
            </a:r>
            <a:r>
              <a:rPr lang="fi-FI" err="1"/>
              <a:t>Accessed</a:t>
            </a:r>
            <a:r>
              <a:rPr lang="fi-FI"/>
              <a:t> 18th of </a:t>
            </a:r>
            <a:r>
              <a:rPr lang="fi-FI" err="1"/>
              <a:t>April</a:t>
            </a:r>
            <a:r>
              <a:rPr lang="fi-FI"/>
              <a:t> 2018.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0175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604C36-1EA5-E749-BDBF-9CF3C99DD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Picture </a:t>
            </a:r>
            <a:r>
              <a:rPr lang="fi-FI" err="1"/>
              <a:t>sources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CADFD1-C3DE-334F-9767-4244CD7CA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err="1"/>
              <a:t>Onions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www.walmart.ca</a:t>
            </a:r>
            <a:r>
              <a:rPr lang="fi-FI"/>
              <a:t>/en/</a:t>
            </a:r>
            <a:r>
              <a:rPr lang="fi-FI" err="1"/>
              <a:t>ip</a:t>
            </a:r>
            <a:r>
              <a:rPr lang="fi-FI"/>
              <a:t>/</a:t>
            </a:r>
            <a:r>
              <a:rPr lang="fi-FI" err="1"/>
              <a:t>onions-red</a:t>
            </a:r>
            <a:r>
              <a:rPr lang="fi-FI"/>
              <a:t>/6000196006670&gt; </a:t>
            </a:r>
            <a:r>
              <a:rPr lang="fi-FI" err="1"/>
              <a:t>Accessed</a:t>
            </a:r>
            <a:r>
              <a:rPr lang="fi-FI"/>
              <a:t> 20th of </a:t>
            </a:r>
            <a:r>
              <a:rPr lang="fi-FI" err="1"/>
              <a:t>April</a:t>
            </a:r>
            <a:r>
              <a:rPr lang="fi-FI"/>
              <a:t> 2018.</a:t>
            </a:r>
          </a:p>
          <a:p>
            <a:r>
              <a:rPr lang="fi-FI" err="1"/>
              <a:t>Onion</a:t>
            </a:r>
            <a:r>
              <a:rPr lang="fi-FI"/>
              <a:t> </a:t>
            </a:r>
            <a:r>
              <a:rPr lang="fi-FI" err="1"/>
              <a:t>drawing</a:t>
            </a:r>
            <a:r>
              <a:rPr lang="fi-FI"/>
              <a:t> &lt;http://</a:t>
            </a:r>
            <a:r>
              <a:rPr lang="fi-FI" err="1"/>
              <a:t>capsi.fi</a:t>
            </a:r>
            <a:r>
              <a:rPr lang="fi-FI"/>
              <a:t>/resepti/sipuli/&gt; </a:t>
            </a:r>
            <a:r>
              <a:rPr lang="fi-FI" err="1"/>
              <a:t>Accessed</a:t>
            </a:r>
            <a:r>
              <a:rPr lang="fi-FI"/>
              <a:t> 20th of </a:t>
            </a:r>
            <a:r>
              <a:rPr lang="fi-FI" err="1"/>
              <a:t>April</a:t>
            </a:r>
            <a:r>
              <a:rPr lang="fi-FI"/>
              <a:t> 2018.</a:t>
            </a:r>
          </a:p>
          <a:p>
            <a:r>
              <a:rPr lang="fi-FI"/>
              <a:t>Male and </a:t>
            </a:r>
            <a:r>
              <a:rPr lang="fi-FI" err="1"/>
              <a:t>female</a:t>
            </a:r>
            <a:r>
              <a:rPr lang="fi-FI"/>
              <a:t> </a:t>
            </a:r>
            <a:r>
              <a:rPr lang="fi-FI" err="1"/>
              <a:t>communication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www.theodysseyonline.com</a:t>
            </a:r>
            <a:r>
              <a:rPr lang="fi-FI"/>
              <a:t>/food-for-</a:t>
            </a:r>
            <a:r>
              <a:rPr lang="fi-FI" err="1"/>
              <a:t>thought</a:t>
            </a:r>
            <a:r>
              <a:rPr lang="fi-FI"/>
              <a:t>-</a:t>
            </a:r>
            <a:r>
              <a:rPr lang="fi-FI" err="1"/>
              <a:t>social</a:t>
            </a:r>
            <a:r>
              <a:rPr lang="fi-FI"/>
              <a:t>-</a:t>
            </a:r>
            <a:r>
              <a:rPr lang="fi-FI" err="1"/>
              <a:t>roles</a:t>
            </a:r>
            <a:r>
              <a:rPr lang="fi-FI"/>
              <a:t>-of-</a:t>
            </a:r>
            <a:r>
              <a:rPr lang="fi-FI" err="1"/>
              <a:t>males</a:t>
            </a:r>
            <a:r>
              <a:rPr lang="fi-FI"/>
              <a:t>-and-</a:t>
            </a:r>
            <a:r>
              <a:rPr lang="fi-FI" err="1"/>
              <a:t>females</a:t>
            </a:r>
            <a:r>
              <a:rPr lang="fi-FI"/>
              <a:t>&gt; </a:t>
            </a:r>
            <a:r>
              <a:rPr lang="fi-FI" err="1"/>
              <a:t>Accessed</a:t>
            </a:r>
            <a:r>
              <a:rPr lang="fi-FI"/>
              <a:t> 20th of </a:t>
            </a:r>
            <a:r>
              <a:rPr lang="fi-FI" err="1"/>
              <a:t>April</a:t>
            </a:r>
            <a:r>
              <a:rPr lang="fi-FI"/>
              <a:t> 2018.</a:t>
            </a:r>
          </a:p>
          <a:p>
            <a:r>
              <a:rPr lang="fi-FI" err="1"/>
              <a:t>You</a:t>
            </a:r>
            <a:r>
              <a:rPr lang="fi-FI"/>
              <a:t> and I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weheartit.com</a:t>
            </a:r>
            <a:r>
              <a:rPr lang="fi-FI"/>
              <a:t>/</a:t>
            </a:r>
            <a:r>
              <a:rPr lang="fi-FI" err="1"/>
              <a:t>entry</a:t>
            </a:r>
            <a:r>
              <a:rPr lang="fi-FI"/>
              <a:t>/108849504&gt; </a:t>
            </a:r>
            <a:r>
              <a:rPr lang="fi-FI" err="1"/>
              <a:t>Accessed</a:t>
            </a:r>
            <a:r>
              <a:rPr lang="fi-FI"/>
              <a:t> 20th of </a:t>
            </a:r>
            <a:r>
              <a:rPr lang="fi-FI" err="1"/>
              <a:t>April</a:t>
            </a:r>
            <a:r>
              <a:rPr lang="fi-FI"/>
              <a:t> 2018.</a:t>
            </a:r>
          </a:p>
          <a:p>
            <a:r>
              <a:rPr lang="fi-FI" err="1"/>
              <a:t>Lazy</a:t>
            </a:r>
            <a:r>
              <a:rPr lang="fi-FI"/>
              <a:t> </a:t>
            </a:r>
            <a:r>
              <a:rPr lang="fi-FI" err="1"/>
              <a:t>student</a:t>
            </a:r>
            <a:r>
              <a:rPr lang="fi-FI"/>
              <a:t> &lt;http://</a:t>
            </a:r>
            <a:r>
              <a:rPr lang="fi-FI" err="1"/>
              <a:t>gojmti.blogspot.fi</a:t>
            </a:r>
            <a:r>
              <a:rPr lang="fi-FI"/>
              <a:t>/2016/05/</a:t>
            </a:r>
            <a:r>
              <a:rPr lang="fi-FI" err="1"/>
              <a:t>why</a:t>
            </a:r>
            <a:r>
              <a:rPr lang="fi-FI"/>
              <a:t>-</a:t>
            </a:r>
            <a:r>
              <a:rPr lang="fi-FI" err="1"/>
              <a:t>students</a:t>
            </a:r>
            <a:r>
              <a:rPr lang="fi-FI"/>
              <a:t>-</a:t>
            </a:r>
            <a:r>
              <a:rPr lang="fi-FI" err="1"/>
              <a:t>lazy</a:t>
            </a:r>
            <a:r>
              <a:rPr lang="fi-FI"/>
              <a:t>-to-</a:t>
            </a:r>
            <a:r>
              <a:rPr lang="fi-FI" err="1"/>
              <a:t>learn.html</a:t>
            </a:r>
            <a:r>
              <a:rPr lang="fi-FI"/>
              <a:t>&gt; </a:t>
            </a:r>
            <a:r>
              <a:rPr lang="fi-FI" err="1"/>
              <a:t>Accessed</a:t>
            </a:r>
            <a:r>
              <a:rPr lang="fi-FI"/>
              <a:t> 18th of August 2017.</a:t>
            </a:r>
          </a:p>
          <a:p>
            <a:r>
              <a:rPr lang="fi-FI" err="1"/>
              <a:t>Nagging</a:t>
            </a:r>
            <a:r>
              <a:rPr lang="fi-FI"/>
              <a:t> </a:t>
            </a:r>
            <a:r>
              <a:rPr lang="fi-FI" err="1"/>
              <a:t>wife</a:t>
            </a:r>
            <a:r>
              <a:rPr lang="fi-FI"/>
              <a:t> &lt;http://</a:t>
            </a:r>
            <a:r>
              <a:rPr lang="fi-FI" err="1"/>
              <a:t>www.dailymail.co.uk</a:t>
            </a:r>
            <a:r>
              <a:rPr lang="fi-FI"/>
              <a:t>/news/article-1262179/</a:t>
            </a:r>
            <a:r>
              <a:rPr lang="fi-FI" err="1"/>
              <a:t>Married</a:t>
            </a:r>
            <a:r>
              <a:rPr lang="fi-FI"/>
              <a:t>-</a:t>
            </a:r>
            <a:r>
              <a:rPr lang="fi-FI" err="1"/>
              <a:t>men</a:t>
            </a:r>
            <a:r>
              <a:rPr lang="fi-FI"/>
              <a:t>-live-</a:t>
            </a:r>
            <a:r>
              <a:rPr lang="fi-FI" err="1"/>
              <a:t>longer</a:t>
            </a:r>
            <a:r>
              <a:rPr lang="fi-FI"/>
              <a:t>-</a:t>
            </a:r>
            <a:r>
              <a:rPr lang="fi-FI" err="1"/>
              <a:t>wives-nag-visit-GP.html</a:t>
            </a:r>
            <a:r>
              <a:rPr lang="fi-FI"/>
              <a:t>&gt; </a:t>
            </a:r>
            <a:r>
              <a:rPr lang="fi-FI" err="1"/>
              <a:t>Accessed</a:t>
            </a:r>
            <a:r>
              <a:rPr lang="fi-FI"/>
              <a:t> 23rd of </a:t>
            </a:r>
            <a:r>
              <a:rPr lang="fi-FI" err="1"/>
              <a:t>April</a:t>
            </a:r>
            <a:r>
              <a:rPr lang="fi-FI"/>
              <a:t> 2018.</a:t>
            </a:r>
          </a:p>
          <a:p>
            <a:r>
              <a:rPr lang="fi-FI" err="1"/>
              <a:t>Troubled</a:t>
            </a:r>
            <a:r>
              <a:rPr lang="fi-FI"/>
              <a:t> </a:t>
            </a:r>
            <a:r>
              <a:rPr lang="fi-FI" err="1"/>
              <a:t>couple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www.theatlantic.com</a:t>
            </a:r>
            <a:r>
              <a:rPr lang="fi-FI"/>
              <a:t>/</a:t>
            </a:r>
            <a:r>
              <a:rPr lang="fi-FI" err="1"/>
              <a:t>health</a:t>
            </a:r>
            <a:r>
              <a:rPr lang="fi-FI"/>
              <a:t>/</a:t>
            </a:r>
            <a:r>
              <a:rPr lang="fi-FI" err="1"/>
              <a:t>archive</a:t>
            </a:r>
            <a:r>
              <a:rPr lang="fi-FI"/>
              <a:t>/2013/08/</a:t>
            </a:r>
            <a:r>
              <a:rPr lang="fi-FI" err="1"/>
              <a:t>when</a:t>
            </a:r>
            <a:r>
              <a:rPr lang="fi-FI"/>
              <a:t>-a-</a:t>
            </a:r>
            <a:r>
              <a:rPr lang="fi-FI" err="1"/>
              <a:t>relationship</a:t>
            </a:r>
            <a:r>
              <a:rPr lang="fi-FI"/>
              <a:t>-</a:t>
            </a:r>
            <a:r>
              <a:rPr lang="fi-FI" err="1"/>
              <a:t>becomes</a:t>
            </a:r>
            <a:r>
              <a:rPr lang="fi-FI"/>
              <a:t>-a-</a:t>
            </a:r>
            <a:r>
              <a:rPr lang="fi-FI" err="1"/>
              <a:t>game</a:t>
            </a:r>
            <a:r>
              <a:rPr lang="fi-FI"/>
              <a:t>/278459/&gt; </a:t>
            </a:r>
            <a:r>
              <a:rPr lang="fi-FI" err="1"/>
              <a:t>Accessed</a:t>
            </a:r>
            <a:r>
              <a:rPr lang="fi-FI"/>
              <a:t> 2nd of </a:t>
            </a:r>
            <a:r>
              <a:rPr lang="fi-FI" err="1"/>
              <a:t>September</a:t>
            </a:r>
            <a:r>
              <a:rPr lang="fi-FI"/>
              <a:t> 2019.</a:t>
            </a:r>
          </a:p>
          <a:p>
            <a:r>
              <a:rPr lang="fi-FI" err="1"/>
              <a:t>Troubled</a:t>
            </a:r>
            <a:r>
              <a:rPr lang="fi-FI"/>
              <a:t> </a:t>
            </a:r>
            <a:r>
              <a:rPr lang="fi-FI" err="1"/>
              <a:t>family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www.childrensdayton.org</a:t>
            </a:r>
            <a:r>
              <a:rPr lang="fi-FI"/>
              <a:t>/</a:t>
            </a:r>
            <a:r>
              <a:rPr lang="fi-FI" err="1"/>
              <a:t>the-hub</a:t>
            </a:r>
            <a:r>
              <a:rPr lang="fi-FI"/>
              <a:t>/7-signs-troubled-family-relationships&gt; </a:t>
            </a:r>
            <a:r>
              <a:rPr lang="fi-FI" err="1"/>
              <a:t>Accessed</a:t>
            </a:r>
            <a:r>
              <a:rPr lang="fi-FI"/>
              <a:t> 2nd of </a:t>
            </a:r>
            <a:r>
              <a:rPr lang="fi-FI" err="1"/>
              <a:t>September</a:t>
            </a:r>
            <a:r>
              <a:rPr lang="fi-FI"/>
              <a:t> 2019.</a:t>
            </a:r>
          </a:p>
          <a:p>
            <a:r>
              <a:rPr lang="fi-FI" err="1"/>
              <a:t>Conficlting</a:t>
            </a:r>
            <a:r>
              <a:rPr lang="fi-FI"/>
              <a:t> </a:t>
            </a:r>
            <a:r>
              <a:rPr lang="fi-FI" err="1"/>
              <a:t>couple</a:t>
            </a:r>
            <a:r>
              <a:rPr lang="fi-FI"/>
              <a:t> &lt;http://</a:t>
            </a:r>
            <a:r>
              <a:rPr lang="fi-FI" err="1"/>
              <a:t>smallbusiness.chron.com</a:t>
            </a:r>
            <a:r>
              <a:rPr lang="fi-FI"/>
              <a:t>/advantages-amp-disadvantages-conflict-organizations-40821.html&gt; </a:t>
            </a:r>
            <a:r>
              <a:rPr lang="fi-FI" err="1"/>
              <a:t>Accessed</a:t>
            </a:r>
            <a:r>
              <a:rPr lang="fi-FI"/>
              <a:t> 23rd of </a:t>
            </a:r>
            <a:r>
              <a:rPr lang="fi-FI" err="1"/>
              <a:t>April</a:t>
            </a:r>
            <a:r>
              <a:rPr lang="fi-FI"/>
              <a:t> 2018.</a:t>
            </a:r>
          </a:p>
          <a:p>
            <a:r>
              <a:rPr lang="fi-FI"/>
              <a:t>Old </a:t>
            </a:r>
            <a:r>
              <a:rPr lang="fi-FI" err="1"/>
              <a:t>couple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auxx.me</a:t>
            </a:r>
            <a:r>
              <a:rPr lang="fi-FI"/>
              <a:t>/</a:t>
            </a:r>
            <a:r>
              <a:rPr lang="fi-FI" err="1"/>
              <a:t>true</a:t>
            </a:r>
            <a:r>
              <a:rPr lang="fi-FI"/>
              <a:t>-</a:t>
            </a:r>
            <a:r>
              <a:rPr lang="fi-FI" err="1"/>
              <a:t>love</a:t>
            </a:r>
            <a:r>
              <a:rPr lang="fi-FI"/>
              <a:t>-look-</a:t>
            </a:r>
            <a:r>
              <a:rPr lang="fi-FI" err="1"/>
              <a:t>couple</a:t>
            </a:r>
            <a:r>
              <a:rPr lang="fi-FI"/>
              <a:t>-</a:t>
            </a:r>
            <a:r>
              <a:rPr lang="fi-FI" err="1"/>
              <a:t>youd-want-something-like</a:t>
            </a:r>
            <a:r>
              <a:rPr lang="fi-FI"/>
              <a:t>/&gt; </a:t>
            </a:r>
            <a:r>
              <a:rPr lang="fi-FI" err="1"/>
              <a:t>Accessed</a:t>
            </a:r>
            <a:r>
              <a:rPr lang="fi-FI"/>
              <a:t> 2nd of </a:t>
            </a:r>
            <a:r>
              <a:rPr lang="fi-FI" err="1"/>
              <a:t>September</a:t>
            </a:r>
            <a:r>
              <a:rPr lang="fi-FI"/>
              <a:t> 2019. </a:t>
            </a:r>
          </a:p>
          <a:p>
            <a:r>
              <a:rPr lang="fi-FI" err="1"/>
              <a:t>Distant</a:t>
            </a:r>
            <a:r>
              <a:rPr lang="fi-FI"/>
              <a:t> </a:t>
            </a:r>
            <a:r>
              <a:rPr lang="fi-FI" err="1"/>
              <a:t>couple</a:t>
            </a:r>
            <a:r>
              <a:rPr lang="fi-FI"/>
              <a:t> &lt;http://</a:t>
            </a:r>
            <a:r>
              <a:rPr lang="fi-FI" err="1"/>
              <a:t>drjanethope.com</a:t>
            </a:r>
            <a:r>
              <a:rPr lang="fi-FI"/>
              <a:t>/for-</a:t>
            </a:r>
            <a:r>
              <a:rPr lang="fi-FI" err="1"/>
              <a:t>couples</a:t>
            </a:r>
            <a:r>
              <a:rPr lang="fi-FI"/>
              <a:t>/</a:t>
            </a:r>
            <a:r>
              <a:rPr lang="fi-FI" err="1"/>
              <a:t>relationship-feeling-distant</a:t>
            </a:r>
            <a:r>
              <a:rPr lang="fi-FI"/>
              <a:t>/&gt; </a:t>
            </a:r>
            <a:r>
              <a:rPr lang="fi-FI" err="1"/>
              <a:t>Accessed</a:t>
            </a:r>
            <a:r>
              <a:rPr lang="fi-FI"/>
              <a:t> 15th of November 2017.</a:t>
            </a:r>
          </a:p>
          <a:p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42157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4A2935-AE52-EE41-9358-7C2210B93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Picture </a:t>
            </a:r>
            <a:r>
              <a:rPr lang="fi-FI" err="1"/>
              <a:t>sources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3957C2-9859-F64A-B3C5-443EA3E4A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i-FI"/>
              <a:t>Mary </a:t>
            </a:r>
            <a:r>
              <a:rPr lang="fi-FI" err="1"/>
              <a:t>Ainsworth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www.feministvoices.com</a:t>
            </a:r>
            <a:r>
              <a:rPr lang="fi-FI"/>
              <a:t>/</a:t>
            </a:r>
            <a:r>
              <a:rPr lang="fi-FI" err="1"/>
              <a:t>mary-ainsworth</a:t>
            </a:r>
            <a:r>
              <a:rPr lang="fi-FI"/>
              <a:t>/&gt; </a:t>
            </a:r>
            <a:r>
              <a:rPr lang="fi-FI" err="1"/>
              <a:t>Accessed</a:t>
            </a:r>
            <a:r>
              <a:rPr lang="fi-FI"/>
              <a:t> 23rd of </a:t>
            </a:r>
            <a:r>
              <a:rPr lang="fi-FI" err="1"/>
              <a:t>April</a:t>
            </a:r>
            <a:r>
              <a:rPr lang="fi-FI"/>
              <a:t> 2018.</a:t>
            </a:r>
          </a:p>
          <a:p>
            <a:r>
              <a:rPr lang="fi-FI" err="1"/>
              <a:t>Attachment</a:t>
            </a:r>
            <a:r>
              <a:rPr lang="fi-FI"/>
              <a:t> </a:t>
            </a:r>
            <a:r>
              <a:rPr lang="fi-FI" err="1"/>
              <a:t>styles</a:t>
            </a:r>
            <a:r>
              <a:rPr lang="fi-FI"/>
              <a:t> &lt;http://</a:t>
            </a:r>
            <a:r>
              <a:rPr lang="fi-FI" err="1"/>
              <a:t>believeperform.com</a:t>
            </a:r>
            <a:r>
              <a:rPr lang="fi-FI"/>
              <a:t>/</a:t>
            </a:r>
            <a:r>
              <a:rPr lang="fi-FI" err="1"/>
              <a:t>performance</a:t>
            </a:r>
            <a:r>
              <a:rPr lang="fi-FI"/>
              <a:t>/</a:t>
            </a:r>
            <a:r>
              <a:rPr lang="fi-FI" err="1"/>
              <a:t>using</a:t>
            </a:r>
            <a:r>
              <a:rPr lang="fi-FI"/>
              <a:t>-</a:t>
            </a:r>
            <a:r>
              <a:rPr lang="fi-FI" err="1"/>
              <a:t>attachment</a:t>
            </a:r>
            <a:r>
              <a:rPr lang="fi-FI"/>
              <a:t>-</a:t>
            </a:r>
            <a:r>
              <a:rPr lang="fi-FI" err="1"/>
              <a:t>theory</a:t>
            </a:r>
            <a:r>
              <a:rPr lang="fi-FI"/>
              <a:t>-to-</a:t>
            </a:r>
            <a:r>
              <a:rPr lang="fi-FI" err="1"/>
              <a:t>better</a:t>
            </a:r>
            <a:r>
              <a:rPr lang="fi-FI"/>
              <a:t>-</a:t>
            </a:r>
            <a:r>
              <a:rPr lang="fi-FI" err="1"/>
              <a:t>understand-your-athletes</a:t>
            </a:r>
            <a:r>
              <a:rPr lang="fi-FI"/>
              <a:t>/&gt; </a:t>
            </a:r>
            <a:r>
              <a:rPr lang="fi-FI" err="1"/>
              <a:t>Accessed</a:t>
            </a:r>
            <a:r>
              <a:rPr lang="fi-FI"/>
              <a:t> 15th of November 2017.</a:t>
            </a:r>
          </a:p>
          <a:p>
            <a:r>
              <a:rPr lang="fi-FI"/>
              <a:t>4 </a:t>
            </a:r>
            <a:r>
              <a:rPr lang="fi-FI" err="1"/>
              <a:t>attechment</a:t>
            </a:r>
            <a:r>
              <a:rPr lang="fi-FI"/>
              <a:t> </a:t>
            </a:r>
            <a:r>
              <a:rPr lang="fi-FI" err="1"/>
              <a:t>styles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www.explorepsychology.com</a:t>
            </a:r>
            <a:r>
              <a:rPr lang="fi-FI"/>
              <a:t>/</a:t>
            </a:r>
            <a:r>
              <a:rPr lang="fi-FI" err="1"/>
              <a:t>attachment-styles</a:t>
            </a:r>
            <a:r>
              <a:rPr lang="fi-FI"/>
              <a:t>/&gt; </a:t>
            </a:r>
            <a:r>
              <a:rPr lang="fi-FI" err="1"/>
              <a:t>Accessed</a:t>
            </a:r>
            <a:r>
              <a:rPr lang="fi-FI"/>
              <a:t> 14th of August 2025.</a:t>
            </a:r>
          </a:p>
          <a:p>
            <a:r>
              <a:rPr lang="fi-FI" err="1"/>
              <a:t>Breakup</a:t>
            </a:r>
            <a:r>
              <a:rPr lang="fi-FI"/>
              <a:t> &lt;http://</a:t>
            </a:r>
            <a:r>
              <a:rPr lang="fi-FI" err="1"/>
              <a:t>www.collective-evolution.com</a:t>
            </a:r>
            <a:r>
              <a:rPr lang="fi-FI"/>
              <a:t>/2015/07/28/science-sheds-ligh-on-what-happens-to-your-brain-during-a-breakup/&gt; </a:t>
            </a:r>
            <a:r>
              <a:rPr lang="fi-FI" err="1"/>
              <a:t>Accessed</a:t>
            </a:r>
            <a:r>
              <a:rPr lang="fi-FI"/>
              <a:t> 13th of November 2017.</a:t>
            </a:r>
          </a:p>
          <a:p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Four</a:t>
            </a:r>
            <a:r>
              <a:rPr lang="fi-FI"/>
              <a:t> </a:t>
            </a:r>
            <a:r>
              <a:rPr lang="fi-FI" err="1"/>
              <a:t>Horseman</a:t>
            </a:r>
            <a:r>
              <a:rPr lang="fi-FI"/>
              <a:t> of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Apocalypse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fi.wikipedia.org</a:t>
            </a:r>
            <a:r>
              <a:rPr lang="fi-FI"/>
              <a:t>/wiki/</a:t>
            </a:r>
            <a:r>
              <a:rPr lang="fi-FI" err="1"/>
              <a:t>Ilmestyskirjan_ratsastajat</a:t>
            </a:r>
            <a:r>
              <a:rPr lang="fi-FI"/>
              <a:t>&gt; </a:t>
            </a:r>
            <a:r>
              <a:rPr lang="fi-FI" err="1"/>
              <a:t>Accessed</a:t>
            </a:r>
            <a:r>
              <a:rPr lang="fi-FI"/>
              <a:t> 23rd of </a:t>
            </a:r>
            <a:r>
              <a:rPr lang="fi-FI" err="1"/>
              <a:t>April</a:t>
            </a:r>
            <a:r>
              <a:rPr lang="fi-FI"/>
              <a:t> 2018.</a:t>
            </a:r>
          </a:p>
          <a:p>
            <a:r>
              <a:rPr lang="fi-FI" err="1"/>
              <a:t>Gottmans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www.throughthewoodstherapy.com</a:t>
            </a:r>
            <a:r>
              <a:rPr lang="fi-FI"/>
              <a:t>/</a:t>
            </a:r>
            <a:r>
              <a:rPr lang="fi-FI" err="1"/>
              <a:t>gottman-cheat-sheet</a:t>
            </a:r>
            <a:r>
              <a:rPr lang="fi-FI"/>
              <a:t>/&gt; </a:t>
            </a:r>
            <a:r>
              <a:rPr lang="fi-FI" err="1"/>
              <a:t>Accessed</a:t>
            </a:r>
            <a:r>
              <a:rPr lang="fi-FI"/>
              <a:t> 14th of August 2025.</a:t>
            </a:r>
          </a:p>
          <a:p>
            <a:r>
              <a:rPr lang="fi-FI" err="1"/>
              <a:t>Social</a:t>
            </a:r>
            <a:r>
              <a:rPr lang="fi-FI"/>
              <a:t> </a:t>
            </a:r>
            <a:r>
              <a:rPr lang="fi-FI" err="1"/>
              <a:t>exchange</a:t>
            </a:r>
            <a:r>
              <a:rPr lang="fi-FI"/>
              <a:t> &lt;http://</a:t>
            </a:r>
            <a:r>
              <a:rPr lang="fi-FI" err="1"/>
              <a:t>social-exchange.me</a:t>
            </a:r>
            <a:r>
              <a:rPr lang="fi-FI"/>
              <a:t>/</a:t>
            </a:r>
            <a:r>
              <a:rPr lang="fi-FI" err="1"/>
              <a:t>participate.html</a:t>
            </a:r>
            <a:r>
              <a:rPr lang="fi-FI"/>
              <a:t>&gt; </a:t>
            </a:r>
            <a:r>
              <a:rPr lang="fi-FI" err="1"/>
              <a:t>Accessed</a:t>
            </a:r>
            <a:r>
              <a:rPr lang="fi-FI"/>
              <a:t> 15th of November 2017.</a:t>
            </a:r>
          </a:p>
          <a:p>
            <a:r>
              <a:rPr lang="fi-FI" err="1"/>
              <a:t>Scale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pixabay.com</a:t>
            </a:r>
            <a:r>
              <a:rPr lang="fi-FI"/>
              <a:t>/</a:t>
            </a:r>
            <a:r>
              <a:rPr lang="fi-FI" err="1"/>
              <a:t>fi</a:t>
            </a:r>
            <a:r>
              <a:rPr lang="fi-FI"/>
              <a:t>/vaaka-tasa-käsi-tasapaino-asteikko-2402966/&gt; </a:t>
            </a:r>
            <a:r>
              <a:rPr lang="fi-FI" err="1"/>
              <a:t>Accessed</a:t>
            </a:r>
            <a:r>
              <a:rPr lang="fi-FI"/>
              <a:t> 15th of November 2017.</a:t>
            </a:r>
          </a:p>
          <a:p>
            <a:r>
              <a:rPr lang="fi-FI" err="1"/>
              <a:t>Gernder</a:t>
            </a:r>
            <a:r>
              <a:rPr lang="fi-FI"/>
              <a:t> </a:t>
            </a:r>
            <a:r>
              <a:rPr lang="fi-FI" err="1"/>
              <a:t>differences</a:t>
            </a:r>
            <a:r>
              <a:rPr lang="fi-FI"/>
              <a:t> &lt;http://</a:t>
            </a:r>
            <a:r>
              <a:rPr lang="fi-FI" err="1"/>
              <a:t>interestingthingsbox.com</a:t>
            </a:r>
            <a:r>
              <a:rPr lang="fi-FI"/>
              <a:t>/2017/02/11-painfully-true-illustrations-prove-men-women-not-planet/&gt; </a:t>
            </a:r>
            <a:r>
              <a:rPr lang="fi-FI" err="1"/>
              <a:t>Accessed</a:t>
            </a:r>
            <a:r>
              <a:rPr lang="fi-FI"/>
              <a:t> 15th of November 2017.</a:t>
            </a:r>
          </a:p>
          <a:p>
            <a:r>
              <a:rPr lang="fi-FI" err="1"/>
              <a:t>Gender</a:t>
            </a:r>
            <a:r>
              <a:rPr lang="fi-FI"/>
              <a:t> </a:t>
            </a:r>
            <a:r>
              <a:rPr lang="fi-FI" err="1"/>
              <a:t>symbols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en.wikipedia.org</a:t>
            </a:r>
            <a:r>
              <a:rPr lang="fi-FI"/>
              <a:t>/wiki/</a:t>
            </a:r>
            <a:r>
              <a:rPr lang="fi-FI" err="1"/>
              <a:t>Gender</a:t>
            </a:r>
            <a:r>
              <a:rPr lang="fi-FI"/>
              <a:t>&gt; </a:t>
            </a:r>
            <a:r>
              <a:rPr lang="fi-FI" err="1"/>
              <a:t>Accessed</a:t>
            </a:r>
            <a:r>
              <a:rPr lang="fi-FI"/>
              <a:t> 14th of August 2025.</a:t>
            </a:r>
          </a:p>
          <a:p>
            <a:r>
              <a:rPr lang="fi-FI" err="1"/>
              <a:t>Slash</a:t>
            </a:r>
            <a:r>
              <a:rPr lang="fi-FI"/>
              <a:t> &lt;http://</a:t>
            </a:r>
            <a:r>
              <a:rPr lang="fi-FI" err="1"/>
              <a:t>www.rollingstone.com</a:t>
            </a:r>
            <a:r>
              <a:rPr lang="fi-FI"/>
              <a:t>/music/</a:t>
            </a:r>
            <a:r>
              <a:rPr lang="fi-FI" err="1"/>
              <a:t>lists</a:t>
            </a:r>
            <a:r>
              <a:rPr lang="fi-FI"/>
              <a:t>/100-greatest-guitarists-20111123/slash-20111122&gt; </a:t>
            </a:r>
            <a:r>
              <a:rPr lang="fi-FI" err="1"/>
              <a:t>Accessed</a:t>
            </a:r>
            <a:r>
              <a:rPr lang="fi-FI"/>
              <a:t> 15th of November 2017.</a:t>
            </a:r>
          </a:p>
          <a:p>
            <a:r>
              <a:rPr lang="fi-FI"/>
              <a:t>Steve </a:t>
            </a:r>
            <a:r>
              <a:rPr lang="fi-FI" err="1"/>
              <a:t>Duck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psychology.uiowa.edu</a:t>
            </a:r>
            <a:r>
              <a:rPr lang="fi-FI"/>
              <a:t>/</a:t>
            </a:r>
            <a:r>
              <a:rPr lang="fi-FI" err="1"/>
              <a:t>people</a:t>
            </a:r>
            <a:r>
              <a:rPr lang="fi-FI"/>
              <a:t>/</a:t>
            </a:r>
            <a:r>
              <a:rPr lang="fi-FI" err="1"/>
              <a:t>steve-duck</a:t>
            </a:r>
            <a:r>
              <a:rPr lang="fi-FI"/>
              <a:t>&gt; </a:t>
            </a:r>
            <a:r>
              <a:rPr lang="fi-FI" err="1"/>
              <a:t>Accessed</a:t>
            </a:r>
            <a:r>
              <a:rPr lang="fi-FI"/>
              <a:t> 13th of November 2017.</a:t>
            </a:r>
          </a:p>
          <a:p>
            <a:r>
              <a:rPr lang="fi-FI"/>
              <a:t>Facebook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sco.wikipedia.org</a:t>
            </a:r>
            <a:r>
              <a:rPr lang="fi-FI"/>
              <a:t>/wiki/Facebook&gt; </a:t>
            </a:r>
            <a:r>
              <a:rPr lang="fi-FI" err="1"/>
              <a:t>Accessed</a:t>
            </a:r>
            <a:r>
              <a:rPr lang="fi-FI"/>
              <a:t> 3rd of </a:t>
            </a:r>
            <a:r>
              <a:rPr lang="fi-FI" err="1"/>
              <a:t>September</a:t>
            </a:r>
            <a:r>
              <a:rPr lang="fi-FI"/>
              <a:t> 2019. </a:t>
            </a:r>
          </a:p>
          <a:p>
            <a:r>
              <a:rPr lang="fi-FI" err="1"/>
              <a:t>Game</a:t>
            </a:r>
            <a:r>
              <a:rPr lang="fi-FI"/>
              <a:t> </a:t>
            </a:r>
            <a:r>
              <a:rPr lang="fi-FI" err="1"/>
              <a:t>over</a:t>
            </a:r>
            <a:r>
              <a:rPr lang="fi-FI"/>
              <a:t> &lt;http://</a:t>
            </a:r>
            <a:r>
              <a:rPr lang="fi-FI" err="1"/>
              <a:t>www.scienceofrelationships.com</a:t>
            </a:r>
            <a:r>
              <a:rPr lang="fi-FI"/>
              <a:t>/home/</a:t>
            </a:r>
            <a:r>
              <a:rPr lang="fi-FI" err="1"/>
              <a:t>tag</a:t>
            </a:r>
            <a:r>
              <a:rPr lang="fi-FI"/>
              <a:t>/</a:t>
            </a:r>
            <a:r>
              <a:rPr lang="fi-FI" err="1"/>
              <a:t>breakup</a:t>
            </a:r>
            <a:r>
              <a:rPr lang="fi-FI"/>
              <a:t>&gt; </a:t>
            </a:r>
            <a:r>
              <a:rPr lang="fi-FI" err="1"/>
              <a:t>Accessed</a:t>
            </a:r>
            <a:r>
              <a:rPr lang="fi-FI"/>
              <a:t> 15th of November 2017.</a:t>
            </a:r>
          </a:p>
          <a:p>
            <a:r>
              <a:rPr lang="fi-FI" err="1"/>
              <a:t>Esther</a:t>
            </a:r>
            <a:r>
              <a:rPr lang="fi-FI"/>
              <a:t> </a:t>
            </a:r>
            <a:r>
              <a:rPr lang="fi-FI" err="1"/>
              <a:t>Perel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en.wikipedia.org</a:t>
            </a:r>
            <a:r>
              <a:rPr lang="fi-FI"/>
              <a:t>/wiki/</a:t>
            </a:r>
            <a:r>
              <a:rPr lang="fi-FI" err="1"/>
              <a:t>Esther_Perel</a:t>
            </a:r>
            <a:r>
              <a:rPr lang="fi-FI"/>
              <a:t>&gt; </a:t>
            </a:r>
            <a:r>
              <a:rPr lang="fi-FI" err="1"/>
              <a:t>Accessed</a:t>
            </a:r>
            <a:r>
              <a:rPr lang="fi-FI"/>
              <a:t> 3rd of November 2021.</a:t>
            </a:r>
          </a:p>
          <a:p>
            <a:r>
              <a:rPr lang="fi-FI"/>
              <a:t>IB </a:t>
            </a:r>
            <a:r>
              <a:rPr lang="fi-FI" err="1"/>
              <a:t>Psychology</a:t>
            </a:r>
            <a:r>
              <a:rPr lang="fi-FI"/>
              <a:t> </a:t>
            </a:r>
            <a:r>
              <a:rPr lang="fi-FI" err="1"/>
              <a:t>syllabus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ibpublishing.ibo.org</a:t>
            </a:r>
            <a:r>
              <a:rPr lang="fi-FI"/>
              <a:t>/d_3_psych_gui_1702_1/</a:t>
            </a:r>
            <a:r>
              <a:rPr lang="fi-FI" err="1"/>
              <a:t>apps</a:t>
            </a:r>
            <a:r>
              <a:rPr lang="fi-FI"/>
              <a:t>/</a:t>
            </a:r>
            <a:r>
              <a:rPr lang="fi-FI" err="1"/>
              <a:t>dpapp</a:t>
            </a:r>
            <a:r>
              <a:rPr lang="fi-FI"/>
              <a:t>/</a:t>
            </a:r>
            <a:r>
              <a:rPr lang="fi-FI" err="1"/>
              <a:t>guide.html?doc</a:t>
            </a:r>
            <a:r>
              <a:rPr lang="fi-FI"/>
              <a:t>=d_3_psych_gui_1702_1_e&amp;part=1&amp;chapter=3&amp;section=1&gt; </a:t>
            </a:r>
            <a:r>
              <a:rPr lang="fi-FI" err="1"/>
              <a:t>Accessed</a:t>
            </a:r>
            <a:r>
              <a:rPr lang="fi-FI"/>
              <a:t> 16th of </a:t>
            </a:r>
            <a:r>
              <a:rPr lang="fi-FI" err="1"/>
              <a:t>May</a:t>
            </a:r>
            <a:r>
              <a:rPr lang="fi-FI"/>
              <a:t> 2018.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3455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A677F4-A51D-A84F-8549-701261199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C3001A-E63B-5347-BE79-7E2D05FAE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73794" cy="4525963"/>
          </a:xfrm>
        </p:spPr>
        <p:txBody>
          <a:bodyPr>
            <a:normAutofit/>
          </a:bodyPr>
          <a:lstStyle/>
          <a:p>
            <a:r>
              <a:rPr lang="en-GB"/>
              <a:t>What kind of a male and female is attractive in your opinion?</a:t>
            </a:r>
          </a:p>
          <a:p>
            <a:pPr lvl="1"/>
            <a:r>
              <a:rPr lang="en-GB"/>
              <a:t>Form groups and compile a product where you present your ideals</a:t>
            </a:r>
          </a:p>
          <a:p>
            <a:pPr lvl="1"/>
            <a:r>
              <a:rPr lang="en-GB"/>
              <a:t>Are there any differences between male and female preferences?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2C24A95-BEA0-5841-B530-761855B43B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06181" y="1417638"/>
            <a:ext cx="2669458" cy="4515833"/>
          </a:xfrm>
        </p:spPr>
      </p:pic>
    </p:spTree>
    <p:extLst>
      <p:ext uri="{BB962C8B-B14F-4D97-AF65-F5344CB8AC3E}">
        <p14:creationId xmlns:p14="http://schemas.microsoft.com/office/powerpoint/2010/main" val="94673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70C01-D18F-9B42-8C01-335079B5D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err="1"/>
              <a:t>Formation</a:t>
            </a:r>
            <a:r>
              <a:rPr lang="fi-FI"/>
              <a:t> of </a:t>
            </a:r>
            <a:r>
              <a:rPr lang="fi-FI" err="1"/>
              <a:t>personal</a:t>
            </a:r>
            <a:r>
              <a:rPr lang="fi-FI"/>
              <a:t> </a:t>
            </a:r>
            <a:r>
              <a:rPr lang="fi-FI" err="1"/>
              <a:t>relationships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63D57C-202A-BC42-B823-397B329F00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/>
              <a:t>Buss</a:t>
            </a:r>
            <a:r>
              <a:rPr lang="en-GB"/>
              <a:t> (1989)</a:t>
            </a:r>
          </a:p>
          <a:p>
            <a:pPr lvl="1"/>
            <a:r>
              <a:rPr lang="en-GB"/>
              <a:t>Does gender play a role in the determination of desirable characteristics in a mate?</a:t>
            </a:r>
          </a:p>
          <a:p>
            <a:pPr lvl="1"/>
            <a:r>
              <a:rPr lang="en-GB"/>
              <a:t>Over 10 000 participants in 33 countries filled questionnaires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FB827EE-BDFE-D34B-B2AF-7BC101EB2D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/>
              <a:t>Female preferences:</a:t>
            </a:r>
          </a:p>
          <a:p>
            <a:pPr lvl="1"/>
            <a:r>
              <a:rPr lang="en-GB"/>
              <a:t>Financial capacity</a:t>
            </a:r>
          </a:p>
          <a:p>
            <a:pPr lvl="1"/>
            <a:r>
              <a:rPr lang="en-GB"/>
              <a:t>Ambition and industriousness</a:t>
            </a:r>
          </a:p>
          <a:p>
            <a:pPr lvl="1"/>
            <a:r>
              <a:rPr lang="en-GB"/>
              <a:t>Older male</a:t>
            </a:r>
          </a:p>
          <a:p>
            <a:r>
              <a:rPr lang="en-GB"/>
              <a:t>Male preferences:</a:t>
            </a:r>
          </a:p>
          <a:p>
            <a:pPr lvl="1"/>
            <a:r>
              <a:rPr lang="en-GB"/>
              <a:t>Physical attractiveness</a:t>
            </a:r>
          </a:p>
          <a:p>
            <a:pPr lvl="1"/>
            <a:r>
              <a:rPr lang="en-GB"/>
              <a:t>Youth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C0D4914-56CF-FE44-B895-95429222EF02}"/>
              </a:ext>
            </a:extLst>
          </p:cNvPr>
          <p:cNvSpPr txBox="1"/>
          <p:nvPr/>
        </p:nvSpPr>
        <p:spPr>
          <a:xfrm>
            <a:off x="878137" y="5476612"/>
            <a:ext cx="7387727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/>
              <a:t>SUPPORTS EVOLUTIONARY THEORY OF MATE SELECTION</a:t>
            </a:r>
          </a:p>
        </p:txBody>
      </p:sp>
    </p:spTree>
    <p:extLst>
      <p:ext uri="{BB962C8B-B14F-4D97-AF65-F5344CB8AC3E}">
        <p14:creationId xmlns:p14="http://schemas.microsoft.com/office/powerpoint/2010/main" val="284367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578222-C0BB-4241-BA79-B47DCB2BA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94A12D-22A7-D040-8B52-873A99EFCC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Watch Helen Fisher TED-talk </a:t>
            </a:r>
            <a:r>
              <a:rPr lang="en-GB" i="1">
                <a:hlinkClick r:id="rId2"/>
              </a:rPr>
              <a:t>”The Brain in Love”</a:t>
            </a:r>
            <a:endParaRPr lang="en-GB" i="1"/>
          </a:p>
          <a:p>
            <a:endParaRPr lang="en-GB"/>
          </a:p>
          <a:p>
            <a:r>
              <a:rPr lang="en-GB"/>
              <a:t>What are the essential neurobiological processes in love?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8E38FD1-A940-F943-B048-B676C5F764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18237" y="2211361"/>
            <a:ext cx="3539613" cy="3303639"/>
          </a:xfrm>
        </p:spPr>
      </p:pic>
    </p:spTree>
    <p:extLst>
      <p:ext uri="{BB962C8B-B14F-4D97-AF65-F5344CB8AC3E}">
        <p14:creationId xmlns:p14="http://schemas.microsoft.com/office/powerpoint/2010/main" val="919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835455-0302-9446-9876-8E4E91A3C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A6F2EA-F881-E14B-91A9-34110D2C5B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Watch another Helen Fisher TED-talk </a:t>
            </a:r>
            <a:r>
              <a:rPr lang="en-GB" i="1">
                <a:hlinkClick r:id="rId2"/>
              </a:rPr>
              <a:t>”Why we love, why we cheat”</a:t>
            </a:r>
            <a:endParaRPr lang="en-GB" i="1"/>
          </a:p>
          <a:p>
            <a:endParaRPr lang="en-GB"/>
          </a:p>
          <a:p>
            <a:r>
              <a:rPr lang="en-GB"/>
              <a:t>What are the evolutionary and biochemical foundations of love?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BE3DDFD-71DB-AA4E-A5E7-6590ACD748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07" y="1873132"/>
            <a:ext cx="3244645" cy="3980098"/>
          </a:xfrm>
        </p:spPr>
      </p:pic>
    </p:spTree>
    <p:extLst>
      <p:ext uri="{BB962C8B-B14F-4D97-AF65-F5344CB8AC3E}">
        <p14:creationId xmlns:p14="http://schemas.microsoft.com/office/powerpoint/2010/main" val="300396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4502</TotalTime>
  <Words>2227</Words>
  <Application>Microsoft Macintosh PowerPoint</Application>
  <PresentationFormat>Näytössä katseltava diaesitys (4:3)</PresentationFormat>
  <Paragraphs>310</Paragraphs>
  <Slides>53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53</vt:i4>
      </vt:variant>
    </vt:vector>
  </HeadingPairs>
  <TitlesOfParts>
    <vt:vector size="56" baseType="lpstr">
      <vt:lpstr>Arial</vt:lpstr>
      <vt:lpstr>Calibri</vt:lpstr>
      <vt:lpstr>Office-teema</vt:lpstr>
      <vt:lpstr>PERSONAL RELATIONSHIPS</vt:lpstr>
      <vt:lpstr>Personal relationships</vt:lpstr>
      <vt:lpstr>TASK</vt:lpstr>
      <vt:lpstr>Love</vt:lpstr>
      <vt:lpstr>Love</vt:lpstr>
      <vt:lpstr>TASK</vt:lpstr>
      <vt:lpstr>Formation of personal relationships</vt:lpstr>
      <vt:lpstr>TASK</vt:lpstr>
      <vt:lpstr>TASK</vt:lpstr>
      <vt:lpstr>TASK</vt:lpstr>
      <vt:lpstr>TASK</vt:lpstr>
      <vt:lpstr>TASK</vt:lpstr>
      <vt:lpstr>TASK</vt:lpstr>
      <vt:lpstr>TASK</vt:lpstr>
      <vt:lpstr>TASK</vt:lpstr>
      <vt:lpstr>TASK</vt:lpstr>
      <vt:lpstr>TASK</vt:lpstr>
      <vt:lpstr>Role of communication</vt:lpstr>
      <vt:lpstr>TASK</vt:lpstr>
      <vt:lpstr>Role of communication</vt:lpstr>
      <vt:lpstr>Role of communication</vt:lpstr>
      <vt:lpstr>REVIEW</vt:lpstr>
      <vt:lpstr>Role of communication</vt:lpstr>
      <vt:lpstr>TASK</vt:lpstr>
      <vt:lpstr>EXTRA TASK</vt:lpstr>
      <vt:lpstr>Role of communication</vt:lpstr>
      <vt:lpstr>TASK</vt:lpstr>
      <vt:lpstr>Role of communication</vt:lpstr>
      <vt:lpstr>Role of communication</vt:lpstr>
      <vt:lpstr>TASK</vt:lpstr>
      <vt:lpstr>Role of communication</vt:lpstr>
      <vt:lpstr>TASK</vt:lpstr>
      <vt:lpstr>TASK</vt:lpstr>
      <vt:lpstr>TASK</vt:lpstr>
      <vt:lpstr>TASK</vt:lpstr>
      <vt:lpstr>TASK</vt:lpstr>
      <vt:lpstr>Why relationships change or end?</vt:lpstr>
      <vt:lpstr>Why relationships change or end?</vt:lpstr>
      <vt:lpstr>TASK</vt:lpstr>
      <vt:lpstr>TASK</vt:lpstr>
      <vt:lpstr>Why relationships change or end?</vt:lpstr>
      <vt:lpstr>TASK</vt:lpstr>
      <vt:lpstr>Why relationships change or end?</vt:lpstr>
      <vt:lpstr>Why relationships change or end?</vt:lpstr>
      <vt:lpstr>TASK</vt:lpstr>
      <vt:lpstr>TASK</vt:lpstr>
      <vt:lpstr>TASK</vt:lpstr>
      <vt:lpstr>EXTRA TASK</vt:lpstr>
      <vt:lpstr>TASK</vt:lpstr>
      <vt:lpstr>TASK</vt:lpstr>
      <vt:lpstr>Picture sources</vt:lpstr>
      <vt:lpstr>Picture sources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TARKKAAVAISUUS</dc:title>
  <dc:creator>Markus Lajunen</dc:creator>
  <cp:lastModifiedBy>Lajunen Markus</cp:lastModifiedBy>
  <cp:revision>210</cp:revision>
  <dcterms:created xsi:type="dcterms:W3CDTF">2016-01-27T06:20:57Z</dcterms:created>
  <dcterms:modified xsi:type="dcterms:W3CDTF">2025-08-15T05:34:17Z</dcterms:modified>
</cp:coreProperties>
</file>