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90" r:id="rId4"/>
    <p:sldId id="280" r:id="rId5"/>
    <p:sldId id="286" r:id="rId6"/>
    <p:sldId id="293" r:id="rId7"/>
    <p:sldId id="284" r:id="rId8"/>
    <p:sldId id="281" r:id="rId9"/>
    <p:sldId id="292" r:id="rId10"/>
    <p:sldId id="282" r:id="rId11"/>
    <p:sldId id="289" r:id="rId12"/>
    <p:sldId id="287" r:id="rId13"/>
    <p:sldId id="291" r:id="rId14"/>
    <p:sldId id="294" r:id="rId15"/>
    <p:sldId id="285" r:id="rId16"/>
    <p:sldId id="273" r:id="rId17"/>
  </p:sldIdLst>
  <p:sldSz cx="9144000" cy="6858000" type="screen4x3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4"/>
    <p:restoredTop sz="94718"/>
  </p:normalViewPr>
  <p:slideViewPr>
    <p:cSldViewPr snapToGrid="0" snapToObjects="1">
      <p:cViewPr varScale="1">
        <p:scale>
          <a:sx n="117" d="100"/>
          <a:sy n="117" d="100"/>
        </p:scale>
        <p:origin x="24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918576-4144-A54C-B4D5-3CC6E7842A6D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95C9F2-498B-D04D-A977-CA4703DA8BD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353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9233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324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01134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630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0759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20553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2379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2387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31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821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113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068CD-6312-3D41-9969-91C46E1C8889}" type="datetimeFigureOut">
              <a:rPr lang="fi-FI" smtClean="0"/>
              <a:t>5.2.2024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23087-4DF3-C949-A3C1-9F62623085C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57268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bpublishing.ibo.org/d_3_psych_gui_1702_1/apps/dpapp/guide.html?doc=d_3_psych_gui_1702_1_e&amp;part=3&amp;chapter=5&amp;section=8" TargetMode="External"/><Relationship Id="rId2" Type="http://schemas.openxmlformats.org/officeDocument/2006/relationships/hyperlink" Target="https://ibpublishing.ibo.org/d_3_psych_gui_1702_1/apps/dpapp/guide.html?doc=d_3_psych_gui_1702_1_e&amp;part=3&amp;chapter=5&amp;section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bpublishing.ibo.org/d_3_psych_gui_1702_1/apps/dpapp/guide.html?doc=d_3_psych_gui_1702_1_e&amp;part=3&amp;chapter=6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peda.net/id/1528225cdb2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/>
              <a:t>PSYCHOLOGY INTERNAL ASSESSMENT IN A NUTSHELL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IB </a:t>
            </a:r>
            <a:r>
              <a:rPr lang="fi-FI" dirty="0" err="1"/>
              <a:t>Psychology</a:t>
            </a:r>
            <a:r>
              <a:rPr lang="fi-FI"/>
              <a:t> LAJM</a:t>
            </a:r>
          </a:p>
        </p:txBody>
      </p:sp>
    </p:spTree>
    <p:extLst>
      <p:ext uri="{BB962C8B-B14F-4D97-AF65-F5344CB8AC3E}">
        <p14:creationId xmlns:p14="http://schemas.microsoft.com/office/powerpoint/2010/main" val="15800884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86250" cy="4525963"/>
          </a:xfrm>
        </p:spPr>
        <p:txBody>
          <a:bodyPr>
            <a:normAutofit/>
          </a:bodyPr>
          <a:lstStyle/>
          <a:p>
            <a:r>
              <a:rPr lang="en-GB"/>
              <a:t>The experimental method is defined as requiring:</a:t>
            </a:r>
          </a:p>
          <a:p>
            <a:pPr lvl="1"/>
            <a:r>
              <a:rPr lang="en-GB"/>
              <a:t>the </a:t>
            </a:r>
            <a:r>
              <a:rPr lang="en-GB" b="1"/>
              <a:t>manipulation</a:t>
            </a:r>
            <a:r>
              <a:rPr lang="en-GB"/>
              <a:t> of </a:t>
            </a:r>
            <a:r>
              <a:rPr lang="en-GB" b="1"/>
              <a:t>independent variable </a:t>
            </a:r>
            <a:r>
              <a:rPr lang="en-GB"/>
              <a:t>while other variables are kept constant</a:t>
            </a:r>
          </a:p>
          <a:p>
            <a:pPr lvl="1"/>
            <a:r>
              <a:rPr lang="en-GB"/>
              <a:t>the </a:t>
            </a:r>
            <a:r>
              <a:rPr lang="en-GB" b="1"/>
              <a:t>measurement</a:t>
            </a:r>
            <a:r>
              <a:rPr lang="en-GB"/>
              <a:t> of the effect of the independent variable on </a:t>
            </a:r>
            <a:r>
              <a:rPr lang="en-GB" b="1"/>
              <a:t>dependent variable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863" y="2205725"/>
            <a:ext cx="3817937" cy="2811993"/>
          </a:xfrm>
        </p:spPr>
      </p:pic>
    </p:spTree>
    <p:extLst>
      <p:ext uri="{BB962C8B-B14F-4D97-AF65-F5344CB8AC3E}">
        <p14:creationId xmlns:p14="http://schemas.microsoft.com/office/powerpoint/2010/main" val="156974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2A75443-53CC-9846-B9B2-0684A7080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D7FDEA-0BED-084D-9832-DF2EC4A41B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/>
              <a:t>There should be </a:t>
            </a:r>
            <a:r>
              <a:rPr lang="en-GB" b="1"/>
              <a:t>only one independent variable </a:t>
            </a:r>
            <a:r>
              <a:rPr lang="en-GB"/>
              <a:t>in the replicated experiment</a:t>
            </a:r>
          </a:p>
          <a:p>
            <a:r>
              <a:rPr lang="en-GB"/>
              <a:t>To keep the experiment and the analysis simple, choose </a:t>
            </a:r>
            <a:r>
              <a:rPr lang="en-GB" b="1"/>
              <a:t>only two conditions for the independent </a:t>
            </a:r>
            <a:r>
              <a:rPr lang="en-GB"/>
              <a:t>variable</a:t>
            </a:r>
          </a:p>
        </p:txBody>
      </p:sp>
      <p:pic>
        <p:nvPicPr>
          <p:cNvPr id="9" name="Sisällön paikkamerkki 8">
            <a:extLst>
              <a:ext uri="{FF2B5EF4-FFF2-40B4-BE49-F238E27FC236}">
                <a16:creationId xmlns:a16="http://schemas.microsoft.com/office/drawing/2014/main" id="{98A84BD2-1129-B440-91C0-DE35AB2A7E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2" y="2236958"/>
            <a:ext cx="4038598" cy="2927983"/>
          </a:xfrm>
        </p:spPr>
      </p:pic>
    </p:spTree>
    <p:extLst>
      <p:ext uri="{BB962C8B-B14F-4D97-AF65-F5344CB8AC3E}">
        <p14:creationId xmlns:p14="http://schemas.microsoft.com/office/powerpoint/2010/main" val="57473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924168"/>
          </a:xfrm>
        </p:spPr>
        <p:txBody>
          <a:bodyPr>
            <a:normAutofit/>
          </a:bodyPr>
          <a:lstStyle/>
          <a:p>
            <a:r>
              <a:rPr lang="en-GB"/>
              <a:t>Teacher will provide</a:t>
            </a:r>
            <a:r>
              <a:rPr lang="en-GB" b="1"/>
              <a:t> options</a:t>
            </a:r>
            <a:r>
              <a:rPr lang="en-GB"/>
              <a:t> for the IA topic, but students can choose their own topic that seems interesting and worthwhile to them</a:t>
            </a:r>
          </a:p>
          <a:p>
            <a:r>
              <a:rPr lang="en-GB"/>
              <a:t>Topics should fit the </a:t>
            </a:r>
            <a:r>
              <a:rPr lang="en-GB" b="1"/>
              <a:t>experimental method model </a:t>
            </a:r>
            <a:r>
              <a:rPr lang="en-GB"/>
              <a:t>and should </a:t>
            </a:r>
            <a:r>
              <a:rPr lang="en-GB" b="1"/>
              <a:t>not violate any ethical guidelines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997"/>
            <a:ext cx="4038600" cy="4372368"/>
          </a:xfrm>
        </p:spPr>
      </p:pic>
    </p:spTree>
    <p:extLst>
      <p:ext uri="{BB962C8B-B14F-4D97-AF65-F5344CB8AC3E}">
        <p14:creationId xmlns:p14="http://schemas.microsoft.com/office/powerpoint/2010/main" val="1580430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437CF-0035-E14A-8F8E-37EE76FE2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616D3C4-9C6C-9A4E-9990-CC623FA45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/>
              <a:t>Although only one source, the original study, is required in the IA task, you may use as many sources as possible and relevant for your IA</a:t>
            </a:r>
          </a:p>
          <a:p>
            <a:r>
              <a:rPr lang="en-GB"/>
              <a:t>External sources can help you with analysis and evaluation of your results 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C079B47-07AE-4B45-859C-30D9427690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53665" y="1703877"/>
            <a:ext cx="2821858" cy="3947751"/>
          </a:xfrm>
        </p:spPr>
      </p:pic>
    </p:spTree>
    <p:extLst>
      <p:ext uri="{BB962C8B-B14F-4D97-AF65-F5344CB8AC3E}">
        <p14:creationId xmlns:p14="http://schemas.microsoft.com/office/powerpoint/2010/main" val="269721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C50DB03-71A4-7EBE-481E-FFAEF4B5D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IA in IB </a:t>
            </a:r>
            <a:r>
              <a:rPr lang="fi-FI" dirty="0" err="1"/>
              <a:t>Psychology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786A8D6-3253-656F-C7AA-A39FAA8856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 b="1" dirty="0"/>
          </a:p>
          <a:p>
            <a:r>
              <a:rPr lang="en-GB" b="1" dirty="0"/>
              <a:t>22IB Deadlines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First submission </a:t>
            </a:r>
            <a:br>
              <a:rPr lang="en-GB" dirty="0"/>
            </a:br>
            <a:r>
              <a:rPr lang="en-GB" dirty="0"/>
              <a:t>Friday 8th of March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Final submission Thursday 28th of March</a:t>
            </a:r>
          </a:p>
          <a:p>
            <a:endParaRPr lang="en-GB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5DECA32-F795-6A34-6115-D1EFD2647E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According to our present school policies, the only way to get additional time to the IA deadlines is to discuss with the IB coordinator and provide a medical certification</a:t>
            </a:r>
          </a:p>
        </p:txBody>
      </p:sp>
    </p:spTree>
    <p:extLst>
      <p:ext uri="{BB962C8B-B14F-4D97-AF65-F5344CB8AC3E}">
        <p14:creationId xmlns:p14="http://schemas.microsoft.com/office/powerpoint/2010/main" val="51786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List</a:t>
            </a:r>
            <a:r>
              <a:rPr lang="fi-FI"/>
              <a:t> of </a:t>
            </a:r>
            <a:r>
              <a:rPr lang="fi-FI" err="1"/>
              <a:t>advice</a:t>
            </a:r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Carefully study internal assessment part from the </a:t>
            </a:r>
            <a:r>
              <a:rPr lang="en-GB" dirty="0">
                <a:hlinkClick r:id="rId2"/>
              </a:rPr>
              <a:t>guide</a:t>
            </a:r>
            <a:endParaRPr lang="en-GB" dirty="0"/>
          </a:p>
          <a:p>
            <a:pPr lvl="1"/>
            <a:r>
              <a:rPr lang="en-GB" dirty="0"/>
              <a:t>Especially internalize the </a:t>
            </a:r>
            <a:r>
              <a:rPr lang="en-GB" i="1" dirty="0">
                <a:hlinkClick r:id="rId3"/>
              </a:rPr>
              <a:t>internal assessment criteria</a:t>
            </a:r>
            <a:r>
              <a:rPr lang="en-GB" i="1" dirty="0"/>
              <a:t> </a:t>
            </a:r>
            <a:r>
              <a:rPr lang="en-GB" dirty="0"/>
              <a:t>and </a:t>
            </a:r>
            <a:r>
              <a:rPr lang="en-GB" i="1" dirty="0">
                <a:hlinkClick r:id="rId4"/>
              </a:rPr>
              <a:t>ethical guidelines</a:t>
            </a:r>
            <a:endParaRPr lang="en-GB" i="1" dirty="0"/>
          </a:p>
          <a:p>
            <a:r>
              <a:rPr lang="en-GB" dirty="0"/>
              <a:t>Carefully study pages 487–521</a:t>
            </a:r>
          </a:p>
          <a:p>
            <a:pPr lvl="1"/>
            <a:r>
              <a:rPr lang="en-GB" dirty="0"/>
              <a:t>Pay close attention to the </a:t>
            </a:r>
            <a:r>
              <a:rPr lang="en-GB" i="1" dirty="0"/>
              <a:t>inferential statistics</a:t>
            </a:r>
          </a:p>
          <a:p>
            <a:r>
              <a:rPr lang="en-GB" dirty="0"/>
              <a:t>Don’t miss the deadlines!</a:t>
            </a:r>
          </a:p>
          <a:p>
            <a:r>
              <a:rPr lang="en-GB" dirty="0"/>
              <a:t>Remember to ask for advice!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273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bldLvl="2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Picture </a:t>
            </a:r>
            <a:r>
              <a:rPr lang="fi-FI" err="1"/>
              <a:t>sources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fi-FI"/>
              <a:t>Wheel </a:t>
            </a:r>
            <a:r>
              <a:rPr lang="fi-FI" err="1"/>
              <a:t>head</a:t>
            </a:r>
            <a:r>
              <a:rPr lang="fi-FI"/>
              <a:t> &lt;http://</a:t>
            </a:r>
            <a:r>
              <a:rPr lang="fi-FI" err="1"/>
              <a:t>alexkwee.com</a:t>
            </a:r>
            <a:r>
              <a:rPr lang="fi-FI"/>
              <a:t>/</a:t>
            </a:r>
            <a:r>
              <a:rPr lang="fi-FI" err="1"/>
              <a:t>services</a:t>
            </a:r>
            <a:r>
              <a:rPr lang="fi-FI"/>
              <a:t>/</a:t>
            </a:r>
            <a:r>
              <a:rPr lang="fi-FI" err="1"/>
              <a:t>psychological-assessments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2nd of </a:t>
            </a:r>
            <a:r>
              <a:rPr lang="fi-FI" err="1"/>
              <a:t>January</a:t>
            </a:r>
            <a:r>
              <a:rPr lang="fi-FI"/>
              <a:t> 2018.</a:t>
            </a:r>
          </a:p>
          <a:p>
            <a:r>
              <a:rPr lang="fi-FI" err="1"/>
              <a:t>Statistics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www.edx.org</a:t>
            </a:r>
            <a:r>
              <a:rPr lang="fi-FI"/>
              <a:t>/</a:t>
            </a:r>
            <a:r>
              <a:rPr lang="fi-FI" err="1"/>
              <a:t>learn</a:t>
            </a:r>
            <a:r>
              <a:rPr lang="fi-FI"/>
              <a:t>/</a:t>
            </a:r>
            <a:r>
              <a:rPr lang="fi-FI" err="1"/>
              <a:t>statistics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21st of </a:t>
            </a:r>
            <a:r>
              <a:rPr lang="fi-FI" err="1"/>
              <a:t>January</a:t>
            </a:r>
            <a:r>
              <a:rPr lang="fi-FI"/>
              <a:t> 2018.</a:t>
            </a:r>
          </a:p>
          <a:p>
            <a:r>
              <a:rPr lang="fi-FI"/>
              <a:t>APA logo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www.ariessys.com</a:t>
            </a:r>
            <a:r>
              <a:rPr lang="fi-FI"/>
              <a:t>/</a:t>
            </a:r>
            <a:r>
              <a:rPr lang="fi-FI" err="1"/>
              <a:t>views-press</a:t>
            </a:r>
            <a:r>
              <a:rPr lang="fi-FI"/>
              <a:t>/</a:t>
            </a:r>
            <a:r>
              <a:rPr lang="fi-FI" err="1"/>
              <a:t>press-releases</a:t>
            </a:r>
            <a:r>
              <a:rPr lang="fi-FI"/>
              <a:t>/the-american-psychological-association-to-deploy-editorial-manager-for-70-journals/&gt; </a:t>
            </a:r>
            <a:r>
              <a:rPr lang="fi-FI" err="1"/>
              <a:t>Accessed</a:t>
            </a:r>
            <a:r>
              <a:rPr lang="fi-FI"/>
              <a:t> 2nd of </a:t>
            </a:r>
            <a:r>
              <a:rPr lang="fi-FI" err="1"/>
              <a:t>January</a:t>
            </a:r>
            <a:r>
              <a:rPr lang="fi-FI"/>
              <a:t> 2018.</a:t>
            </a:r>
          </a:p>
          <a:p>
            <a:r>
              <a:rPr lang="fi-FI"/>
              <a:t>Got </a:t>
            </a:r>
            <a:r>
              <a:rPr lang="fi-FI" err="1"/>
              <a:t>ethics</a:t>
            </a:r>
            <a:r>
              <a:rPr lang="fi-FI"/>
              <a:t>?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siliconangle.com</a:t>
            </a:r>
            <a:r>
              <a:rPr lang="fi-FI"/>
              <a:t>/</a:t>
            </a:r>
            <a:r>
              <a:rPr lang="fi-FI" err="1"/>
              <a:t>blog</a:t>
            </a:r>
            <a:r>
              <a:rPr lang="fi-FI"/>
              <a:t>/2013/08/10/</a:t>
            </a:r>
            <a:r>
              <a:rPr lang="fi-FI" err="1"/>
              <a:t>how</a:t>
            </a:r>
            <a:r>
              <a:rPr lang="fi-FI"/>
              <a:t>-</a:t>
            </a:r>
            <a:r>
              <a:rPr lang="fi-FI" err="1"/>
              <a:t>ethical</a:t>
            </a:r>
            <a:r>
              <a:rPr lang="fi-FI"/>
              <a:t>-is-</a:t>
            </a:r>
            <a:r>
              <a:rPr lang="fi-FI" err="1"/>
              <a:t>your</a:t>
            </a:r>
            <a:r>
              <a:rPr lang="fi-FI"/>
              <a:t>-</a:t>
            </a:r>
            <a:r>
              <a:rPr lang="fi-FI" err="1"/>
              <a:t>big</a:t>
            </a:r>
            <a:r>
              <a:rPr lang="fi-FI"/>
              <a:t>-data/got-</a:t>
            </a:r>
            <a:r>
              <a:rPr lang="fi-FI" err="1"/>
              <a:t>ethics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2nd of </a:t>
            </a:r>
            <a:r>
              <a:rPr lang="fi-FI" err="1"/>
              <a:t>January</a:t>
            </a:r>
            <a:r>
              <a:rPr lang="fi-FI"/>
              <a:t> 2018.</a:t>
            </a:r>
          </a:p>
          <a:p>
            <a:r>
              <a:rPr lang="fi-FI" err="1"/>
              <a:t>Consent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baby.lovetoknow.com</a:t>
            </a:r>
            <a:r>
              <a:rPr lang="fi-FI"/>
              <a:t>/wiki/</a:t>
            </a:r>
            <a:r>
              <a:rPr lang="fi-FI" err="1"/>
              <a:t>Babysitter_Medical_Consent_Form</a:t>
            </a:r>
            <a:r>
              <a:rPr lang="fi-FI"/>
              <a:t>&gt; </a:t>
            </a:r>
            <a:r>
              <a:rPr lang="fi-FI" err="1"/>
              <a:t>Accessed</a:t>
            </a:r>
            <a:r>
              <a:rPr lang="fi-FI"/>
              <a:t> 21st of November 2018.</a:t>
            </a:r>
          </a:p>
          <a:p>
            <a:r>
              <a:rPr lang="fi-FI" err="1"/>
              <a:t>Independent</a:t>
            </a:r>
            <a:r>
              <a:rPr lang="fi-FI"/>
              <a:t> and </a:t>
            </a:r>
            <a:r>
              <a:rPr lang="fi-FI" err="1"/>
              <a:t>dependent</a:t>
            </a:r>
            <a:r>
              <a:rPr lang="fi-FI"/>
              <a:t> </a:t>
            </a:r>
            <a:r>
              <a:rPr lang="fi-FI" err="1"/>
              <a:t>variable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mkhernandez.wordpress.com</a:t>
            </a:r>
            <a:r>
              <a:rPr lang="fi-FI"/>
              <a:t>/2017/03/18/</a:t>
            </a:r>
            <a:r>
              <a:rPr lang="fi-FI" err="1"/>
              <a:t>quant</a:t>
            </a:r>
            <a:r>
              <a:rPr lang="fi-FI"/>
              <a:t>-</a:t>
            </a:r>
            <a:r>
              <a:rPr lang="fi-FI" err="1"/>
              <a:t>independent</a:t>
            </a:r>
            <a:r>
              <a:rPr lang="fi-FI"/>
              <a:t>-and-</a:t>
            </a:r>
            <a:r>
              <a:rPr lang="fi-FI" err="1"/>
              <a:t>dependent</a:t>
            </a:r>
            <a:r>
              <a:rPr lang="fi-FI"/>
              <a:t>-</a:t>
            </a:r>
            <a:r>
              <a:rPr lang="fi-FI" err="1"/>
              <a:t>variables</a:t>
            </a:r>
            <a:r>
              <a:rPr lang="fi-FI"/>
              <a:t>/&gt; </a:t>
            </a:r>
            <a:r>
              <a:rPr lang="fi-FI" err="1"/>
              <a:t>Accessed</a:t>
            </a:r>
            <a:r>
              <a:rPr lang="fi-FI"/>
              <a:t> 2nd of </a:t>
            </a:r>
            <a:r>
              <a:rPr lang="fi-FI" err="1"/>
              <a:t>January</a:t>
            </a:r>
            <a:r>
              <a:rPr lang="fi-FI"/>
              <a:t> 2018.</a:t>
            </a:r>
          </a:p>
          <a:p>
            <a:r>
              <a:rPr lang="fi-FI" err="1"/>
              <a:t>Controlled</a:t>
            </a:r>
            <a:r>
              <a:rPr lang="fi-FI"/>
              <a:t> </a:t>
            </a:r>
            <a:r>
              <a:rPr lang="fi-FI" err="1"/>
              <a:t>environment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www.amazon.com</a:t>
            </a:r>
            <a:r>
              <a:rPr lang="fi-FI"/>
              <a:t>/</a:t>
            </a:r>
            <a:r>
              <a:rPr lang="fi-FI" err="1"/>
              <a:t>Notice</a:t>
            </a:r>
            <a:r>
              <a:rPr lang="fi-FI"/>
              <a:t>-</a:t>
            </a:r>
            <a:r>
              <a:rPr lang="fi-FI" err="1"/>
              <a:t>Controlled</a:t>
            </a:r>
            <a:r>
              <a:rPr lang="fi-FI"/>
              <a:t>-Environment-</a:t>
            </a:r>
            <a:r>
              <a:rPr lang="fi-FI" err="1"/>
              <a:t>Closed</a:t>
            </a:r>
            <a:r>
              <a:rPr lang="fi-FI"/>
              <a:t>-</a:t>
            </a:r>
            <a:r>
              <a:rPr lang="fi-FI" err="1"/>
              <a:t>Aluminum</a:t>
            </a:r>
            <a:r>
              <a:rPr lang="fi-FI"/>
              <a:t>/</a:t>
            </a:r>
            <a:r>
              <a:rPr lang="fi-FI" err="1"/>
              <a:t>dp</a:t>
            </a:r>
            <a:r>
              <a:rPr lang="fi-FI"/>
              <a:t>/B008YHY9I0&gt; </a:t>
            </a:r>
            <a:r>
              <a:rPr lang="fi-FI" err="1"/>
              <a:t>Accessed</a:t>
            </a:r>
            <a:r>
              <a:rPr lang="fi-FI"/>
              <a:t> 21st of November 2018.</a:t>
            </a:r>
          </a:p>
          <a:p>
            <a:r>
              <a:rPr lang="fi-FI"/>
              <a:t>Idea &lt;http://</a:t>
            </a:r>
            <a:r>
              <a:rPr lang="fi-FI" err="1"/>
              <a:t>libguides.butler.edu</a:t>
            </a:r>
            <a:r>
              <a:rPr lang="fi-FI"/>
              <a:t>/</a:t>
            </a:r>
            <a:r>
              <a:rPr lang="fi-FI" err="1"/>
              <a:t>c.php?g</a:t>
            </a:r>
            <a:r>
              <a:rPr lang="fi-FI"/>
              <a:t>=578630&amp;p=3992658&gt; </a:t>
            </a:r>
            <a:r>
              <a:rPr lang="fi-FI" err="1"/>
              <a:t>Accessed</a:t>
            </a:r>
            <a:r>
              <a:rPr lang="fi-FI"/>
              <a:t> 2nd of </a:t>
            </a:r>
            <a:r>
              <a:rPr lang="fi-FI" err="1"/>
              <a:t>January</a:t>
            </a:r>
            <a:r>
              <a:rPr lang="fi-FI"/>
              <a:t> 2018.</a:t>
            </a:r>
          </a:p>
          <a:p>
            <a:r>
              <a:rPr lang="fi-FI" err="1"/>
              <a:t>Cite</a:t>
            </a:r>
            <a:r>
              <a:rPr lang="fi-FI"/>
              <a:t> </a:t>
            </a:r>
            <a:r>
              <a:rPr lang="fi-FI" err="1"/>
              <a:t>your</a:t>
            </a:r>
            <a:r>
              <a:rPr lang="fi-FI"/>
              <a:t> </a:t>
            </a:r>
            <a:r>
              <a:rPr lang="fi-FI" err="1"/>
              <a:t>sources</a:t>
            </a:r>
            <a:r>
              <a:rPr lang="fi-FI"/>
              <a:t> &lt;</a:t>
            </a:r>
            <a:r>
              <a:rPr lang="fi-FI" err="1"/>
              <a:t>https</a:t>
            </a:r>
            <a:r>
              <a:rPr lang="fi-FI"/>
              <a:t>://</a:t>
            </a:r>
            <a:r>
              <a:rPr lang="fi-FI" err="1"/>
              <a:t>uwsslec.libguides.com</a:t>
            </a:r>
            <a:r>
              <a:rPr lang="fi-FI"/>
              <a:t>/</a:t>
            </a:r>
            <a:r>
              <a:rPr lang="fi-FI" err="1"/>
              <a:t>c.php?g</a:t>
            </a:r>
            <a:r>
              <a:rPr lang="fi-FI"/>
              <a:t>=248430&amp;p=1655413&gt; </a:t>
            </a:r>
            <a:r>
              <a:rPr lang="fi-FI" err="1"/>
              <a:t>Accessed</a:t>
            </a:r>
            <a:r>
              <a:rPr lang="fi-FI"/>
              <a:t> 21st of November 2018.</a:t>
            </a:r>
          </a:p>
        </p:txBody>
      </p:sp>
    </p:spTree>
    <p:extLst>
      <p:ext uri="{BB962C8B-B14F-4D97-AF65-F5344CB8AC3E}">
        <p14:creationId xmlns:p14="http://schemas.microsoft.com/office/powerpoint/2010/main" val="76017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tsikk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1"/>
          </p:nvPr>
        </p:nvSpPr>
        <p:spPr>
          <a:xfrm>
            <a:off x="457200" y="1806677"/>
            <a:ext cx="4763729" cy="4525963"/>
          </a:xfrm>
        </p:spPr>
        <p:txBody>
          <a:bodyPr>
            <a:normAutofit/>
          </a:bodyPr>
          <a:lstStyle/>
          <a:p>
            <a:r>
              <a:rPr lang="en-GB"/>
              <a:t>The purpose of Internal Assessment in IB Psychology is that students will investigate a </a:t>
            </a:r>
            <a:r>
              <a:rPr lang="en-GB" b="1"/>
              <a:t>published study, theory or model </a:t>
            </a:r>
            <a:r>
              <a:rPr lang="en-GB"/>
              <a:t>relevant to their learning in psychology by </a:t>
            </a:r>
            <a:r>
              <a:rPr lang="en-GB" b="1"/>
              <a:t>conducting an experimental investigation </a:t>
            </a:r>
            <a:r>
              <a:rPr lang="en-GB"/>
              <a:t>and </a:t>
            </a:r>
            <a:r>
              <a:rPr lang="en-GB" b="1"/>
              <a:t>reporting the findings</a:t>
            </a:r>
            <a:r>
              <a:rPr lang="fi-FI" b="1"/>
              <a:t> </a:t>
            </a:r>
            <a:endParaRPr lang="en-GB" b="1"/>
          </a:p>
        </p:txBody>
      </p:sp>
      <p:pic>
        <p:nvPicPr>
          <p:cNvPr id="13" name="Sisällön paikkamerkki 12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46"/>
          <a:stretch/>
        </p:blipFill>
        <p:spPr>
          <a:xfrm>
            <a:off x="5220929" y="2251711"/>
            <a:ext cx="3614462" cy="3040379"/>
          </a:xfrm>
        </p:spPr>
      </p:pic>
    </p:spTree>
    <p:extLst>
      <p:ext uri="{BB962C8B-B14F-4D97-AF65-F5344CB8AC3E}">
        <p14:creationId xmlns:p14="http://schemas.microsoft.com/office/powerpoint/2010/main" val="71874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1FDC9A-ACE3-434C-9692-697B459FC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A6BB0A-BA2C-2D4C-B628-18170359158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endParaRPr lang="en-GB"/>
          </a:p>
          <a:p>
            <a:r>
              <a:rPr lang="en-GB"/>
              <a:t>Students should show the skills of </a:t>
            </a:r>
            <a:r>
              <a:rPr lang="en-GB" b="1"/>
              <a:t>hypothesis testing </a:t>
            </a:r>
            <a:r>
              <a:rPr lang="en-GB"/>
              <a:t>and appropriate use of </a:t>
            </a:r>
            <a:r>
              <a:rPr lang="en-GB" b="1"/>
              <a:t>statistics</a:t>
            </a:r>
            <a:endParaRPr lang="en-GB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FAD4D644-C818-3C46-A682-2D4773DA5E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370680"/>
            <a:ext cx="4114800" cy="2438400"/>
          </a:xfrm>
        </p:spPr>
      </p:pic>
    </p:spTree>
    <p:extLst>
      <p:ext uri="{BB962C8B-B14F-4D97-AF65-F5344CB8AC3E}">
        <p14:creationId xmlns:p14="http://schemas.microsoft.com/office/powerpoint/2010/main" val="230938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Replication of the chosen experiment </a:t>
            </a:r>
            <a:r>
              <a:rPr lang="en-GB"/>
              <a:t>and the collection </a:t>
            </a:r>
            <a:r>
              <a:rPr lang="en-GB" dirty="0"/>
              <a:t>of data must be done in </a:t>
            </a:r>
            <a:r>
              <a:rPr lang="en-GB" b="1" dirty="0"/>
              <a:t>groups</a:t>
            </a:r>
          </a:p>
          <a:p>
            <a:r>
              <a:rPr lang="en-GB" dirty="0"/>
              <a:t>Group work may be undertaken by groups of up to </a:t>
            </a:r>
            <a:r>
              <a:rPr lang="en-GB" i="1" dirty="0"/>
              <a:t>four </a:t>
            </a:r>
            <a:r>
              <a:rPr lang="en-GB" dirty="0"/>
              <a:t>students</a:t>
            </a:r>
          </a:p>
          <a:p>
            <a:pPr lvl="1"/>
            <a:r>
              <a:rPr lang="en-GB" dirty="0"/>
              <a:t>Each group must collect its own data and pooling data with other groups is encouraged</a:t>
            </a:r>
            <a:endParaRPr lang="en-GB" b="1" dirty="0"/>
          </a:p>
          <a:p>
            <a:r>
              <a:rPr lang="en-GB" b="1" dirty="0"/>
              <a:t>Each student must write up his or her own </a:t>
            </a:r>
            <a:r>
              <a:rPr lang="en-GB" b="1" i="1" dirty="0"/>
              <a:t>individual</a:t>
            </a:r>
            <a:r>
              <a:rPr lang="en-GB" b="1" dirty="0"/>
              <a:t> report and analyse the results </a:t>
            </a:r>
            <a:r>
              <a:rPr lang="en-GB" b="1" i="1" dirty="0"/>
              <a:t>independently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60975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/>
          </a:bodyPr>
          <a:lstStyle/>
          <a:p>
            <a:r>
              <a:rPr lang="en-GB" dirty="0"/>
              <a:t>Individual report must be written in </a:t>
            </a:r>
            <a:r>
              <a:rPr lang="en-GB" b="1" dirty="0"/>
              <a:t>APA format</a:t>
            </a:r>
          </a:p>
          <a:p>
            <a:endParaRPr lang="en-GB" dirty="0"/>
          </a:p>
          <a:p>
            <a:r>
              <a:rPr lang="en-GB" b="1" dirty="0"/>
              <a:t>Base document </a:t>
            </a:r>
            <a:r>
              <a:rPr lang="en-GB" dirty="0"/>
              <a:t>is provided in </a:t>
            </a:r>
            <a:r>
              <a:rPr lang="en-GB" dirty="0" err="1">
                <a:hlinkClick r:id="rId2"/>
              </a:rPr>
              <a:t>peda.net</a:t>
            </a:r>
            <a:endParaRPr lang="en-GB" dirty="0"/>
          </a:p>
          <a:p>
            <a:pPr lvl="1"/>
            <a:r>
              <a:rPr lang="en-GB" dirty="0"/>
              <a:t>Download the document to your computer, rename it and start working with your IA report</a:t>
            </a:r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3881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64090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674218-5EA5-C84A-99D5-E55EDC9E5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A072172-3598-4B45-B2E8-59102BA17F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GB"/>
          </a:p>
          <a:p>
            <a:endParaRPr lang="en-GB"/>
          </a:p>
          <a:p>
            <a:r>
              <a:rPr lang="en-GB"/>
              <a:t>The report should be </a:t>
            </a:r>
            <a:r>
              <a:rPr lang="en-GB" b="1"/>
              <a:t>between 1800 and 2200 words in length </a:t>
            </a:r>
            <a:r>
              <a:rPr lang="en-GB"/>
              <a:t>and consist of the following components:</a:t>
            </a:r>
          </a:p>
          <a:p>
            <a:endParaRPr lang="en-GB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B08F4551-54E4-FA43-8D68-1912518CAC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endParaRPr lang="en-GB"/>
          </a:p>
          <a:p>
            <a:pPr lvl="1"/>
            <a:endParaRPr lang="en-GB"/>
          </a:p>
          <a:p>
            <a:pPr lvl="1"/>
            <a:r>
              <a:rPr lang="en-GB"/>
              <a:t>Introduction</a:t>
            </a:r>
          </a:p>
          <a:p>
            <a:pPr lvl="1"/>
            <a:r>
              <a:rPr lang="en-GB"/>
              <a:t>Exploration</a:t>
            </a:r>
          </a:p>
          <a:p>
            <a:pPr lvl="1"/>
            <a:r>
              <a:rPr lang="en-GB"/>
              <a:t>Analysis</a:t>
            </a:r>
          </a:p>
          <a:p>
            <a:pPr lvl="1"/>
            <a:r>
              <a:rPr lang="en-GB"/>
              <a:t>Evaluation</a:t>
            </a:r>
          </a:p>
          <a:p>
            <a:pPr lvl="1"/>
            <a:r>
              <a:rPr lang="en-GB"/>
              <a:t>References</a:t>
            </a:r>
          </a:p>
          <a:p>
            <a:pPr lvl="1"/>
            <a:r>
              <a:rPr lang="en-GB"/>
              <a:t>Appendices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814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Assessment criteria include:</a:t>
            </a:r>
          </a:p>
          <a:p>
            <a:pPr lvl="1"/>
            <a:r>
              <a:rPr lang="en-GB"/>
              <a:t>Introduction (6 marks)</a:t>
            </a:r>
          </a:p>
          <a:p>
            <a:pPr lvl="1"/>
            <a:r>
              <a:rPr lang="en-GB"/>
              <a:t>Exploration (4 marks)</a:t>
            </a:r>
          </a:p>
          <a:p>
            <a:pPr lvl="1"/>
            <a:r>
              <a:rPr lang="en-GB"/>
              <a:t>Analysis (6 marks)</a:t>
            </a:r>
          </a:p>
          <a:p>
            <a:pPr lvl="1"/>
            <a:r>
              <a:rPr lang="en-GB"/>
              <a:t>Evaluation (6 marks)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0A1A964A-9848-214F-A10B-372B16B8DC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  <a:p>
            <a:r>
              <a:rPr lang="en-GB"/>
              <a:t>Although the Internal Assessment task is the same for both SL and HL students, IA weights </a:t>
            </a:r>
            <a:r>
              <a:rPr lang="en-GB" b="1"/>
              <a:t>25% in SL </a:t>
            </a:r>
            <a:r>
              <a:rPr lang="en-GB"/>
              <a:t>overall assessment and </a:t>
            </a:r>
            <a:r>
              <a:rPr lang="en-GB" b="1"/>
              <a:t>20% in HL</a:t>
            </a:r>
            <a:r>
              <a:rPr lang="en-GB"/>
              <a:t> overall assessment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4597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Close attention should be payed to</a:t>
            </a:r>
            <a:r>
              <a:rPr lang="en-GB" i="1"/>
              <a:t> </a:t>
            </a:r>
            <a:r>
              <a:rPr lang="en-GB" b="1"/>
              <a:t>ethical guidelines</a:t>
            </a:r>
          </a:p>
          <a:p>
            <a:endParaRPr lang="en-GB"/>
          </a:p>
          <a:p>
            <a:r>
              <a:rPr lang="en-GB"/>
              <a:t>Students found to have carried out unethical work will be awarded no marks for the Internal Assessment</a:t>
            </a:r>
          </a:p>
        </p:txBody>
      </p:sp>
      <p:pic>
        <p:nvPicPr>
          <p:cNvPr id="5" name="Sisällön paikkamerkki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00200"/>
            <a:ext cx="4038600" cy="4038600"/>
          </a:xfrm>
        </p:spPr>
      </p:pic>
    </p:spTree>
    <p:extLst>
      <p:ext uri="{BB962C8B-B14F-4D97-AF65-F5344CB8AC3E}">
        <p14:creationId xmlns:p14="http://schemas.microsoft.com/office/powerpoint/2010/main" val="456141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C9837F-42D3-004C-8EE0-5698E2958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IA in IB </a:t>
            </a:r>
            <a:r>
              <a:rPr lang="fi-FI" err="1"/>
              <a:t>Psychology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E6447FB-618C-E14B-9416-1D8EBEE671D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/>
              <a:t>To fulfil </a:t>
            </a:r>
            <a:r>
              <a:rPr lang="en-GB" dirty="0"/>
              <a:t>ethical guidelines, students must produce a consent form for the participants</a:t>
            </a:r>
          </a:p>
          <a:p>
            <a:endParaRPr lang="en-GB" dirty="0"/>
          </a:p>
          <a:p>
            <a:r>
              <a:rPr lang="en-GB" dirty="0"/>
              <a:t>Unfilled consent form must be included in the IA reports’ appendices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57EF9CC-68BB-4C4A-AC9B-ED4DDCED267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1999" y="2351673"/>
            <a:ext cx="4038599" cy="2913088"/>
          </a:xfrm>
        </p:spPr>
      </p:pic>
    </p:spTree>
    <p:extLst>
      <p:ext uri="{BB962C8B-B14F-4D97-AF65-F5344CB8AC3E}">
        <p14:creationId xmlns:p14="http://schemas.microsoft.com/office/powerpoint/2010/main" val="35933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770</Words>
  <Application>Microsoft Macintosh PowerPoint</Application>
  <PresentationFormat>Näytössä katseltava diaesitys (4:3)</PresentationFormat>
  <Paragraphs>86</Paragraphs>
  <Slides>16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Office-teema</vt:lpstr>
      <vt:lpstr>PSYCHOLOGY INTERNAL ASSESSMENT IN A NUTSHELL</vt:lpstr>
      <vt:lpstr>IA in IB Psychology</vt:lpstr>
      <vt:lpstr>IA in IB Psychology</vt:lpstr>
      <vt:lpstr>IA in IB Psychology</vt:lpstr>
      <vt:lpstr>IA in IB Psychology</vt:lpstr>
      <vt:lpstr>IA in IB Psychology</vt:lpstr>
      <vt:lpstr>IA in IB Psychology</vt:lpstr>
      <vt:lpstr>IA in IB Psychology</vt:lpstr>
      <vt:lpstr>IA in IB Psychology</vt:lpstr>
      <vt:lpstr>IA in IB Psychology</vt:lpstr>
      <vt:lpstr>IA in IB Psychology</vt:lpstr>
      <vt:lpstr>IA in IB Psychology</vt:lpstr>
      <vt:lpstr>IA in IB Psychology</vt:lpstr>
      <vt:lpstr>IA in IB Psychology</vt:lpstr>
      <vt:lpstr>List of advice</vt:lpstr>
      <vt:lpstr>Picture sources</vt:lpstr>
    </vt:vector>
  </TitlesOfParts>
  <Company>Voionmaa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TARKKAAVAISUUS</dc:title>
  <dc:creator>Markus Lajunen</dc:creator>
  <cp:lastModifiedBy>Lajunen Markus</cp:lastModifiedBy>
  <cp:revision>108</cp:revision>
  <dcterms:created xsi:type="dcterms:W3CDTF">2016-01-27T06:20:57Z</dcterms:created>
  <dcterms:modified xsi:type="dcterms:W3CDTF">2024-02-05T06:30:18Z</dcterms:modified>
</cp:coreProperties>
</file>