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8" r:id="rId10"/>
    <p:sldId id="289" r:id="rId11"/>
    <p:sldId id="285" r:id="rId12"/>
    <p:sldId id="287" r:id="rId13"/>
    <p:sldId id="286" r:id="rId14"/>
    <p:sldId id="290" r:id="rId15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28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219B26-CB32-6449-AAE1-0E674F3B9603}" type="datetimeFigureOut">
              <a:rPr lang="fi-FI" smtClean="0"/>
              <a:t>11.3.2020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B2B3E-1824-4A46-9F7D-855C46F7A36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5446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err="1"/>
              <a:t>ManageBac</a:t>
            </a:r>
            <a:r>
              <a:rPr lang="en-GB" dirty="0"/>
              <a:t> locks your reflections quite swiftly, so write your reflections in word processing software first and copy and paste them to </a:t>
            </a:r>
            <a:r>
              <a:rPr lang="en-GB" dirty="0" err="1"/>
              <a:t>ManageBac</a:t>
            </a:r>
            <a:r>
              <a:rPr lang="en-GB" dirty="0"/>
              <a:t> when you are finished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AB2B3E-1824-4A46-9F7D-855C46F7A361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1083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11.3.2020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11.3.2020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11.3.2020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11.3.2020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11.3.2020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11.3.2020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11.3.2020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11.3.2020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11.3.2020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11.3.2020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11.3.2020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11.3.2020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peda.net/id/376c3938db4" TargetMode="External"/><Relationship Id="rId2" Type="http://schemas.openxmlformats.org/officeDocument/2006/relationships/hyperlink" Target="https://sway.office.com/HWtBu2lqtWxigQvB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/>
              <a:t>PSYCHOLOGY EE INFO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IB </a:t>
            </a:r>
            <a:r>
              <a:rPr lang="fi-FI" dirty="0" err="1"/>
              <a:t>Psychology</a:t>
            </a:r>
            <a:r>
              <a:rPr lang="fi-FI" dirty="0"/>
              <a:t> LAJM</a:t>
            </a:r>
          </a:p>
        </p:txBody>
      </p:sp>
    </p:spTree>
    <p:extLst>
      <p:ext uri="{BB962C8B-B14F-4D97-AF65-F5344CB8AC3E}">
        <p14:creationId xmlns:p14="http://schemas.microsoft.com/office/powerpoint/2010/main" val="1580088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708B6C5-4527-2049-92FC-EA7E28A11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EE in </a:t>
            </a:r>
            <a:r>
              <a:rPr lang="fi-FI" dirty="0" err="1"/>
              <a:t>Psychology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63B49D-AC1D-094A-8B96-716F15BCD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Assessment criteria in brief:</a:t>
            </a:r>
          </a:p>
          <a:p>
            <a:pPr lvl="1"/>
            <a:r>
              <a:rPr lang="en-GB" dirty="0"/>
              <a:t>Criteria A: </a:t>
            </a:r>
            <a:r>
              <a:rPr lang="en-GB" b="1" dirty="0"/>
              <a:t>Focus and method</a:t>
            </a:r>
          </a:p>
          <a:p>
            <a:pPr lvl="1"/>
            <a:r>
              <a:rPr lang="en-GB" dirty="0"/>
              <a:t>Criteria B: </a:t>
            </a:r>
            <a:r>
              <a:rPr lang="en-GB" b="1" dirty="0"/>
              <a:t>Knowledge and understanding</a:t>
            </a:r>
          </a:p>
          <a:p>
            <a:pPr lvl="1"/>
            <a:r>
              <a:rPr lang="en-GB" dirty="0"/>
              <a:t>Criteria C: </a:t>
            </a:r>
            <a:r>
              <a:rPr lang="en-GB" b="1" dirty="0"/>
              <a:t>Critical thinking</a:t>
            </a:r>
          </a:p>
          <a:p>
            <a:pPr lvl="1"/>
            <a:r>
              <a:rPr lang="en-GB" dirty="0"/>
              <a:t>Criteria D: </a:t>
            </a:r>
            <a:r>
              <a:rPr lang="en-GB" b="1" dirty="0"/>
              <a:t>Presentation</a:t>
            </a:r>
          </a:p>
          <a:p>
            <a:pPr lvl="1"/>
            <a:r>
              <a:rPr lang="en-GB" dirty="0"/>
              <a:t>Criteria E: </a:t>
            </a:r>
            <a:r>
              <a:rPr lang="en-GB" b="1" dirty="0"/>
              <a:t>Engagement</a:t>
            </a:r>
            <a:r>
              <a:rPr lang="en-GB" dirty="0"/>
              <a:t> (RPPF)</a:t>
            </a:r>
          </a:p>
        </p:txBody>
      </p:sp>
    </p:spTree>
    <p:extLst>
      <p:ext uri="{BB962C8B-B14F-4D97-AF65-F5344CB8AC3E}">
        <p14:creationId xmlns:p14="http://schemas.microsoft.com/office/powerpoint/2010/main" val="2458753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29B04A7-00D1-254D-8581-E97BB2933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Schedules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F596CE8-8FDE-F64B-A8F8-D77DC547D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600200"/>
            <a:ext cx="8480324" cy="4525963"/>
          </a:xfrm>
        </p:spPr>
        <p:txBody>
          <a:bodyPr>
            <a:normAutofit lnSpcReduction="10000"/>
          </a:bodyPr>
          <a:lstStyle/>
          <a:p>
            <a:r>
              <a:rPr lang="en-GB" b="1" dirty="0"/>
              <a:t>First reflection</a:t>
            </a:r>
            <a:r>
              <a:rPr lang="en-GB" dirty="0"/>
              <a:t>: </a:t>
            </a:r>
            <a:r>
              <a:rPr lang="en-GB" i="1" dirty="0"/>
              <a:t>by the end of April</a:t>
            </a:r>
          </a:p>
          <a:p>
            <a:pPr lvl="1"/>
            <a:r>
              <a:rPr lang="en-GB" dirty="0"/>
              <a:t>Reflection on the choice of topic and RQ</a:t>
            </a:r>
          </a:p>
          <a:p>
            <a:r>
              <a:rPr lang="en-GB" b="1" dirty="0"/>
              <a:t>Second reflection</a:t>
            </a:r>
            <a:r>
              <a:rPr lang="en-GB" dirty="0"/>
              <a:t>: </a:t>
            </a:r>
            <a:r>
              <a:rPr lang="en-GB" i="1" dirty="0"/>
              <a:t>by the end of August</a:t>
            </a:r>
          </a:p>
          <a:p>
            <a:pPr lvl="1"/>
            <a:r>
              <a:rPr lang="en-GB" dirty="0"/>
              <a:t>Reflection based on the supervisor’s comments on your EE draft</a:t>
            </a:r>
          </a:p>
          <a:p>
            <a:r>
              <a:rPr lang="en-GB" b="1" dirty="0"/>
              <a:t>Third reflection after </a:t>
            </a:r>
            <a:r>
              <a:rPr lang="en-GB" b="1" i="1" dirty="0"/>
              <a:t>Viva Voce </a:t>
            </a:r>
            <a:r>
              <a:rPr lang="en-GB" b="1" dirty="0"/>
              <a:t>final interview</a:t>
            </a:r>
            <a:r>
              <a:rPr lang="en-GB" dirty="0"/>
              <a:t>: </a:t>
            </a:r>
            <a:r>
              <a:rPr lang="en-GB" i="1" dirty="0"/>
              <a:t>by the end of October</a:t>
            </a:r>
          </a:p>
          <a:p>
            <a:pPr lvl="1"/>
            <a:r>
              <a:rPr lang="en-GB" dirty="0"/>
              <a:t>After this you are not allowed to make any amendments into your EE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BBF90CAE-BF0D-ED41-AB23-5F79D1F33BDF}"/>
              </a:ext>
            </a:extLst>
          </p:cNvPr>
          <p:cNvSpPr txBox="1"/>
          <p:nvPr/>
        </p:nvSpPr>
        <p:spPr>
          <a:xfrm>
            <a:off x="582254" y="5864553"/>
            <a:ext cx="7979492" cy="52322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GB" sz="2800" b="1" dirty="0"/>
              <a:t>Check-in sessions will support the EE writing process</a:t>
            </a:r>
          </a:p>
        </p:txBody>
      </p:sp>
    </p:spTree>
    <p:extLst>
      <p:ext uri="{BB962C8B-B14F-4D97-AF65-F5344CB8AC3E}">
        <p14:creationId xmlns:p14="http://schemas.microsoft.com/office/powerpoint/2010/main" val="2407441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36E0C8F-60EF-A94E-B41A-94D57B053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Schedules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1806EA9-2609-CB4A-86AB-21B19BD6B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Research skills week in mid May is partially dedicated EE</a:t>
            </a:r>
          </a:p>
          <a:p>
            <a:pPr lvl="1"/>
            <a:r>
              <a:rPr lang="en-GB" dirty="0"/>
              <a:t>This is an opportunity for you to find relevant academic sources and develop your topic and research question</a:t>
            </a: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395D683D-E582-0A48-9CD1-3C96579E21D4}"/>
              </a:ext>
            </a:extLst>
          </p:cNvPr>
          <p:cNvSpPr txBox="1"/>
          <p:nvPr/>
        </p:nvSpPr>
        <p:spPr>
          <a:xfrm>
            <a:off x="320932" y="4790995"/>
            <a:ext cx="8502136" cy="95410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800" b="1" dirty="0"/>
              <a:t>ADVICE FROM PREVIOUS PSYCHOLOGY EE WRITERS:</a:t>
            </a:r>
          </a:p>
          <a:p>
            <a:pPr algn="ctr"/>
            <a:r>
              <a:rPr lang="en-GB" sz="2800" b="1" dirty="0"/>
              <a:t>- Search as much sources as possible as soon as possible</a:t>
            </a:r>
          </a:p>
        </p:txBody>
      </p:sp>
    </p:spTree>
    <p:extLst>
      <p:ext uri="{BB962C8B-B14F-4D97-AF65-F5344CB8AC3E}">
        <p14:creationId xmlns:p14="http://schemas.microsoft.com/office/powerpoint/2010/main" val="989527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3954E4-9726-2C44-8137-6440FA45E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Schedules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6215DD6-0C66-5547-8CC4-98E9C9579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All reflections will be done in </a:t>
            </a:r>
            <a:r>
              <a:rPr lang="en-GB" b="1" dirty="0" err="1"/>
              <a:t>ManageBac</a:t>
            </a:r>
            <a:endParaRPr lang="en-GB" b="1" dirty="0"/>
          </a:p>
          <a:p>
            <a:pPr lvl="1"/>
            <a:r>
              <a:rPr lang="en-GB" dirty="0"/>
              <a:t>Official three reflections (</a:t>
            </a:r>
            <a:r>
              <a:rPr lang="en-GB" i="1" dirty="0"/>
              <a:t>Planning and Progress</a:t>
            </a:r>
            <a:r>
              <a:rPr lang="en-GB" dirty="0"/>
              <a:t>)</a:t>
            </a:r>
          </a:p>
          <a:p>
            <a:pPr lvl="1"/>
            <a:r>
              <a:rPr lang="en-GB" i="1" dirty="0"/>
              <a:t>Researcher’s Reflection Space </a:t>
            </a:r>
            <a:r>
              <a:rPr lang="en-GB" dirty="0"/>
              <a:t>is not assessed, but it can help your EE writing process</a:t>
            </a:r>
          </a:p>
          <a:p>
            <a:r>
              <a:rPr lang="en-GB" i="1" dirty="0"/>
              <a:t>If you fail to meet the EE deadlines, you will automatically fail your EE and double IB2 year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0F25FA40-AEF5-7542-A22F-8187465C9872}"/>
              </a:ext>
            </a:extLst>
          </p:cNvPr>
          <p:cNvSpPr txBox="1"/>
          <p:nvPr/>
        </p:nvSpPr>
        <p:spPr>
          <a:xfrm>
            <a:off x="551765" y="5172056"/>
            <a:ext cx="8040470" cy="95410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800" b="1" dirty="0"/>
              <a:t>ADVICE FROM PREVIOUS PSYCHOLOGY EE WRITERS:</a:t>
            </a:r>
          </a:p>
          <a:p>
            <a:pPr algn="ctr"/>
            <a:r>
              <a:rPr lang="en-GB" sz="2800" b="1" dirty="0"/>
              <a:t>- Start early and write consistently</a:t>
            </a:r>
          </a:p>
        </p:txBody>
      </p:sp>
    </p:spTree>
    <p:extLst>
      <p:ext uri="{BB962C8B-B14F-4D97-AF65-F5344CB8AC3E}">
        <p14:creationId xmlns:p14="http://schemas.microsoft.com/office/powerpoint/2010/main" val="2436443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8043AC8-6027-B149-BCE7-5820833A8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Materials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982D0FA-F4D5-2546-87FF-D953B8631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 err="1">
                <a:hlinkClick r:id="rId2"/>
              </a:rPr>
              <a:t>Lyseo’s</a:t>
            </a:r>
            <a:r>
              <a:rPr lang="en-GB" dirty="0">
                <a:hlinkClick r:id="rId2"/>
              </a:rPr>
              <a:t> Extended Essay Student Handbook</a:t>
            </a:r>
            <a:endParaRPr lang="en-GB" dirty="0"/>
          </a:p>
          <a:p>
            <a:pPr lvl="1"/>
            <a:r>
              <a:rPr lang="en-GB" dirty="0"/>
              <a:t>This document provides the overall info of the whole EE process</a:t>
            </a:r>
          </a:p>
          <a:p>
            <a:r>
              <a:rPr lang="en-GB" dirty="0">
                <a:hlinkClick r:id="rId3"/>
              </a:rPr>
              <a:t>Markus’ EE page in peda.net</a:t>
            </a:r>
            <a:endParaRPr lang="en-GB" dirty="0"/>
          </a:p>
          <a:p>
            <a:pPr lvl="1"/>
            <a:r>
              <a:rPr lang="en-GB" dirty="0"/>
              <a:t>This webpage gives you specific info and materials to complete your Psychology EE</a:t>
            </a:r>
          </a:p>
          <a:p>
            <a:pPr lvl="1"/>
            <a:endParaRPr lang="en-GB" dirty="0"/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147A6F66-0F39-8543-A73F-7581142DE763}"/>
              </a:ext>
            </a:extLst>
          </p:cNvPr>
          <p:cNvSpPr txBox="1"/>
          <p:nvPr/>
        </p:nvSpPr>
        <p:spPr>
          <a:xfrm>
            <a:off x="1288347" y="5602943"/>
            <a:ext cx="6567311" cy="52322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800" b="1" dirty="0"/>
              <a:t>Remember to ask your supervisor for help!</a:t>
            </a:r>
          </a:p>
        </p:txBody>
      </p:sp>
    </p:spTree>
    <p:extLst>
      <p:ext uri="{BB962C8B-B14F-4D97-AF65-F5344CB8AC3E}">
        <p14:creationId xmlns:p14="http://schemas.microsoft.com/office/powerpoint/2010/main" val="3523520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What</a:t>
            </a:r>
            <a:r>
              <a:rPr lang="fi-FI" dirty="0"/>
              <a:t> is EE?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GB" dirty="0"/>
              <a:t>The Extended Essay  (EE) is an </a:t>
            </a:r>
            <a:r>
              <a:rPr lang="en-GB" b="1" dirty="0"/>
              <a:t>in-depth study of a focused topic</a:t>
            </a:r>
            <a:r>
              <a:rPr lang="en-GB" dirty="0"/>
              <a:t> chosen from the list of available Diploma Programme subjects</a:t>
            </a:r>
          </a:p>
          <a:p>
            <a:r>
              <a:rPr lang="en-GB" b="1" dirty="0"/>
              <a:t>Compulsory</a:t>
            </a:r>
            <a:r>
              <a:rPr lang="en-GB" dirty="0"/>
              <a:t> for all Diploma Programme students</a:t>
            </a:r>
          </a:p>
          <a:p>
            <a:r>
              <a:rPr lang="en-GB" b="1" dirty="0"/>
              <a:t>Externally assessed</a:t>
            </a:r>
          </a:p>
          <a:p>
            <a:r>
              <a:rPr lang="en-GB" dirty="0"/>
              <a:t>In combination with the TOK grade contributes up to three points in the Diploma</a:t>
            </a:r>
          </a:p>
        </p:txBody>
      </p:sp>
    </p:spTree>
    <p:extLst>
      <p:ext uri="{BB962C8B-B14F-4D97-AF65-F5344CB8AC3E}">
        <p14:creationId xmlns:p14="http://schemas.microsoft.com/office/powerpoint/2010/main" val="956363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32F77C2-22F0-E348-86BF-5A397BB5F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What</a:t>
            </a:r>
            <a:r>
              <a:rPr lang="fi-FI" dirty="0"/>
              <a:t> is EE?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F567054-A3C8-AB47-8AFE-ECBAA0BFF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85191"/>
          </a:xfrm>
        </p:spPr>
        <p:txBody>
          <a:bodyPr>
            <a:normAutofit lnSpcReduction="10000"/>
          </a:bodyPr>
          <a:lstStyle/>
          <a:p>
            <a:r>
              <a:rPr lang="en-GB" dirty="0"/>
              <a:t>Formal piece of sustained academic writing containing no more than </a:t>
            </a:r>
            <a:r>
              <a:rPr lang="en-GB" b="1" dirty="0"/>
              <a:t>4,000 words</a:t>
            </a:r>
          </a:p>
          <a:p>
            <a:r>
              <a:rPr lang="en-GB" dirty="0"/>
              <a:t>Accompanied by a reflection form (RPPF) of no more than </a:t>
            </a:r>
            <a:r>
              <a:rPr lang="en-GB" b="1" dirty="0"/>
              <a:t>500 words</a:t>
            </a:r>
          </a:p>
          <a:p>
            <a:r>
              <a:rPr lang="en-GB" dirty="0"/>
              <a:t>Approximately </a:t>
            </a:r>
            <a:r>
              <a:rPr lang="en-GB" b="1" dirty="0"/>
              <a:t>40 hours of work </a:t>
            </a:r>
            <a:r>
              <a:rPr lang="en-GB" dirty="0"/>
              <a:t>by the student</a:t>
            </a:r>
          </a:p>
          <a:p>
            <a:r>
              <a:rPr lang="en-GB" dirty="0"/>
              <a:t>Students are supported by a supervision process recommended to be 3–5 hours, which includes </a:t>
            </a:r>
            <a:r>
              <a:rPr lang="en-GB" b="1" dirty="0"/>
              <a:t>three mandatory reflection session</a:t>
            </a:r>
            <a:r>
              <a:rPr lang="en-GB" dirty="0"/>
              <a:t> and </a:t>
            </a:r>
            <a:r>
              <a:rPr lang="en-GB" b="1" dirty="0"/>
              <a:t>three check-in sessions</a:t>
            </a:r>
          </a:p>
        </p:txBody>
      </p:sp>
    </p:spTree>
    <p:extLst>
      <p:ext uri="{BB962C8B-B14F-4D97-AF65-F5344CB8AC3E}">
        <p14:creationId xmlns:p14="http://schemas.microsoft.com/office/powerpoint/2010/main" val="2725489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064F5AF-AA22-8140-A02C-7A1643685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EE in </a:t>
            </a:r>
            <a:r>
              <a:rPr lang="fi-FI" dirty="0" err="1"/>
              <a:t>Psychology</a:t>
            </a:r>
            <a:r>
              <a:rPr lang="fi-FI" dirty="0"/>
              <a:t>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37AD7AD-BA65-BA4F-B6AB-8D4CC25FB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 extended essay in psychology gives students the </a:t>
            </a:r>
            <a:r>
              <a:rPr lang="en-GB" b="1" dirty="0"/>
              <a:t>opportunity to investigate in depth a topic</a:t>
            </a:r>
            <a:r>
              <a:rPr lang="en-GB" dirty="0"/>
              <a:t> of their choice within the subject</a:t>
            </a:r>
          </a:p>
          <a:p>
            <a:r>
              <a:rPr lang="en-GB" dirty="0"/>
              <a:t>The </a:t>
            </a:r>
            <a:r>
              <a:rPr lang="en-GB" b="1" dirty="0"/>
              <a:t>topic</a:t>
            </a:r>
            <a:r>
              <a:rPr lang="en-GB" dirty="0"/>
              <a:t> may be an extension of an area covered on the Diploma Programme psychology course or a topic of interest outside the content covered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277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C36FE38-BAFE-A74E-BAB5-F30B448FA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EE in </a:t>
            </a:r>
            <a:r>
              <a:rPr lang="fi-FI" dirty="0" err="1"/>
              <a:t>Psychology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5FD6149-B040-2B4D-A46F-DE3D290BFC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When you choose your topic, you should remember that </a:t>
            </a:r>
            <a:r>
              <a:rPr lang="en-GB" b="1" dirty="0"/>
              <a:t>EE must be based on secondary sources only</a:t>
            </a:r>
          </a:p>
          <a:p>
            <a:pPr lvl="1"/>
            <a:r>
              <a:rPr lang="en-GB" dirty="0"/>
              <a:t>Majority of sources must be </a:t>
            </a:r>
            <a:r>
              <a:rPr lang="en-GB" b="1" dirty="0"/>
              <a:t>ACADEMIC sources</a:t>
            </a:r>
          </a:p>
          <a:p>
            <a:pPr lvl="1"/>
            <a:r>
              <a:rPr lang="en-GB" dirty="0"/>
              <a:t>Around </a:t>
            </a:r>
            <a:r>
              <a:rPr lang="en-GB" b="1" dirty="0"/>
              <a:t>10 ACADEMIC sources </a:t>
            </a:r>
            <a:r>
              <a:rPr lang="en-GB" dirty="0"/>
              <a:t>is enough</a:t>
            </a:r>
          </a:p>
          <a:p>
            <a:r>
              <a:rPr lang="en-GB" dirty="0"/>
              <a:t>The collection of primary data is </a:t>
            </a:r>
            <a:r>
              <a:rPr lang="en-GB" b="1" dirty="0"/>
              <a:t>not</a:t>
            </a:r>
            <a:r>
              <a:rPr lang="en-GB" dirty="0"/>
              <a:t> permitted for the psychology EE</a:t>
            </a:r>
          </a:p>
          <a:p>
            <a:pPr lvl="1"/>
            <a:r>
              <a:rPr lang="en-GB" dirty="0"/>
              <a:t>Psychology IA task is for this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9637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5183BCD-4331-DD44-9D46-27373A22F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EE in </a:t>
            </a:r>
            <a:r>
              <a:rPr lang="fi-FI" dirty="0" err="1"/>
              <a:t>Psychology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4326388-1F10-8C4C-8C5A-5C7E30E2F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27555"/>
          </a:xfrm>
        </p:spPr>
        <p:txBody>
          <a:bodyPr/>
          <a:lstStyle/>
          <a:p>
            <a:r>
              <a:rPr lang="en-GB" dirty="0"/>
              <a:t>The process of selecting a </a:t>
            </a:r>
            <a:r>
              <a:rPr lang="en-GB" b="1" dirty="0"/>
              <a:t>focused research question</a:t>
            </a:r>
            <a:r>
              <a:rPr lang="en-GB" dirty="0"/>
              <a:t> may be summarized as:</a:t>
            </a:r>
          </a:p>
          <a:p>
            <a:pPr lvl="1"/>
            <a:r>
              <a:rPr lang="en-GB" dirty="0"/>
              <a:t>Choose a </a:t>
            </a:r>
            <a:r>
              <a:rPr lang="en-GB" b="1" dirty="0"/>
              <a:t>field in psychology </a:t>
            </a:r>
            <a:r>
              <a:rPr lang="en-GB" dirty="0"/>
              <a:t>of particular interest</a:t>
            </a:r>
          </a:p>
          <a:p>
            <a:pPr lvl="1"/>
            <a:r>
              <a:rPr lang="en-GB" dirty="0"/>
              <a:t>Refine this choice to a </a:t>
            </a:r>
            <a:r>
              <a:rPr lang="en-GB" b="1" dirty="0"/>
              <a:t>specific topic</a:t>
            </a:r>
          </a:p>
          <a:p>
            <a:pPr lvl="1"/>
            <a:r>
              <a:rPr lang="en-GB" dirty="0"/>
              <a:t>Develop a </a:t>
            </a:r>
            <a:r>
              <a:rPr lang="en-GB" b="1" dirty="0"/>
              <a:t>research question </a:t>
            </a:r>
            <a:r>
              <a:rPr lang="en-GB" dirty="0"/>
              <a:t>on this topic.</a:t>
            </a:r>
          </a:p>
          <a:p>
            <a:endParaRPr lang="en-GB" dirty="0"/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CE464B64-FED3-DB49-8D79-92CF4E15FC64}"/>
              </a:ext>
            </a:extLst>
          </p:cNvPr>
          <p:cNvSpPr txBox="1"/>
          <p:nvPr/>
        </p:nvSpPr>
        <p:spPr>
          <a:xfrm>
            <a:off x="610755" y="4527755"/>
            <a:ext cx="7922489" cy="138499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800" b="1" dirty="0"/>
              <a:t>ADVICE FROM PREVIOUS PSYCHOLOGY EE WRITERS:</a:t>
            </a:r>
          </a:p>
          <a:p>
            <a:pPr algn="ctr"/>
            <a:r>
              <a:rPr lang="en-GB" sz="2800" b="1" dirty="0"/>
              <a:t>- Choose a topic that really interests you</a:t>
            </a:r>
          </a:p>
          <a:p>
            <a:pPr algn="ctr"/>
            <a:r>
              <a:rPr lang="en-GB" sz="2800" b="1" dirty="0"/>
              <a:t>- Develop a good research question</a:t>
            </a:r>
          </a:p>
        </p:txBody>
      </p:sp>
    </p:spTree>
    <p:extLst>
      <p:ext uri="{BB962C8B-B14F-4D97-AF65-F5344CB8AC3E}">
        <p14:creationId xmlns:p14="http://schemas.microsoft.com/office/powerpoint/2010/main" val="2737016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53039A0-843E-FA4B-87BA-55F3C11FB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EE in </a:t>
            </a:r>
            <a:r>
              <a:rPr lang="fi-FI" dirty="0" err="1"/>
              <a:t>Psychology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68D1804-3D0F-9B43-AADA-230EE2986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b="1" dirty="0"/>
              <a:t>proper treatment </a:t>
            </a:r>
            <a:r>
              <a:rPr lang="en-GB" dirty="0"/>
              <a:t>of the topic can be summarized as:</a:t>
            </a:r>
          </a:p>
          <a:p>
            <a:pPr lvl="1"/>
            <a:r>
              <a:rPr lang="en-GB" dirty="0"/>
              <a:t>Develop your </a:t>
            </a:r>
            <a:r>
              <a:rPr lang="en-GB" b="1" dirty="0"/>
              <a:t>argument</a:t>
            </a:r>
            <a:r>
              <a:rPr lang="en-GB" dirty="0"/>
              <a:t> with </a:t>
            </a:r>
            <a:r>
              <a:rPr lang="en-GB" b="1" dirty="0"/>
              <a:t>careful and appropriate citation</a:t>
            </a:r>
            <a:r>
              <a:rPr lang="en-GB" dirty="0"/>
              <a:t> of relevant concepts, theories and studies from academic psychological research journals and books</a:t>
            </a:r>
          </a:p>
          <a:p>
            <a:pPr lvl="1"/>
            <a:r>
              <a:rPr lang="en-GB" dirty="0"/>
              <a:t>Do</a:t>
            </a:r>
            <a:r>
              <a:rPr lang="en-GB" b="1" dirty="0"/>
              <a:t> not </a:t>
            </a:r>
            <a:r>
              <a:rPr lang="en-GB" dirty="0"/>
              <a:t>make any assertions unsupported by evidence drawn from psychological theories or studies</a:t>
            </a:r>
          </a:p>
        </p:txBody>
      </p:sp>
    </p:spTree>
    <p:extLst>
      <p:ext uri="{BB962C8B-B14F-4D97-AF65-F5344CB8AC3E}">
        <p14:creationId xmlns:p14="http://schemas.microsoft.com/office/powerpoint/2010/main" val="677783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F6CF6A6-E575-EB4A-9339-22E96923E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EE in </a:t>
            </a:r>
            <a:r>
              <a:rPr lang="fi-FI" dirty="0" err="1"/>
              <a:t>Psychology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DC552C-F2DF-5B4F-8049-48EFFC1C6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/>
              <a:t>Offer an </a:t>
            </a:r>
            <a:r>
              <a:rPr lang="en-GB" b="1" dirty="0"/>
              <a:t>balanced argument </a:t>
            </a:r>
            <a:r>
              <a:rPr lang="en-GB" dirty="0"/>
              <a:t>in response to your research question </a:t>
            </a:r>
          </a:p>
          <a:p>
            <a:pPr lvl="1"/>
            <a:r>
              <a:rPr lang="en-GB" dirty="0"/>
              <a:t>Don’t just describe your sources, but </a:t>
            </a:r>
            <a:r>
              <a:rPr lang="en-GB" b="1" dirty="0"/>
              <a:t>analyse</a:t>
            </a:r>
            <a:r>
              <a:rPr lang="en-GB" dirty="0"/>
              <a:t> them as well in relation to your research question</a:t>
            </a:r>
          </a:p>
          <a:p>
            <a:pPr lvl="1"/>
            <a:r>
              <a:rPr lang="en-GB" dirty="0"/>
              <a:t>Meet the IBO criteria for </a:t>
            </a:r>
            <a:r>
              <a:rPr lang="en-GB" b="1" dirty="0"/>
              <a:t>academic honesty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BB471CCF-7948-6D4B-B7F4-450B93A9029B}"/>
              </a:ext>
            </a:extLst>
          </p:cNvPr>
          <p:cNvSpPr txBox="1"/>
          <p:nvPr/>
        </p:nvSpPr>
        <p:spPr>
          <a:xfrm>
            <a:off x="610755" y="4555021"/>
            <a:ext cx="7922489" cy="138499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800" b="1" dirty="0"/>
              <a:t>ADVICE FROM PREVIOUS PSYCHOLOGY EE WRITERS:</a:t>
            </a:r>
          </a:p>
          <a:p>
            <a:pPr algn="ctr"/>
            <a:r>
              <a:rPr lang="en-GB" sz="2800" b="1" dirty="0"/>
              <a:t>- Write down the important points of the sources</a:t>
            </a:r>
          </a:p>
          <a:p>
            <a:pPr algn="ctr"/>
            <a:r>
              <a:rPr lang="en-GB" sz="2800" b="1" dirty="0"/>
              <a:t>- Mark the origin of all sources immediately</a:t>
            </a:r>
          </a:p>
        </p:txBody>
      </p:sp>
    </p:spTree>
    <p:extLst>
      <p:ext uri="{BB962C8B-B14F-4D97-AF65-F5344CB8AC3E}">
        <p14:creationId xmlns:p14="http://schemas.microsoft.com/office/powerpoint/2010/main" val="357570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76ACEE9-35F2-6B41-A78B-436CB7DF4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EE in </a:t>
            </a:r>
            <a:r>
              <a:rPr lang="fi-FI" dirty="0" err="1"/>
              <a:t>Psychology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D2EDBAB-811E-F749-AF13-EE4D7A0D8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Psychology EE is to be written in </a:t>
            </a:r>
            <a:r>
              <a:rPr lang="en-GB" b="1" dirty="0"/>
              <a:t>APA Style </a:t>
            </a:r>
          </a:p>
          <a:p>
            <a:pPr lvl="1"/>
            <a:r>
              <a:rPr lang="en-GB" dirty="0"/>
              <a:t>Requirements for the Psychology EE comes from the IBO, but Psychology EE should follow APA Style referencing as closely and as systematically as possible</a:t>
            </a:r>
          </a:p>
          <a:p>
            <a:pPr lvl="1"/>
            <a:r>
              <a:rPr lang="en-GB" dirty="0"/>
              <a:t>Teacher provides a </a:t>
            </a:r>
            <a:r>
              <a:rPr lang="en-GB" b="1" dirty="0"/>
              <a:t>base document </a:t>
            </a:r>
            <a:r>
              <a:rPr lang="en-GB" dirty="0"/>
              <a:t>and </a:t>
            </a:r>
            <a:r>
              <a:rPr lang="en-GB" b="1" dirty="0"/>
              <a:t>support</a:t>
            </a:r>
            <a:r>
              <a:rPr lang="en-GB" dirty="0"/>
              <a:t> for the use of APA Style</a:t>
            </a:r>
          </a:p>
        </p:txBody>
      </p:sp>
    </p:spTree>
    <p:extLst>
      <p:ext uri="{BB962C8B-B14F-4D97-AF65-F5344CB8AC3E}">
        <p14:creationId xmlns:p14="http://schemas.microsoft.com/office/powerpoint/2010/main" val="4264595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2331</TotalTime>
  <Words>727</Words>
  <Application>Microsoft Macintosh PowerPoint</Application>
  <PresentationFormat>Näytössä katseltava diaesitys (4:3)</PresentationFormat>
  <Paragraphs>83</Paragraphs>
  <Slides>14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Office-teema</vt:lpstr>
      <vt:lpstr>PSYCHOLOGY EE INFO</vt:lpstr>
      <vt:lpstr>What is EE?</vt:lpstr>
      <vt:lpstr>What is EE?</vt:lpstr>
      <vt:lpstr>EE in Psychology </vt:lpstr>
      <vt:lpstr>EE in Psychology</vt:lpstr>
      <vt:lpstr>EE in Psychology</vt:lpstr>
      <vt:lpstr>EE in Psychology</vt:lpstr>
      <vt:lpstr>EE in Psychology</vt:lpstr>
      <vt:lpstr>EE in Psychology</vt:lpstr>
      <vt:lpstr>EE in Psychology</vt:lpstr>
      <vt:lpstr>Schedules</vt:lpstr>
      <vt:lpstr>Schedules</vt:lpstr>
      <vt:lpstr>Schedules</vt:lpstr>
      <vt:lpstr>Materials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96</cp:revision>
  <dcterms:created xsi:type="dcterms:W3CDTF">2016-01-27T06:20:57Z</dcterms:created>
  <dcterms:modified xsi:type="dcterms:W3CDTF">2020-03-11T08:44:18Z</dcterms:modified>
</cp:coreProperties>
</file>