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335" r:id="rId2"/>
    <p:sldId id="280" r:id="rId3"/>
    <p:sldId id="281" r:id="rId4"/>
    <p:sldId id="282" r:id="rId5"/>
    <p:sldId id="336" r:id="rId6"/>
    <p:sldId id="337" r:id="rId7"/>
    <p:sldId id="356" r:id="rId8"/>
    <p:sldId id="314" r:id="rId9"/>
    <p:sldId id="358" r:id="rId10"/>
    <p:sldId id="360" r:id="rId11"/>
    <p:sldId id="262" r:id="rId12"/>
    <p:sldId id="359" r:id="rId13"/>
    <p:sldId id="362" r:id="rId14"/>
    <p:sldId id="357" r:id="rId15"/>
    <p:sldId id="365" r:id="rId16"/>
    <p:sldId id="366" r:id="rId17"/>
    <p:sldId id="364" r:id="rId18"/>
    <p:sldId id="334" r:id="rId19"/>
    <p:sldId id="332" r:id="rId20"/>
    <p:sldId id="333" r:id="rId21"/>
    <p:sldId id="325" r:id="rId22"/>
    <p:sldId id="341" r:id="rId23"/>
    <p:sldId id="330" r:id="rId24"/>
    <p:sldId id="371" r:id="rId25"/>
    <p:sldId id="331" r:id="rId26"/>
    <p:sldId id="321" r:id="rId27"/>
    <p:sldId id="323" r:id="rId28"/>
    <p:sldId id="319" r:id="rId29"/>
    <p:sldId id="322" r:id="rId30"/>
    <p:sldId id="324" r:id="rId31"/>
    <p:sldId id="284" r:id="rId32"/>
    <p:sldId id="285" r:id="rId33"/>
    <p:sldId id="286" r:id="rId34"/>
    <p:sldId id="289" r:id="rId35"/>
    <p:sldId id="344" r:id="rId36"/>
    <p:sldId id="291" r:id="rId37"/>
    <p:sldId id="292" r:id="rId38"/>
    <p:sldId id="345" r:id="rId39"/>
    <p:sldId id="346" r:id="rId40"/>
    <p:sldId id="343" r:id="rId41"/>
    <p:sldId id="294" r:id="rId42"/>
    <p:sldId id="311" r:id="rId43"/>
    <p:sldId id="347" r:id="rId44"/>
    <p:sldId id="287" r:id="rId45"/>
    <p:sldId id="307" r:id="rId46"/>
    <p:sldId id="304" r:id="rId47"/>
    <p:sldId id="306" r:id="rId48"/>
    <p:sldId id="348" r:id="rId49"/>
    <p:sldId id="349" r:id="rId50"/>
    <p:sldId id="350" r:id="rId51"/>
    <p:sldId id="352" r:id="rId52"/>
    <p:sldId id="354" r:id="rId53"/>
    <p:sldId id="353" r:id="rId54"/>
    <p:sldId id="320" r:id="rId55"/>
    <p:sldId id="309" r:id="rId56"/>
    <p:sldId id="367" r:id="rId57"/>
    <p:sldId id="369" r:id="rId58"/>
    <p:sldId id="342" r:id="rId59"/>
    <p:sldId id="273" r:id="rId60"/>
    <p:sldId id="301" r:id="rId61"/>
    <p:sldId id="313" r:id="rId62"/>
    <p:sldId id="340" r:id="rId63"/>
    <p:sldId id="327" r:id="rId64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C85-8EC2-AD45-A2DE-D9CE022AAF3E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212D-C473-A145-8083-FFB47C41AE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6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482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837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197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7726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89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59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58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004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11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55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>
              <a:effectLst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643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88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81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21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4934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41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QXZudZd5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video.nationalgeographic.com/video/00000144-0a26-d3cb-a96c-7b2fd17f0000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youtube.com/watch?v=Vwigmktix2Y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youtube.com/watch?v=KkaXNvzE4pk&amp;feature=youtu.b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YhCHw0Ovqf4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youtube.com/watch?v=QbKw0_v2clo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youtube.com/watch?v=-hha1bAtV5c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youtube.com/watch?v=PB2OegI6wvI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MEMORY, SCHEMA THEORY  </a:t>
            </a:r>
            <a:br>
              <a:rPr lang="fi-FI" b="1" dirty="0"/>
            </a:br>
            <a:r>
              <a:rPr lang="fi-FI" b="1" dirty="0"/>
              <a:t>AND THEIR RELIABILITY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36639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CA54C2-466B-B444-A3F9-C94F5A3F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F9ABAD-24A0-0344-9387-7219A5E5C6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Prepare yourself for </a:t>
            </a:r>
            <a:r>
              <a:rPr lang="en-GB" b="1" dirty="0"/>
              <a:t>Sperling’s test (1960)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Teacher will show you a 4x3 grid of characters for an extremely brief moment of time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5411D2-6F9F-BA44-B0DB-674E5BA4A2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After showing the grid, the teacher will say ”</a:t>
            </a:r>
            <a:r>
              <a:rPr lang="en-GB" i="1" dirty="0"/>
              <a:t>top</a:t>
            </a:r>
            <a:r>
              <a:rPr lang="en-GB" dirty="0"/>
              <a:t>”, ”</a:t>
            </a:r>
            <a:r>
              <a:rPr lang="en-GB" i="1" dirty="0"/>
              <a:t>middle</a:t>
            </a:r>
            <a:r>
              <a:rPr lang="en-GB" dirty="0"/>
              <a:t>” or ”</a:t>
            </a:r>
            <a:r>
              <a:rPr lang="en-GB" i="1" dirty="0"/>
              <a:t>bottom</a:t>
            </a:r>
            <a:r>
              <a:rPr lang="en-GB" dirty="0"/>
              <a:t>” indicating the line of the grid</a:t>
            </a:r>
          </a:p>
          <a:p>
            <a:pPr lvl="1"/>
            <a:r>
              <a:rPr lang="en-GB" dirty="0"/>
              <a:t>Your job is to remember as many characters from that line as possible</a:t>
            </a:r>
          </a:p>
        </p:txBody>
      </p:sp>
    </p:spTree>
    <p:extLst>
      <p:ext uri="{BB962C8B-B14F-4D97-AF65-F5344CB8AC3E}">
        <p14:creationId xmlns:p14="http://schemas.microsoft.com/office/powerpoint/2010/main" val="13307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1302544"/>
            <a:ext cx="4714875" cy="4105275"/>
          </a:xfrm>
        </p:spPr>
      </p:pic>
    </p:spTree>
    <p:extLst>
      <p:ext uri="{BB962C8B-B14F-4D97-AF65-F5344CB8AC3E}">
        <p14:creationId xmlns:p14="http://schemas.microsoft.com/office/powerpoint/2010/main" val="7921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82C79-00BB-D846-B77B-9B127D01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FD93EA-6965-CA4B-960B-0609D4B910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Read pages 135–136</a:t>
            </a:r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</a:t>
            </a:r>
            <a:r>
              <a:rPr lang="en-GB" b="1" dirty="0" err="1"/>
              <a:t>Glanzer</a:t>
            </a:r>
            <a:r>
              <a:rPr lang="en-GB" b="1" dirty="0"/>
              <a:t> and Cunitz (1966) </a:t>
            </a:r>
            <a:r>
              <a:rPr lang="en-GB" dirty="0"/>
              <a:t>study?</a:t>
            </a:r>
          </a:p>
          <a:p>
            <a:pPr lvl="1"/>
            <a:r>
              <a:rPr lang="en-GB" dirty="0"/>
              <a:t>What kind of evidence does </a:t>
            </a:r>
            <a:r>
              <a:rPr lang="en-GB" b="1" dirty="0"/>
              <a:t>serial position effect </a:t>
            </a:r>
            <a:r>
              <a:rPr lang="en-GB" dirty="0"/>
              <a:t>provide for the multi-store model of memory?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729CE8A-D659-3040-BC32-5C5543DC5A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9393"/>
            <a:ext cx="4038600" cy="3027576"/>
          </a:xfrm>
        </p:spPr>
      </p:pic>
    </p:spTree>
    <p:extLst>
      <p:ext uri="{BB962C8B-B14F-4D97-AF65-F5344CB8AC3E}">
        <p14:creationId xmlns:p14="http://schemas.microsoft.com/office/powerpoint/2010/main" val="320352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FD252B-5C90-E249-89C7-ACF5F16D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3A4113-1E20-2540-83DE-7497DA744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/>
              <a:t>Read pages 136–137 and summarise the </a:t>
            </a:r>
            <a:r>
              <a:rPr lang="en-GB" i="1" dirty="0"/>
              <a:t>criticism of the multi-store memory model </a:t>
            </a:r>
            <a:r>
              <a:rPr lang="en-GB" dirty="0"/>
              <a:t>in your own words</a:t>
            </a:r>
          </a:p>
          <a:p>
            <a:pPr lvl="1"/>
            <a:r>
              <a:rPr lang="en-GB" dirty="0"/>
              <a:t>What are the strengths and limitations of this model?</a:t>
            </a:r>
          </a:p>
          <a:p>
            <a:pPr lvl="1"/>
            <a:r>
              <a:rPr lang="en-GB" dirty="0"/>
              <a:t>Do a TEACUP analysis</a:t>
            </a:r>
          </a:p>
        </p:txBody>
      </p:sp>
      <p:pic>
        <p:nvPicPr>
          <p:cNvPr id="6" name="Sisällön paikkamerkki 5" descr="Kuva, joka sisältää kohteen ruoho, ulko, vesi, valokuva&#10;&#10;Kuvaus luotu automaattisesti">
            <a:extLst>
              <a:ext uri="{FF2B5EF4-FFF2-40B4-BE49-F238E27FC236}">
                <a16:creationId xmlns:a16="http://schemas.microsoft.com/office/drawing/2014/main" id="{85E4CF8B-1EB8-E542-8379-FA497F2FB9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2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0260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2E621-CB13-E147-BD21-C57292F4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Models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280218F-400B-4346-A6C3-61CFE783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3" y="2560638"/>
            <a:ext cx="5018313" cy="383030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92FB0BB-0F13-C54C-AD33-0C1E9F7C8163}"/>
              </a:ext>
            </a:extLst>
          </p:cNvPr>
          <p:cNvSpPr txBox="1"/>
          <p:nvPr/>
        </p:nvSpPr>
        <p:spPr>
          <a:xfrm>
            <a:off x="2669812" y="1417638"/>
            <a:ext cx="380437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WORKING MEMORY MODEL</a:t>
            </a:r>
          </a:p>
          <a:p>
            <a:pPr algn="ctr"/>
            <a:r>
              <a:rPr lang="fi-FI" sz="2400" b="1" dirty="0"/>
              <a:t>(</a:t>
            </a:r>
            <a:r>
              <a:rPr lang="fi-FI" sz="2400" b="1" dirty="0" err="1"/>
              <a:t>Baddeley</a:t>
            </a:r>
            <a:r>
              <a:rPr lang="fi-FI" sz="2400" b="1" dirty="0"/>
              <a:t> and </a:t>
            </a:r>
            <a:r>
              <a:rPr lang="fi-FI" sz="2400" b="1" dirty="0" err="1"/>
              <a:t>Hitch</a:t>
            </a:r>
            <a:r>
              <a:rPr lang="fi-FI" sz="2400" b="1" dirty="0"/>
              <a:t>, 1974)</a:t>
            </a:r>
          </a:p>
        </p:txBody>
      </p:sp>
    </p:spTree>
    <p:extLst>
      <p:ext uri="{BB962C8B-B14F-4D97-AF65-F5344CB8AC3E}">
        <p14:creationId xmlns:p14="http://schemas.microsoft.com/office/powerpoint/2010/main" val="12968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325661-D808-6540-8646-E1A66FE5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B9F7DD-2066-3446-9761-4B6F650073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page 137 and summarize the main functions of the parts in the working memory model in your own words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117B8527-96CB-5948-B439-A413E53D9C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89020"/>
            <a:ext cx="4038600" cy="2348323"/>
          </a:xfrm>
        </p:spPr>
      </p:pic>
    </p:spTree>
    <p:extLst>
      <p:ext uri="{BB962C8B-B14F-4D97-AF65-F5344CB8AC3E}">
        <p14:creationId xmlns:p14="http://schemas.microsoft.com/office/powerpoint/2010/main" val="14655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4E1555-7FD0-0845-A51B-93DB05E0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82FC00-4E21-B54F-8564-9933D46A8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53887"/>
            <a:ext cx="4191000" cy="5429476"/>
          </a:xfrm>
        </p:spPr>
        <p:txBody>
          <a:bodyPr>
            <a:normAutofit/>
          </a:bodyPr>
          <a:lstStyle/>
          <a:p>
            <a:r>
              <a:rPr lang="en-GB" dirty="0"/>
              <a:t>Read pages 138-139 and the teacher’s handout</a:t>
            </a:r>
          </a:p>
          <a:p>
            <a:r>
              <a:rPr lang="en-GB" dirty="0"/>
              <a:t>Form groups and choose at least one of the studies and try to create a simple replication</a:t>
            </a:r>
          </a:p>
          <a:p>
            <a:r>
              <a:rPr lang="en-GB" dirty="0"/>
              <a:t>First, test your replication(s) on yourselves and then on other students</a:t>
            </a:r>
          </a:p>
          <a:p>
            <a:pPr lvl="1"/>
            <a:r>
              <a:rPr lang="en-GB" dirty="0"/>
              <a:t>Do you get the same results?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F6ECB00-17FC-AB4D-AF92-00B3999F3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863419"/>
          </a:xfrm>
        </p:spPr>
        <p:txBody>
          <a:bodyPr>
            <a:normAutofit/>
          </a:bodyPr>
          <a:lstStyle/>
          <a:p>
            <a:r>
              <a:rPr lang="en-GB" b="1" dirty="0"/>
              <a:t>Conrad and Hull (1964)</a:t>
            </a:r>
          </a:p>
          <a:p>
            <a:r>
              <a:rPr lang="en-GB" b="1" dirty="0"/>
              <a:t>Baddeley and Hitch (1974)</a:t>
            </a:r>
          </a:p>
          <a:p>
            <a:r>
              <a:rPr lang="en-GB" b="1" dirty="0"/>
              <a:t>Baddeley, Thompson and Buchanan (1975)</a:t>
            </a:r>
          </a:p>
          <a:p>
            <a:r>
              <a:rPr lang="en-GB" b="1" dirty="0"/>
              <a:t>Baddeley, Lewis and </a:t>
            </a:r>
            <a:r>
              <a:rPr lang="en-GB" b="1" dirty="0" err="1"/>
              <a:t>Vallar</a:t>
            </a:r>
            <a:r>
              <a:rPr lang="en-GB" b="1" dirty="0"/>
              <a:t> (1984)</a:t>
            </a:r>
          </a:p>
          <a:p>
            <a:r>
              <a:rPr lang="en-GB" b="1" dirty="0"/>
              <a:t>Baddeley (1996)</a:t>
            </a:r>
          </a:p>
          <a:p>
            <a:r>
              <a:rPr lang="en-GB" b="1" dirty="0"/>
              <a:t>Quinn and McConnel (1996)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63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FD252B-5C90-E249-89C7-ACF5F16D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3A4113-1E20-2540-83DE-7497DA744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Read the </a:t>
            </a:r>
            <a:r>
              <a:rPr lang="en-GB" i="1" dirty="0"/>
              <a:t>evaluation of the working memory model </a:t>
            </a:r>
            <a:r>
              <a:rPr lang="en-GB" dirty="0"/>
              <a:t>on page 139 </a:t>
            </a:r>
          </a:p>
          <a:p>
            <a:pPr lvl="1"/>
            <a:r>
              <a:rPr lang="en-GB" dirty="0"/>
              <a:t>What are the strengths and limitations of this model?</a:t>
            </a:r>
          </a:p>
          <a:p>
            <a:pPr lvl="1"/>
            <a:r>
              <a:rPr lang="en-GB" dirty="0"/>
              <a:t>Do a TEACUP analysis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9910721D-F27B-1449-AEBF-C9893BC119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59224"/>
            <a:ext cx="4038600" cy="3007915"/>
          </a:xfrm>
        </p:spPr>
      </p:pic>
    </p:spTree>
    <p:extLst>
      <p:ext uri="{BB962C8B-B14F-4D97-AF65-F5344CB8AC3E}">
        <p14:creationId xmlns:p14="http://schemas.microsoft.com/office/powerpoint/2010/main" val="20114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was meant by:</a:t>
            </a:r>
          </a:p>
          <a:p>
            <a:pPr lvl="1"/>
            <a:r>
              <a:rPr lang="en-GB" dirty="0"/>
              <a:t>synapse?</a:t>
            </a:r>
          </a:p>
          <a:p>
            <a:pPr lvl="1"/>
            <a:r>
              <a:rPr lang="en-GB" dirty="0"/>
              <a:t>neuroplasticity?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29" y="2471057"/>
            <a:ext cx="4536371" cy="2079171"/>
          </a:xfrm>
        </p:spPr>
      </p:pic>
    </p:spTree>
    <p:extLst>
      <p:ext uri="{BB962C8B-B14F-4D97-AF65-F5344CB8AC3E}">
        <p14:creationId xmlns:p14="http://schemas.microsoft.com/office/powerpoint/2010/main" val="18215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base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Long-term potentiation</a:t>
            </a:r>
          </a:p>
          <a:p>
            <a:pPr lvl="1"/>
            <a:r>
              <a:rPr lang="en-GB" dirty="0"/>
              <a:t>Strengthening of synapses based on frequent activation</a:t>
            </a:r>
          </a:p>
          <a:p>
            <a:pPr lvl="1"/>
            <a:r>
              <a:rPr lang="en-GB" dirty="0"/>
              <a:t>Produces a long-lasting increase in information transmission between neurons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57941"/>
            <a:ext cx="4038600" cy="2927450"/>
          </a:xfrm>
        </p:spPr>
      </p:pic>
    </p:spTree>
    <p:extLst>
      <p:ext uri="{BB962C8B-B14F-4D97-AF65-F5344CB8AC3E}">
        <p14:creationId xmlns:p14="http://schemas.microsoft.com/office/powerpoint/2010/main" val="14861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have three minutes</a:t>
            </a:r>
          </a:p>
          <a:p>
            <a:r>
              <a:rPr lang="en-GB" dirty="0"/>
              <a:t>Try to write down all possible information that you receive from the environment</a:t>
            </a:r>
          </a:p>
          <a:p>
            <a:r>
              <a:rPr lang="en-GB" dirty="0"/>
              <a:t>Engage in conversation</a:t>
            </a:r>
          </a:p>
          <a:p>
            <a:pPr lvl="1"/>
            <a:r>
              <a:rPr lang="en-GB" dirty="0"/>
              <a:t>What kind of things did you write down?</a:t>
            </a:r>
          </a:p>
          <a:p>
            <a:pPr lvl="1"/>
            <a:r>
              <a:rPr lang="en-GB" dirty="0"/>
              <a:t>What senses did you mention?</a:t>
            </a:r>
          </a:p>
        </p:txBody>
      </p:sp>
      <p:pic>
        <p:nvPicPr>
          <p:cNvPr id="7" name="Sisällön paikkamerkki 2" descr="lumon-energiansaasto-ja-ymparisto1-272x18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88" b="-33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74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3"/>
              </a:rPr>
              <a:t>Khan Academy video</a:t>
            </a:r>
            <a:r>
              <a:rPr lang="en-GB" dirty="0"/>
              <a:t> on </a:t>
            </a:r>
            <a:r>
              <a:rPr lang="en-GB" b="1" dirty="0"/>
              <a:t>long-term potentiation (LTP)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32" y="2013856"/>
            <a:ext cx="3694453" cy="3694453"/>
          </a:xfrm>
        </p:spPr>
      </p:pic>
    </p:spTree>
    <p:extLst>
      <p:ext uri="{BB962C8B-B14F-4D97-AF65-F5344CB8AC3E}">
        <p14:creationId xmlns:p14="http://schemas.microsoft.com/office/powerpoint/2010/main" val="1556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National Geographic video</a:t>
            </a:r>
            <a:r>
              <a:rPr lang="en-GB" dirty="0"/>
              <a:t> on London taxi drivers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0832"/>
            <a:ext cx="4038600" cy="2525727"/>
          </a:xfrm>
        </p:spPr>
      </p:pic>
    </p:spTree>
    <p:extLst>
      <p:ext uri="{BB962C8B-B14F-4D97-AF65-F5344CB8AC3E}">
        <p14:creationId xmlns:p14="http://schemas.microsoft.com/office/powerpoint/2010/main" val="208180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455C45-213A-3E4F-AFFC-A6FC2E69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8935B4-1A60-B94E-8E41-04942C1A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2" cy="4525963"/>
          </a:xfrm>
        </p:spPr>
        <p:txBody>
          <a:bodyPr>
            <a:normAutofit/>
          </a:bodyPr>
          <a:lstStyle/>
          <a:p>
            <a:r>
              <a:rPr lang="en-GB" dirty="0"/>
              <a:t>Read page 61</a:t>
            </a:r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 </a:t>
            </a:r>
            <a:br>
              <a:rPr lang="en-GB" i="1" dirty="0"/>
            </a:br>
            <a:r>
              <a:rPr lang="en-GB" dirty="0"/>
              <a:t>of </a:t>
            </a:r>
            <a:r>
              <a:rPr lang="en-GB" b="1" dirty="0"/>
              <a:t>Maguire et al. (2000) </a:t>
            </a:r>
            <a:r>
              <a:rPr lang="en-GB" dirty="0"/>
              <a:t>study? </a:t>
            </a:r>
          </a:p>
          <a:p>
            <a:pPr lvl="1"/>
            <a:r>
              <a:rPr lang="en-GB" dirty="0"/>
              <a:t>Based on the study, how does </a:t>
            </a:r>
            <a:r>
              <a:rPr lang="en-GB" b="1" dirty="0"/>
              <a:t>hippocampus</a:t>
            </a:r>
            <a:r>
              <a:rPr lang="en-GB" dirty="0"/>
              <a:t> relate to memory functions?</a:t>
            </a:r>
          </a:p>
        </p:txBody>
      </p:sp>
      <p:pic>
        <p:nvPicPr>
          <p:cNvPr id="5" name="Sisällön paikkamerkki 6">
            <a:extLst>
              <a:ext uri="{FF2B5EF4-FFF2-40B4-BE49-F238E27FC236}">
                <a16:creationId xmlns:a16="http://schemas.microsoft.com/office/drawing/2014/main" id="{1FE97584-0CBB-4549-BD43-1FD91C679F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1995330"/>
            <a:ext cx="4038598" cy="3735704"/>
          </a:xfrm>
        </p:spPr>
      </p:pic>
    </p:spTree>
    <p:extLst>
      <p:ext uri="{BB962C8B-B14F-4D97-AF65-F5344CB8AC3E}">
        <p14:creationId xmlns:p14="http://schemas.microsoft.com/office/powerpoint/2010/main" val="10391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Evaluate the </a:t>
            </a:r>
            <a:r>
              <a:rPr lang="en-GB" b="1" dirty="0"/>
              <a:t>Maguire et al. (2000)</a:t>
            </a:r>
            <a:r>
              <a:rPr lang="en-GB" dirty="0"/>
              <a:t> study</a:t>
            </a:r>
          </a:p>
          <a:p>
            <a:pPr lvl="1"/>
            <a:r>
              <a:rPr lang="en-GB" dirty="0"/>
              <a:t>What are its strengths and limitations?</a:t>
            </a:r>
          </a:p>
          <a:p>
            <a:pPr lvl="1"/>
            <a:r>
              <a:rPr lang="en-GB" dirty="0"/>
              <a:t>Do a MAGEC/GRENADE analysis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4380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562D2E-D6D1-22EC-6687-ED60300C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RESEARCH: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experiments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342E1F-77D9-F9FE-C210-FA3E9C0B8D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Quasi-experiment</a:t>
            </a:r>
          </a:p>
          <a:p>
            <a:pPr lvl="1"/>
            <a:r>
              <a:rPr lang="en-GB" dirty="0"/>
              <a:t>Allocation into groups is done on the basis of pre-existing differences</a:t>
            </a:r>
          </a:p>
          <a:p>
            <a:pPr lvl="1"/>
            <a:r>
              <a:rPr lang="en-GB" dirty="0"/>
              <a:t>Researchers do NOT manipulate the IV</a:t>
            </a:r>
          </a:p>
          <a:p>
            <a:pPr lvl="1"/>
            <a:r>
              <a:rPr lang="en-GB" dirty="0"/>
              <a:t>Cause-effect inferences CANNOT be made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84236F-6E71-5B9B-3E83-99AC54F28B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True experiment</a:t>
            </a:r>
          </a:p>
          <a:p>
            <a:pPr lvl="1"/>
            <a:r>
              <a:rPr lang="en-GB" dirty="0"/>
              <a:t>Allocation into experimental groups is done randomly</a:t>
            </a:r>
          </a:p>
          <a:p>
            <a:pPr lvl="1"/>
            <a:r>
              <a:rPr lang="en-GB" dirty="0"/>
              <a:t>Researchers manipulate the IV</a:t>
            </a:r>
          </a:p>
          <a:p>
            <a:pPr lvl="1"/>
            <a:r>
              <a:rPr lang="en-GB" dirty="0"/>
              <a:t>Cause-effect inferences can be made</a:t>
            </a:r>
          </a:p>
        </p:txBody>
      </p:sp>
      <p:pic>
        <p:nvPicPr>
          <p:cNvPr id="6" name="Kuva 5" descr="Kuva, joka sisältää kohteen teksti, Lääketieteellinen kuvantaminen, lääketieteellinen, röntgenfilmi&#10;&#10;Kuvaus luotu automaattisesti">
            <a:extLst>
              <a:ext uri="{FF2B5EF4-FFF2-40B4-BE49-F238E27FC236}">
                <a16:creationId xmlns:a16="http://schemas.microsoft.com/office/drawing/2014/main" id="{46AB1F2B-D87D-63A3-EE77-ED4F0E84B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199"/>
            <a:ext cx="4194629" cy="407927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EBFB2D7-3D00-7830-ECC3-CA461F50535D}"/>
              </a:ext>
            </a:extLst>
          </p:cNvPr>
          <p:cNvSpPr txBox="1"/>
          <p:nvPr/>
        </p:nvSpPr>
        <p:spPr>
          <a:xfrm>
            <a:off x="574794" y="5079312"/>
            <a:ext cx="3803412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HOW IS QUASI-EXPERIMENT</a:t>
            </a:r>
            <a:br>
              <a:rPr lang="fi-FI" sz="2400" b="1" dirty="0"/>
            </a:br>
            <a:r>
              <a:rPr lang="fi-FI" sz="2400" b="1" dirty="0"/>
              <a:t>DIFFERENT FROM </a:t>
            </a:r>
          </a:p>
          <a:p>
            <a:pPr algn="ctr"/>
            <a:r>
              <a:rPr lang="fi-FI" sz="2400" b="1" dirty="0"/>
              <a:t>TRUE-EXPERIMENT</a:t>
            </a:r>
          </a:p>
        </p:txBody>
      </p:sp>
    </p:spTree>
    <p:extLst>
      <p:ext uri="{BB962C8B-B14F-4D97-AF65-F5344CB8AC3E}">
        <p14:creationId xmlns:p14="http://schemas.microsoft.com/office/powerpoint/2010/main" val="41588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base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80319"/>
            <a:ext cx="4114800" cy="5165724"/>
          </a:xfrm>
        </p:spPr>
        <p:txBody>
          <a:bodyPr>
            <a:normAutofit/>
          </a:bodyPr>
          <a:lstStyle/>
          <a:p>
            <a:r>
              <a:rPr lang="en-GB" b="1" dirty="0"/>
              <a:t>Maguire et al. (2006)</a:t>
            </a:r>
          </a:p>
          <a:p>
            <a:pPr lvl="1"/>
            <a:r>
              <a:rPr lang="en-GB" dirty="0"/>
              <a:t>Comparison between London taxi drivers and bus drivers</a:t>
            </a:r>
          </a:p>
          <a:p>
            <a:pPr lvl="1"/>
            <a:r>
              <a:rPr lang="en-GB" dirty="0"/>
              <a:t>Years of navigation experience correlated with hippocampal grey matter volume only in taxi drivers</a:t>
            </a:r>
            <a:endParaRPr lang="fi-FI" dirty="0"/>
          </a:p>
          <a:p>
            <a:pPr lvl="1"/>
            <a:r>
              <a:rPr lang="en-GB" dirty="0"/>
              <a:t>Ability to acquire new visuo-spatial information was worse in taxi drivers than in bus drivers</a:t>
            </a:r>
            <a:r>
              <a:rPr lang="fi-FI" dirty="0"/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927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base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47458" cy="4525963"/>
          </a:xfrm>
        </p:spPr>
        <p:txBody>
          <a:bodyPr>
            <a:normAutofit/>
          </a:bodyPr>
          <a:lstStyle/>
          <a:p>
            <a:r>
              <a:rPr lang="en-GB" b="1" dirty="0"/>
              <a:t>Amnesia</a:t>
            </a:r>
          </a:p>
          <a:p>
            <a:pPr lvl="1"/>
            <a:r>
              <a:rPr lang="en-GB" dirty="0"/>
              <a:t>General term for memory dysfunctions caused by brain damage</a:t>
            </a:r>
          </a:p>
          <a:p>
            <a:r>
              <a:rPr lang="en-GB" b="1" dirty="0"/>
              <a:t>Anterograde amnesia</a:t>
            </a:r>
          </a:p>
          <a:p>
            <a:pPr lvl="1"/>
            <a:r>
              <a:rPr lang="en-GB" dirty="0"/>
              <a:t>Failure to </a:t>
            </a:r>
            <a:r>
              <a:rPr lang="en-GB" i="1" dirty="0"/>
              <a:t>store </a:t>
            </a:r>
            <a:r>
              <a:rPr lang="en-GB" dirty="0"/>
              <a:t>memories </a:t>
            </a:r>
            <a:r>
              <a:rPr lang="en-GB" i="1" dirty="0"/>
              <a:t>after</a:t>
            </a:r>
            <a:r>
              <a:rPr lang="en-GB" dirty="0"/>
              <a:t> the trauma</a:t>
            </a:r>
          </a:p>
          <a:p>
            <a:r>
              <a:rPr lang="en-GB" b="1" dirty="0"/>
              <a:t>Retrograde amnesia</a:t>
            </a:r>
          </a:p>
          <a:p>
            <a:pPr lvl="1"/>
            <a:r>
              <a:rPr lang="en-GB" dirty="0"/>
              <a:t>Failure to </a:t>
            </a:r>
            <a:r>
              <a:rPr lang="en-GB" i="1" dirty="0"/>
              <a:t>recall </a:t>
            </a:r>
            <a:r>
              <a:rPr lang="en-GB" dirty="0"/>
              <a:t>memories </a:t>
            </a:r>
            <a:r>
              <a:rPr lang="en-GB" i="1" dirty="0"/>
              <a:t>before</a:t>
            </a:r>
            <a:r>
              <a:rPr lang="en-GB" dirty="0"/>
              <a:t> the trauma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54854"/>
            <a:ext cx="4038600" cy="3416655"/>
          </a:xfrm>
        </p:spPr>
      </p:pic>
    </p:spTree>
    <p:extLst>
      <p:ext uri="{BB962C8B-B14F-4D97-AF65-F5344CB8AC3E}">
        <p14:creationId xmlns:p14="http://schemas.microsoft.com/office/powerpoint/2010/main" val="73037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base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1" y="1600200"/>
            <a:ext cx="7924837" cy="4525963"/>
          </a:xfrm>
        </p:spPr>
      </p:pic>
    </p:spTree>
    <p:extLst>
      <p:ext uri="{BB962C8B-B14F-4D97-AF65-F5344CB8AC3E}">
        <p14:creationId xmlns:p14="http://schemas.microsoft.com/office/powerpoint/2010/main" val="549084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34544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BBC video</a:t>
            </a:r>
            <a:r>
              <a:rPr lang="en-GB" dirty="0"/>
              <a:t> on the </a:t>
            </a:r>
            <a:r>
              <a:rPr lang="en-GB" i="1" dirty="0"/>
              <a:t>case of Clive Wearing</a:t>
            </a:r>
          </a:p>
          <a:p>
            <a:endParaRPr lang="en-GB" dirty="0"/>
          </a:p>
          <a:p>
            <a:r>
              <a:rPr lang="en-GB" dirty="0"/>
              <a:t>What brain parts are probably damaged in Clive’s case?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771083"/>
            <a:ext cx="2895600" cy="3857625"/>
          </a:xfrm>
        </p:spPr>
      </p:pic>
    </p:spTree>
    <p:extLst>
      <p:ext uri="{BB962C8B-B14F-4D97-AF65-F5344CB8AC3E}">
        <p14:creationId xmlns:p14="http://schemas.microsoft.com/office/powerpoint/2010/main" val="21371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TED-Ed video</a:t>
            </a:r>
            <a:r>
              <a:rPr lang="en-GB" dirty="0"/>
              <a:t> on the </a:t>
            </a:r>
            <a:r>
              <a:rPr lang="en-GB" i="1" dirty="0"/>
              <a:t>case of HM</a:t>
            </a:r>
          </a:p>
          <a:p>
            <a:endParaRPr lang="en-GB" dirty="0"/>
          </a:p>
          <a:p>
            <a:r>
              <a:rPr lang="en-GB" dirty="0"/>
              <a:t>How is the case of HM similar to the case of Clive Wearing?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3973982"/>
          </a:xfrm>
        </p:spPr>
      </p:pic>
    </p:spTree>
    <p:extLst>
      <p:ext uri="{BB962C8B-B14F-4D97-AF65-F5344CB8AC3E}">
        <p14:creationId xmlns:p14="http://schemas.microsoft.com/office/powerpoint/2010/main" val="8670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video clip </a:t>
            </a:r>
            <a:r>
              <a:rPr lang="en-GB" dirty="0"/>
              <a:t>and think which acts are possible for human information processing and which are not</a:t>
            </a:r>
          </a:p>
        </p:txBody>
      </p:sp>
      <p:pic>
        <p:nvPicPr>
          <p:cNvPr id="5" name="Sisällön paikkamerkki 4" descr="art-crouching-tiger-620x349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6" r="27546"/>
          <a:stretch/>
        </p:blipFill>
        <p:spPr>
          <a:xfrm>
            <a:off x="4690023" y="1647031"/>
            <a:ext cx="3954953" cy="4432300"/>
          </a:xfrm>
        </p:spPr>
      </p:pic>
    </p:spTree>
    <p:extLst>
      <p:ext uri="{BB962C8B-B14F-4D97-AF65-F5344CB8AC3E}">
        <p14:creationId xmlns:p14="http://schemas.microsoft.com/office/powerpoint/2010/main" val="19188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base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b="1" dirty="0"/>
              <a:t>Dementia</a:t>
            </a:r>
          </a:p>
          <a:p>
            <a:pPr lvl="1"/>
            <a:r>
              <a:rPr lang="en-GB" dirty="0"/>
              <a:t>General term for illnesses where mental capacities are deteriorated</a:t>
            </a:r>
          </a:p>
          <a:p>
            <a:endParaRPr lang="en-GB" dirty="0"/>
          </a:p>
          <a:p>
            <a:r>
              <a:rPr lang="en-GB" b="1" dirty="0"/>
              <a:t>Alzheimer’s disease</a:t>
            </a:r>
          </a:p>
          <a:p>
            <a:pPr lvl="1"/>
            <a:r>
              <a:rPr lang="en-GB" dirty="0"/>
              <a:t>Most common form of dementia where semantic and episodic memories are decreased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80599"/>
            <a:ext cx="4038600" cy="4165165"/>
          </a:xfrm>
        </p:spPr>
      </p:pic>
    </p:spTree>
    <p:extLst>
      <p:ext uri="{BB962C8B-B14F-4D97-AF65-F5344CB8AC3E}">
        <p14:creationId xmlns:p14="http://schemas.microsoft.com/office/powerpoint/2010/main" val="1508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What were meant by </a:t>
            </a:r>
            <a:r>
              <a:rPr lang="en-GB" b="1" dirty="0"/>
              <a:t>schemas</a:t>
            </a:r>
            <a:r>
              <a:rPr lang="en-GB" dirty="0"/>
              <a:t>?</a:t>
            </a:r>
          </a:p>
          <a:p>
            <a:r>
              <a:rPr lang="en-GB" dirty="0"/>
              <a:t>What could be </a:t>
            </a:r>
            <a:r>
              <a:rPr lang="en-GB" i="1" dirty="0"/>
              <a:t>examples</a:t>
            </a:r>
            <a:r>
              <a:rPr lang="en-GB" dirty="0"/>
              <a:t> of different schemas? </a:t>
            </a:r>
          </a:p>
          <a:p>
            <a:r>
              <a:rPr lang="en-GB" dirty="0"/>
              <a:t>How do schemas </a:t>
            </a:r>
            <a:r>
              <a:rPr lang="en-GB" i="1" dirty="0"/>
              <a:t>influence</a:t>
            </a:r>
            <a:r>
              <a:rPr lang="en-GB" dirty="0"/>
              <a:t> our behaviour?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1484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Cognitive schemas</a:t>
            </a:r>
          </a:p>
          <a:p>
            <a:pPr lvl="1"/>
            <a:r>
              <a:rPr lang="en-GB" dirty="0"/>
              <a:t>Mental representations</a:t>
            </a:r>
          </a:p>
          <a:p>
            <a:pPr lvl="1"/>
            <a:r>
              <a:rPr lang="en-GB" dirty="0"/>
              <a:t>Patterns of knowledge</a:t>
            </a:r>
          </a:p>
        </p:txBody>
      </p:sp>
      <p:pic>
        <p:nvPicPr>
          <p:cNvPr id="6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32" y="2178050"/>
            <a:ext cx="3505200" cy="2501900"/>
          </a:xfrm>
        </p:spPr>
      </p:pic>
    </p:spTree>
    <p:extLst>
      <p:ext uri="{BB962C8B-B14F-4D97-AF65-F5344CB8AC3E}">
        <p14:creationId xmlns:p14="http://schemas.microsoft.com/office/powerpoint/2010/main" val="7251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344732" y="4667736"/>
            <a:ext cx="129394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SCHEMA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390181" y="2246775"/>
            <a:ext cx="215680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ENVIRONMENT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143998" y="4667736"/>
            <a:ext cx="179126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PERCEPTION</a:t>
            </a:r>
          </a:p>
        </p:txBody>
      </p:sp>
      <p:grpSp>
        <p:nvGrpSpPr>
          <p:cNvPr id="16" name="Ryhmitä 15"/>
          <p:cNvGrpSpPr/>
          <p:nvPr/>
        </p:nvGrpSpPr>
        <p:grpSpPr>
          <a:xfrm>
            <a:off x="3603171" y="4593770"/>
            <a:ext cx="1730829" cy="1122247"/>
            <a:chOff x="3592285" y="4800598"/>
            <a:chExt cx="1730829" cy="1122247"/>
          </a:xfrm>
        </p:grpSpPr>
        <p:sp>
          <p:nvSpPr>
            <p:cNvPr id="9" name="Nuoli oikealle 8"/>
            <p:cNvSpPr/>
            <p:nvPr/>
          </p:nvSpPr>
          <p:spPr>
            <a:xfrm>
              <a:off x="3592285" y="4800598"/>
              <a:ext cx="1730829" cy="609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3933966" y="5522735"/>
              <a:ext cx="1047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/>
                <a:t>DIRECTS</a:t>
              </a:r>
            </a:p>
          </p:txBody>
        </p:sp>
      </p:grpSp>
      <p:grpSp>
        <p:nvGrpSpPr>
          <p:cNvPr id="17" name="Ryhmitä 16"/>
          <p:cNvGrpSpPr/>
          <p:nvPr/>
        </p:nvGrpSpPr>
        <p:grpSpPr>
          <a:xfrm>
            <a:off x="5900936" y="2685265"/>
            <a:ext cx="1849266" cy="1730829"/>
            <a:chOff x="6075107" y="2893181"/>
            <a:chExt cx="1849266" cy="1730829"/>
          </a:xfrm>
        </p:grpSpPr>
        <p:sp>
          <p:nvSpPr>
            <p:cNvPr id="11" name="Nuoli oikealle 10"/>
            <p:cNvSpPr/>
            <p:nvPr/>
          </p:nvSpPr>
          <p:spPr>
            <a:xfrm rot="14122967">
              <a:off x="5514492" y="3453796"/>
              <a:ext cx="1730829" cy="609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6818878" y="3403565"/>
              <a:ext cx="11054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2000" dirty="0"/>
                <a:t>SELECTS</a:t>
              </a:r>
            </a:p>
            <a:p>
              <a:pPr algn="ctr"/>
              <a:r>
                <a:rPr lang="fi-FI" sz="2000" dirty="0"/>
                <a:t>TARGETS</a:t>
              </a:r>
            </a:p>
          </p:txBody>
        </p:sp>
      </p:grpSp>
      <p:grpSp>
        <p:nvGrpSpPr>
          <p:cNvPr id="18" name="Ryhmitä 17"/>
          <p:cNvGrpSpPr/>
          <p:nvPr/>
        </p:nvGrpSpPr>
        <p:grpSpPr>
          <a:xfrm>
            <a:off x="1169282" y="2779218"/>
            <a:ext cx="1860067" cy="1730829"/>
            <a:chOff x="1158396" y="2986046"/>
            <a:chExt cx="1860067" cy="1730829"/>
          </a:xfrm>
        </p:grpSpPr>
        <p:sp>
          <p:nvSpPr>
            <p:cNvPr id="10" name="Nuoli oikealle 9"/>
            <p:cNvSpPr/>
            <p:nvPr/>
          </p:nvSpPr>
          <p:spPr>
            <a:xfrm rot="7482078">
              <a:off x="1848248" y="3546661"/>
              <a:ext cx="1730829" cy="609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1158396" y="3557453"/>
              <a:ext cx="1198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/>
                <a:t>CHANGES</a:t>
              </a:r>
            </a:p>
          </p:txBody>
        </p:sp>
      </p:grpSp>
      <p:sp>
        <p:nvSpPr>
          <p:cNvPr id="3" name="Tekstiruutu 2"/>
          <p:cNvSpPr txBox="1"/>
          <p:nvPr/>
        </p:nvSpPr>
        <p:spPr>
          <a:xfrm>
            <a:off x="3572954" y="3235606"/>
            <a:ext cx="179126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CYCLE OF </a:t>
            </a:r>
            <a:br>
              <a:rPr lang="fi-FI" sz="2400" b="1" dirty="0"/>
            </a:br>
            <a:r>
              <a:rPr lang="fi-FI" sz="2400" b="1" dirty="0"/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20464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93511" y="3265711"/>
            <a:ext cx="158030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ENCODING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7051149" y="3265710"/>
            <a:ext cx="154856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RETRIEVAL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880977" y="3265710"/>
            <a:ext cx="138204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STORAGE</a:t>
            </a:r>
          </a:p>
        </p:txBody>
      </p:sp>
      <p:sp>
        <p:nvSpPr>
          <p:cNvPr id="12" name="Nuoli oikealle 11"/>
          <p:cNvSpPr/>
          <p:nvPr/>
        </p:nvSpPr>
        <p:spPr>
          <a:xfrm>
            <a:off x="2445010" y="3311485"/>
            <a:ext cx="1164771" cy="37011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 oikealle 12"/>
          <p:cNvSpPr/>
          <p:nvPr/>
        </p:nvSpPr>
        <p:spPr>
          <a:xfrm>
            <a:off x="5574700" y="3311476"/>
            <a:ext cx="1164771" cy="37011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/>
          <p:cNvSpPr txBox="1"/>
          <p:nvPr/>
        </p:nvSpPr>
        <p:spPr>
          <a:xfrm>
            <a:off x="1581693" y="2133720"/>
            <a:ext cx="598061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b="1" dirty="0"/>
              <a:t>THREE MAIN STAGES IN MEMORY PROCESSES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991837" y="4397681"/>
            <a:ext cx="516032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SCHEMA PROCESSING CAN INFLUENCE </a:t>
            </a:r>
            <a:br>
              <a:rPr lang="fi-FI" sz="2400" b="1" dirty="0"/>
            </a:br>
            <a:r>
              <a:rPr lang="fi-FI" sz="2400" b="1" dirty="0"/>
              <a:t>MEMORY AT ALL STAGES</a:t>
            </a:r>
          </a:p>
        </p:txBody>
      </p:sp>
    </p:spTree>
    <p:extLst>
      <p:ext uri="{BB962C8B-B14F-4D97-AF65-F5344CB8AC3E}">
        <p14:creationId xmlns:p14="http://schemas.microsoft.com/office/powerpoint/2010/main" val="2591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2D5A06-49FF-E14F-8F66-BB4495F6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F1C4F5-05EB-AC46-A3E5-C0DBEBEB70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</a:t>
            </a:r>
            <a:r>
              <a:rPr lang="en-GB" b="1" dirty="0"/>
              <a:t>Bransford and Johnson (1972) </a:t>
            </a:r>
            <a:r>
              <a:rPr lang="en-GB" dirty="0"/>
              <a:t>study?</a:t>
            </a:r>
          </a:p>
          <a:p>
            <a:pPr lvl="1"/>
            <a:r>
              <a:rPr lang="en-GB" dirty="0"/>
              <a:t>How did schemas influence </a:t>
            </a:r>
            <a:r>
              <a:rPr lang="en-GB" i="1" dirty="0"/>
              <a:t>encoding</a:t>
            </a:r>
            <a:r>
              <a:rPr lang="en-GB" dirty="0"/>
              <a:t>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450F500-864C-BC4C-899D-4EDD740170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</a:t>
            </a:r>
            <a:r>
              <a:rPr lang="en-GB" b="1" dirty="0"/>
              <a:t>Anderson and </a:t>
            </a:r>
            <a:r>
              <a:rPr lang="en-GB" b="1" dirty="0" err="1"/>
              <a:t>Pichert</a:t>
            </a:r>
            <a:r>
              <a:rPr lang="en-GB" b="1" dirty="0"/>
              <a:t> (1978) </a:t>
            </a:r>
            <a:r>
              <a:rPr lang="en-GB" dirty="0"/>
              <a:t>study? </a:t>
            </a:r>
          </a:p>
          <a:p>
            <a:pPr lvl="1"/>
            <a:r>
              <a:rPr lang="en-GB" dirty="0"/>
              <a:t>How did schemas influence </a:t>
            </a:r>
            <a:r>
              <a:rPr lang="en-GB" i="1" dirty="0"/>
              <a:t>retrieval</a:t>
            </a:r>
            <a:r>
              <a:rPr lang="en-GB" dirty="0"/>
              <a:t>? </a:t>
            </a:r>
            <a:endParaRPr lang="en-GB" dirty="0">
              <a:solidFill>
                <a:srgbClr val="FF0000"/>
              </a:solidFill>
            </a:endParaRP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794EF64-AC90-5A49-9E54-2AF18447C41F}"/>
              </a:ext>
            </a:extLst>
          </p:cNvPr>
          <p:cNvSpPr txBox="1"/>
          <p:nvPr/>
        </p:nvSpPr>
        <p:spPr>
          <a:xfrm>
            <a:off x="2879556" y="1799303"/>
            <a:ext cx="323248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Read pages 142–145</a:t>
            </a:r>
          </a:p>
        </p:txBody>
      </p:sp>
    </p:spTree>
    <p:extLst>
      <p:ext uri="{BB962C8B-B14F-4D97-AF65-F5344CB8AC3E}">
        <p14:creationId xmlns:p14="http://schemas.microsoft.com/office/powerpoint/2010/main" val="1834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12607"/>
            <a:ext cx="4191000" cy="5501148"/>
          </a:xfrm>
        </p:spPr>
        <p:txBody>
          <a:bodyPr>
            <a:normAutofit/>
          </a:bodyPr>
          <a:lstStyle/>
          <a:p>
            <a:r>
              <a:rPr lang="en-GB" b="1" dirty="0"/>
              <a:t>Brewer &amp; </a:t>
            </a:r>
            <a:r>
              <a:rPr lang="en-GB" b="1" dirty="0" err="1"/>
              <a:t>Treyens</a:t>
            </a:r>
            <a:r>
              <a:rPr lang="en-GB" b="1" dirty="0"/>
              <a:t> (1981)</a:t>
            </a:r>
          </a:p>
          <a:p>
            <a:pPr lvl="1"/>
            <a:r>
              <a:rPr lang="en-GB" dirty="0"/>
              <a:t>Does stereotypical schema of an office influence memory recall?</a:t>
            </a:r>
          </a:p>
          <a:p>
            <a:pPr lvl="1"/>
            <a:r>
              <a:rPr lang="en-GB" dirty="0"/>
              <a:t>Participants were asked to wait 35 seconds in an office room</a:t>
            </a:r>
          </a:p>
          <a:p>
            <a:pPr lvl="1"/>
            <a:r>
              <a:rPr lang="en-GB" dirty="0"/>
              <a:t>After the waiting period, participants were taken into another room and were asked to write down everything they could remember from the office room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36416"/>
            <a:ext cx="4038600" cy="4053530"/>
          </a:xfrm>
        </p:spPr>
      </p:pic>
    </p:spTree>
    <p:extLst>
      <p:ext uri="{BB962C8B-B14F-4D97-AF65-F5344CB8AC3E}">
        <p14:creationId xmlns:p14="http://schemas.microsoft.com/office/powerpoint/2010/main" val="30602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r>
              <a:rPr lang="en-GB" dirty="0"/>
              <a:t>Participants recalled things from a typical office</a:t>
            </a:r>
          </a:p>
          <a:p>
            <a:pPr lvl="1"/>
            <a:r>
              <a:rPr lang="en-GB" dirty="0"/>
              <a:t>They did not recall the wine bottle and the picnic basket</a:t>
            </a:r>
          </a:p>
          <a:p>
            <a:pPr lvl="1"/>
            <a:r>
              <a:rPr lang="en-GB" dirty="0"/>
              <a:t>Participants schema of an office influenced their memory of it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36416"/>
            <a:ext cx="4038600" cy="4053530"/>
          </a:xfrm>
        </p:spPr>
      </p:pic>
      <p:sp>
        <p:nvSpPr>
          <p:cNvPr id="7" name="Nuoli oikealle 6"/>
          <p:cNvSpPr/>
          <p:nvPr/>
        </p:nvSpPr>
        <p:spPr>
          <a:xfrm rot="2094666">
            <a:off x="5485549" y="2136415"/>
            <a:ext cx="1164771" cy="37011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 oikealle 7"/>
          <p:cNvSpPr/>
          <p:nvPr/>
        </p:nvSpPr>
        <p:spPr>
          <a:xfrm rot="19670319">
            <a:off x="5493587" y="3506918"/>
            <a:ext cx="1164771" cy="37011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Ryhmitä 11"/>
          <p:cNvGrpSpPr/>
          <p:nvPr/>
        </p:nvGrpSpPr>
        <p:grpSpPr>
          <a:xfrm>
            <a:off x="6741949" y="3863180"/>
            <a:ext cx="763799" cy="1687752"/>
            <a:chOff x="6741949" y="3863180"/>
            <a:chExt cx="763799" cy="1687752"/>
          </a:xfrm>
        </p:grpSpPr>
        <p:sp>
          <p:nvSpPr>
            <p:cNvPr id="10" name="Nuoli oikealle 9"/>
            <p:cNvSpPr/>
            <p:nvPr/>
          </p:nvSpPr>
          <p:spPr>
            <a:xfrm rot="16200000">
              <a:off x="6541464" y="4260509"/>
              <a:ext cx="1164771" cy="3701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6741949" y="5181600"/>
              <a:ext cx="763799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SKULL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9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46612A-9FC1-6A4B-96D9-37289BDA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82EA88-09E2-C84A-9B79-BAC2BDA975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Social schemas</a:t>
            </a:r>
          </a:p>
          <a:p>
            <a:pPr lvl="1"/>
            <a:r>
              <a:rPr lang="en-GB" dirty="0"/>
              <a:t>Schemas about groups of people</a:t>
            </a:r>
          </a:p>
          <a:p>
            <a:pPr lvl="1"/>
            <a:r>
              <a:rPr lang="en-GB" dirty="0"/>
              <a:t>E.g. </a:t>
            </a:r>
            <a:r>
              <a:rPr lang="en-GB" i="1" dirty="0"/>
              <a:t>stereotypes</a:t>
            </a:r>
          </a:p>
          <a:p>
            <a:endParaRPr lang="en-GB" b="1" dirty="0"/>
          </a:p>
          <a:p>
            <a:r>
              <a:rPr lang="en-GB" b="1" dirty="0"/>
              <a:t>Scripts</a:t>
            </a:r>
          </a:p>
          <a:p>
            <a:pPr lvl="1"/>
            <a:r>
              <a:rPr lang="en-GB" dirty="0"/>
              <a:t>Schemas about sequences or events</a:t>
            </a:r>
          </a:p>
          <a:p>
            <a:pPr lvl="1"/>
            <a:r>
              <a:rPr lang="en-GB" dirty="0"/>
              <a:t>E.g. grocery shopping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D74F48A-3318-1546-B2F9-F8972F360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39824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3D769-B6AA-5447-ABFC-7945D17B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6AA526-EE74-7242-8590-388FB03C7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Self-schemas</a:t>
            </a:r>
          </a:p>
          <a:p>
            <a:pPr lvl="1"/>
            <a:r>
              <a:rPr lang="en-GB" dirty="0"/>
              <a:t>Schemas about ourselves</a:t>
            </a:r>
          </a:p>
          <a:p>
            <a:pPr lvl="1"/>
            <a:r>
              <a:rPr lang="en-GB" i="1" dirty="0"/>
              <a:t>”I wish I was different”</a:t>
            </a:r>
          </a:p>
          <a:p>
            <a:pPr lvl="1"/>
            <a:r>
              <a:rPr lang="en-GB" i="1" dirty="0"/>
              <a:t>”People don’t notice me”</a:t>
            </a:r>
          </a:p>
          <a:p>
            <a:pPr lvl="1"/>
            <a:r>
              <a:rPr lang="en-GB" i="1" dirty="0"/>
              <a:t>”No matter how hard I try I will fail for sure”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5F26717-ACAB-0D40-9FAB-CBB208D6B0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99243"/>
            <a:ext cx="4038600" cy="2859514"/>
          </a:xfrm>
        </p:spPr>
      </p:pic>
    </p:spTree>
    <p:extLst>
      <p:ext uri="{BB962C8B-B14F-4D97-AF65-F5344CB8AC3E}">
        <p14:creationId xmlns:p14="http://schemas.microsoft.com/office/powerpoint/2010/main" val="61187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approach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Researches human </a:t>
            </a:r>
            <a:r>
              <a:rPr lang="en-GB" i="1" dirty="0"/>
              <a:t>information processing</a:t>
            </a:r>
            <a:endParaRPr lang="en-GB" b="1" dirty="0"/>
          </a:p>
          <a:p>
            <a:r>
              <a:rPr lang="en-GB" b="1" dirty="0"/>
              <a:t>Cognition</a:t>
            </a:r>
          </a:p>
          <a:p>
            <a:pPr lvl="1"/>
            <a:r>
              <a:rPr lang="en-GB" i="1" dirty="0"/>
              <a:t>”All the processes by which the sensory input is transformed, reduced, elaborated, stored, recovered and used” </a:t>
            </a:r>
            <a:r>
              <a:rPr lang="en-GB" dirty="0"/>
              <a:t>(Ulric </a:t>
            </a:r>
            <a:r>
              <a:rPr lang="en-GB" dirty="0" err="1"/>
              <a:t>Neisser</a:t>
            </a:r>
            <a:r>
              <a:rPr lang="en-GB" dirty="0"/>
              <a:t>, 1967)</a:t>
            </a:r>
          </a:p>
        </p:txBody>
      </p:sp>
      <p:pic>
        <p:nvPicPr>
          <p:cNvPr id="5" name="Sisällön paikkamerkki 4" descr="shutterstock_106500365-300x26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75" b="-13675"/>
          <a:stretch>
            <a:fillRect/>
          </a:stretch>
        </p:blipFill>
        <p:spPr>
          <a:xfrm>
            <a:off x="4762500" y="1728286"/>
            <a:ext cx="3810000" cy="4269791"/>
          </a:xfrm>
        </p:spPr>
      </p:pic>
    </p:spTree>
    <p:extLst>
      <p:ext uri="{BB962C8B-B14F-4D97-AF65-F5344CB8AC3E}">
        <p14:creationId xmlns:p14="http://schemas.microsoft.com/office/powerpoint/2010/main" val="30553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EB984-A8C5-7E45-98F5-6AE3C4AA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5D2213-35EA-E747-B62B-7937FE605D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Teacher will divide the class in two groups</a:t>
            </a:r>
          </a:p>
          <a:p>
            <a:r>
              <a:rPr lang="en-GB" dirty="0"/>
              <a:t>Both groups will given a stimulus material</a:t>
            </a:r>
          </a:p>
          <a:p>
            <a:r>
              <a:rPr lang="en-GB" dirty="0"/>
              <a:t>Both groups will do a </a:t>
            </a:r>
            <a:r>
              <a:rPr lang="en-GB" dirty="0" err="1"/>
              <a:t>Kahoot</a:t>
            </a:r>
            <a:r>
              <a:rPr lang="en-GB" dirty="0"/>
              <a:t>! separately</a:t>
            </a:r>
          </a:p>
          <a:p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05AEA72-75FB-4D42-92BB-9B00507A7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51" y="2534597"/>
            <a:ext cx="3302000" cy="2362200"/>
          </a:xfrm>
        </p:spPr>
      </p:pic>
    </p:spTree>
    <p:extLst>
      <p:ext uri="{BB962C8B-B14F-4D97-AF65-F5344CB8AC3E}">
        <p14:creationId xmlns:p14="http://schemas.microsoft.com/office/powerpoint/2010/main" val="298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95" y="4406267"/>
            <a:ext cx="2069420" cy="130203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95" y="1515611"/>
            <a:ext cx="2071615" cy="1630361"/>
          </a:xfrm>
          <a:prstGeom prst="rect">
            <a:avLst/>
          </a:prstGeom>
        </p:spPr>
      </p:pic>
      <p:grpSp>
        <p:nvGrpSpPr>
          <p:cNvPr id="10" name="Ryhmitä 9"/>
          <p:cNvGrpSpPr/>
          <p:nvPr/>
        </p:nvGrpSpPr>
        <p:grpSpPr>
          <a:xfrm>
            <a:off x="847285" y="1962913"/>
            <a:ext cx="1865062" cy="3509872"/>
            <a:chOff x="847285" y="1962913"/>
            <a:chExt cx="1865062" cy="3509872"/>
          </a:xfrm>
        </p:grpSpPr>
        <p:sp>
          <p:nvSpPr>
            <p:cNvPr id="6" name="Ylänuoli 5"/>
            <p:cNvSpPr/>
            <p:nvPr/>
          </p:nvSpPr>
          <p:spPr>
            <a:xfrm>
              <a:off x="1099459" y="1962913"/>
              <a:ext cx="1360714" cy="213360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847285" y="4641788"/>
              <a:ext cx="1865062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2400" b="1" dirty="0"/>
                <a:t>BOTTOM-UP </a:t>
              </a:r>
              <a:br>
                <a:rPr lang="fi-FI" sz="2400" b="1" dirty="0"/>
              </a:br>
              <a:r>
                <a:rPr lang="fi-FI" sz="2400" b="1" dirty="0"/>
                <a:t>PROCESSING</a:t>
              </a:r>
            </a:p>
          </p:txBody>
        </p:sp>
      </p:grpSp>
      <p:grpSp>
        <p:nvGrpSpPr>
          <p:cNvPr id="11" name="Ryhmitä 10"/>
          <p:cNvGrpSpPr/>
          <p:nvPr/>
        </p:nvGrpSpPr>
        <p:grpSpPr>
          <a:xfrm>
            <a:off x="6455091" y="1783217"/>
            <a:ext cx="1809406" cy="3496355"/>
            <a:chOff x="6455091" y="1783217"/>
            <a:chExt cx="1809406" cy="3496355"/>
          </a:xfrm>
        </p:grpSpPr>
        <p:sp>
          <p:nvSpPr>
            <p:cNvPr id="7" name="Ylänuoli 6"/>
            <p:cNvSpPr/>
            <p:nvPr/>
          </p:nvSpPr>
          <p:spPr>
            <a:xfrm rot="10800000">
              <a:off x="6679437" y="3145972"/>
              <a:ext cx="1360714" cy="213360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6455091" y="1783217"/>
              <a:ext cx="1809406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2400" b="1" dirty="0"/>
                <a:t>TOP-DOWN </a:t>
              </a:r>
              <a:br>
                <a:rPr lang="fi-FI" sz="2400" b="1" dirty="0"/>
              </a:br>
              <a:r>
                <a:rPr lang="fi-FI" sz="2400" b="1" dirty="0"/>
                <a:t>PROCESSING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Schema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Pattern recognition</a:t>
            </a:r>
          </a:p>
          <a:p>
            <a:pPr lvl="1"/>
            <a:r>
              <a:rPr lang="en-GB" dirty="0"/>
              <a:t>Matching the current sensory input to schemas in memory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7520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44CD5-69CC-2548-A967-684A495A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CFF0A2-FB7F-F546-AF5C-6AC3DEEDB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following </a:t>
            </a:r>
            <a:r>
              <a:rPr lang="en-GB" dirty="0">
                <a:hlinkClick r:id="rId2"/>
              </a:rPr>
              <a:t>video clip</a:t>
            </a:r>
            <a:r>
              <a:rPr lang="en-GB" dirty="0"/>
              <a:t> experience </a:t>
            </a:r>
            <a:r>
              <a:rPr lang="en-GB" i="1" dirty="0"/>
              <a:t>pattern recognition </a:t>
            </a:r>
            <a:r>
              <a:rPr lang="en-GB" dirty="0"/>
              <a:t>in action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08E0C02-08A5-C84E-9A46-B095AD5497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05" y="1600122"/>
            <a:ext cx="3246547" cy="4328730"/>
          </a:xfrm>
        </p:spPr>
      </p:pic>
    </p:spTree>
    <p:extLst>
      <p:ext uri="{BB962C8B-B14F-4D97-AF65-F5344CB8AC3E}">
        <p14:creationId xmlns:p14="http://schemas.microsoft.com/office/powerpoint/2010/main" val="18481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968414"/>
          </a:xfrm>
        </p:spPr>
        <p:txBody>
          <a:bodyPr>
            <a:normAutofit/>
          </a:bodyPr>
          <a:lstStyle/>
          <a:p>
            <a:r>
              <a:rPr lang="en-GB" dirty="0"/>
              <a:t>What are the </a:t>
            </a:r>
            <a:r>
              <a:rPr lang="en-GB" dirty="0">
                <a:solidFill>
                  <a:srgbClr val="00B050"/>
                </a:solidFill>
              </a:rPr>
              <a:t>pros</a:t>
            </a:r>
            <a:r>
              <a:rPr lang="en-GB" dirty="0"/>
              <a:t> and the </a:t>
            </a:r>
            <a:r>
              <a:rPr lang="en-GB" dirty="0">
                <a:solidFill>
                  <a:srgbClr val="FF0000"/>
                </a:solidFill>
              </a:rPr>
              <a:t>cons</a:t>
            </a:r>
            <a:r>
              <a:rPr lang="en-GB" dirty="0"/>
              <a:t> of schemas?</a:t>
            </a:r>
          </a:p>
          <a:p>
            <a:pPr lvl="1"/>
            <a:r>
              <a:rPr lang="en-GB" dirty="0"/>
              <a:t>How do they facilitate and/or complicate the way we process information and guide our behaviour?</a:t>
            </a:r>
          </a:p>
          <a:p>
            <a:r>
              <a:rPr lang="en-GB" dirty="0"/>
              <a:t>What are the </a:t>
            </a:r>
            <a:r>
              <a:rPr lang="en-GB" i="1" dirty="0"/>
              <a:t>strengths</a:t>
            </a:r>
            <a:r>
              <a:rPr lang="en-GB" dirty="0"/>
              <a:t> and </a:t>
            </a:r>
            <a:r>
              <a:rPr lang="en-GB" i="1" dirty="0"/>
              <a:t>limitations</a:t>
            </a:r>
            <a:r>
              <a:rPr lang="en-GB" dirty="0"/>
              <a:t> of schema theory?</a:t>
            </a:r>
          </a:p>
          <a:p>
            <a:pPr lvl="1"/>
            <a:r>
              <a:rPr lang="en-GB" dirty="0"/>
              <a:t>Do a TEACUP analysis</a:t>
            </a:r>
          </a:p>
          <a:p>
            <a:pPr lvl="1"/>
            <a:endParaRPr lang="en-GB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555645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9457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Theory of reconstructive memory</a:t>
            </a:r>
          </a:p>
          <a:p>
            <a:pPr lvl="1"/>
            <a:r>
              <a:rPr lang="en-GB" dirty="0"/>
              <a:t>Memory is </a:t>
            </a:r>
            <a:r>
              <a:rPr lang="en-GB" i="1" dirty="0"/>
              <a:t>an active process</a:t>
            </a:r>
            <a:endParaRPr lang="en-GB" dirty="0"/>
          </a:p>
          <a:p>
            <a:pPr lvl="1"/>
            <a:r>
              <a:rPr lang="en-GB" dirty="0"/>
              <a:t>Memory is </a:t>
            </a:r>
            <a:r>
              <a:rPr lang="en-GB" b="1" dirty="0"/>
              <a:t>NOT</a:t>
            </a:r>
            <a:r>
              <a:rPr lang="en-GB" dirty="0"/>
              <a:t> exact, it is distorted by existing schemas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15034"/>
            <a:ext cx="4038600" cy="4096294"/>
          </a:xfrm>
        </p:spPr>
      </p:pic>
    </p:spTree>
    <p:extLst>
      <p:ext uri="{BB962C8B-B14F-4D97-AF65-F5344CB8AC3E}">
        <p14:creationId xmlns:p14="http://schemas.microsoft.com/office/powerpoint/2010/main" val="12294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Bartlett (1932)</a:t>
            </a:r>
          </a:p>
          <a:p>
            <a:pPr lvl="1"/>
            <a:r>
              <a:rPr lang="en-GB" dirty="0"/>
              <a:t>Studied the reliability of memory with </a:t>
            </a:r>
            <a:r>
              <a:rPr lang="en-GB" b="1" dirty="0"/>
              <a:t>serial reproduction </a:t>
            </a:r>
            <a:r>
              <a:rPr lang="en-GB" dirty="0"/>
              <a:t>of Native American legend </a:t>
            </a:r>
            <a:r>
              <a:rPr lang="en-GB" i="1" dirty="0"/>
              <a:t>“The War of Ghosts”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24" y="1600200"/>
            <a:ext cx="3815952" cy="4525963"/>
          </a:xfrm>
        </p:spPr>
      </p:pic>
    </p:spTree>
    <p:extLst>
      <p:ext uri="{BB962C8B-B14F-4D97-AF65-F5344CB8AC3E}">
        <p14:creationId xmlns:p14="http://schemas.microsoft.com/office/powerpoint/2010/main" val="5910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Effort after meaning</a:t>
            </a:r>
          </a:p>
          <a:p>
            <a:pPr lvl="1"/>
            <a:r>
              <a:rPr lang="en-GB" dirty="0"/>
              <a:t>Attempt to match unfamiliar ideas into a familiar framework 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81" y="1600200"/>
            <a:ext cx="2634437" cy="4525963"/>
          </a:xfrm>
        </p:spPr>
      </p:pic>
    </p:spTree>
    <p:extLst>
      <p:ext uri="{BB962C8B-B14F-4D97-AF65-F5344CB8AC3E}">
        <p14:creationId xmlns:p14="http://schemas.microsoft.com/office/powerpoint/2010/main" val="197904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1C406E-90CF-0B4D-92DB-6A79919C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586156-6DFD-0D44-ADAE-93B3F2E69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instructional video</a:t>
            </a:r>
            <a:r>
              <a:rPr lang="en-GB" dirty="0"/>
              <a:t> about </a:t>
            </a:r>
            <a:r>
              <a:rPr lang="en-GB" b="1" dirty="0"/>
              <a:t>Loftus and Palmer (1974) </a:t>
            </a:r>
            <a:r>
              <a:rPr lang="en-GB" dirty="0"/>
              <a:t>study</a:t>
            </a:r>
          </a:p>
          <a:p>
            <a:endParaRPr lang="en-GB" dirty="0"/>
          </a:p>
          <a:p>
            <a:r>
              <a:rPr lang="en-GB" dirty="0"/>
              <a:t>Focus on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this twin experiment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E3D1778-E309-944C-935E-E639E94837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2218619"/>
            <a:ext cx="4114799" cy="3287242"/>
          </a:xfrm>
        </p:spPr>
      </p:pic>
    </p:spTree>
    <p:extLst>
      <p:ext uri="{BB962C8B-B14F-4D97-AF65-F5344CB8AC3E}">
        <p14:creationId xmlns:p14="http://schemas.microsoft.com/office/powerpoint/2010/main" val="39934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C0D413-B17B-FF4E-9902-F39B760C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998743-5D31-9F4E-BF17-20C33189BA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Loftus and Palmer suggested that the findings could be interpreted in two ways</a:t>
            </a:r>
          </a:p>
          <a:p>
            <a:pPr lvl="1"/>
            <a:r>
              <a:rPr lang="en-GB" b="1" dirty="0"/>
              <a:t>Response bias</a:t>
            </a:r>
            <a:r>
              <a:rPr lang="en-GB" dirty="0"/>
              <a:t>: the verb biases the response to a higher estimate</a:t>
            </a:r>
          </a:p>
          <a:p>
            <a:pPr lvl="1"/>
            <a:r>
              <a:rPr lang="en-GB" b="1" dirty="0"/>
              <a:t>Memory change</a:t>
            </a:r>
            <a:r>
              <a:rPr lang="en-GB" dirty="0"/>
              <a:t>: the verb causes an actual change in the memory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62E5040-B91F-9042-B977-E4865DC99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282358"/>
            <a:ext cx="4038598" cy="3161645"/>
          </a:xfrm>
        </p:spPr>
      </p:pic>
      <p:sp>
        <p:nvSpPr>
          <p:cNvPr id="6" name="Nuoli oikealle 5">
            <a:extLst>
              <a:ext uri="{FF2B5EF4-FFF2-40B4-BE49-F238E27FC236}">
                <a16:creationId xmlns:a16="http://schemas.microsoft.com/office/drawing/2014/main" id="{C182284F-1B83-0444-AD37-5241297FC0D7}"/>
              </a:ext>
            </a:extLst>
          </p:cNvPr>
          <p:cNvSpPr/>
          <p:nvPr/>
        </p:nvSpPr>
        <p:spPr>
          <a:xfrm>
            <a:off x="334295" y="4815348"/>
            <a:ext cx="693174" cy="7079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5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6674EA-9C85-9043-B61C-99E60E7B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55BB5F-7803-B445-9838-F6CCA9BA62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Form five groups</a:t>
            </a:r>
          </a:p>
          <a:p>
            <a:r>
              <a:rPr lang="en-GB" b="1" dirty="0"/>
              <a:t>Co-operative discussion</a:t>
            </a:r>
          </a:p>
          <a:p>
            <a:pPr lvl="1"/>
            <a:r>
              <a:rPr lang="en-GB" dirty="0"/>
              <a:t>Each group is given one step in the history of the cognitive approach (pages 123–128)</a:t>
            </a:r>
          </a:p>
          <a:p>
            <a:pPr lvl="1"/>
            <a:r>
              <a:rPr lang="en-GB" dirty="0"/>
              <a:t>Groups familiarise themselves with the essential content and arguments related to their historical step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FE1CCC5-21CC-3C41-9237-FFA7A39042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r>
              <a:rPr lang="en-GB" dirty="0"/>
              <a:t>In the end, groups are mixed and each member of the group engage in conversation from their own perspective</a:t>
            </a:r>
          </a:p>
          <a:p>
            <a:pPr lvl="1"/>
            <a:r>
              <a:rPr lang="en-GB" dirty="0"/>
              <a:t>Each member tries to  convince others of their own approach’s superiority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7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1A279-40CC-0442-BD17-FB98B0A4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D9DCF3-CF9E-D148-A3B5-DD033AD74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Read pages 162-164</a:t>
            </a:r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</a:t>
            </a:r>
            <a:r>
              <a:rPr lang="en-GB" i="1" dirty="0"/>
              <a:t> results </a:t>
            </a:r>
            <a:r>
              <a:rPr lang="en-GB" dirty="0"/>
              <a:t>of </a:t>
            </a:r>
            <a:r>
              <a:rPr lang="en-GB" b="1" dirty="0"/>
              <a:t>Loftus, Miller and Burns (1978) </a:t>
            </a:r>
            <a:r>
              <a:rPr lang="en-GB" dirty="0"/>
              <a:t>study?</a:t>
            </a:r>
          </a:p>
          <a:p>
            <a:pPr lvl="1"/>
            <a:r>
              <a:rPr lang="en-GB" dirty="0"/>
              <a:t>How was this study different from </a:t>
            </a:r>
            <a:r>
              <a:rPr lang="en-GB" b="1" dirty="0"/>
              <a:t>Loftus and Palmer (1974)</a:t>
            </a:r>
            <a:r>
              <a:rPr lang="en-GB" dirty="0"/>
              <a:t> study?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290FD33-D26A-3E40-B7B3-E0B41C3E52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05" y="1595596"/>
            <a:ext cx="3392129" cy="4531885"/>
          </a:xfrm>
        </p:spPr>
      </p:pic>
    </p:spTree>
    <p:extLst>
      <p:ext uri="{BB962C8B-B14F-4D97-AF65-F5344CB8AC3E}">
        <p14:creationId xmlns:p14="http://schemas.microsoft.com/office/powerpoint/2010/main" val="5731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657CC7-7E37-F341-86DF-74AC35FD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E478F-8C91-5243-B19F-2DE2613D5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42503" cy="452038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Yuille and Cutshall (1986)</a:t>
            </a:r>
          </a:p>
          <a:p>
            <a:pPr lvl="1"/>
            <a:r>
              <a:rPr lang="en-GB" dirty="0"/>
              <a:t>Do real eyewitness accounts get distorted with misleading post-event information?</a:t>
            </a:r>
          </a:p>
          <a:p>
            <a:pPr lvl="1"/>
            <a:r>
              <a:rPr lang="en-GB" dirty="0"/>
              <a:t>13 eyewitnesses of a gun store robbery were interviewed four months after the incident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1B70C609-CA3D-8B4F-9D8C-BBE2137D6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9626" y="2421250"/>
            <a:ext cx="3547174" cy="2878279"/>
          </a:xfrm>
        </p:spPr>
      </p:pic>
    </p:spTree>
    <p:extLst>
      <p:ext uri="{BB962C8B-B14F-4D97-AF65-F5344CB8AC3E}">
        <p14:creationId xmlns:p14="http://schemas.microsoft.com/office/powerpoint/2010/main" val="29367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EE4CD2-F9E6-E44F-B0E9-916E213F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30B1D2-6ACA-FC4F-BB79-5101C8C44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r>
              <a:rPr lang="en-GB" dirty="0"/>
              <a:t>Half of the participants were asked leading questions with misleading information</a:t>
            </a:r>
          </a:p>
          <a:p>
            <a:pPr lvl="1"/>
            <a:r>
              <a:rPr lang="en-GB" dirty="0"/>
              <a:t>When compared to the official police records, misleading questions had very little effect on the participants recall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11193D7-FC9E-A048-9D38-D241085E67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9929" y="2334090"/>
            <a:ext cx="4038600" cy="3058182"/>
          </a:xfrm>
        </p:spPr>
      </p:pic>
    </p:spTree>
    <p:extLst>
      <p:ext uri="{BB962C8B-B14F-4D97-AF65-F5344CB8AC3E}">
        <p14:creationId xmlns:p14="http://schemas.microsoft.com/office/powerpoint/2010/main" val="41262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D17B3-A002-1246-B3B7-439C117E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16CC60-5589-774D-B5D4-CB11F9B94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GB" b="1" dirty="0"/>
              <a:t>Yuille and Cutshall (1986) </a:t>
            </a:r>
            <a:r>
              <a:rPr lang="en-GB" dirty="0"/>
              <a:t>study can be explained in two ways</a:t>
            </a:r>
          </a:p>
          <a:p>
            <a:pPr lvl="1"/>
            <a:r>
              <a:rPr lang="en-GB" dirty="0"/>
              <a:t>Reconstructive memory is an artificial phenomenon that takes place only in laboratory experiments</a:t>
            </a:r>
          </a:p>
          <a:p>
            <a:pPr lvl="1"/>
            <a:r>
              <a:rPr lang="en-GB" dirty="0"/>
              <a:t>Study might be tapped into a separate memory mechanism: </a:t>
            </a:r>
            <a:r>
              <a:rPr lang="en-GB" b="1" dirty="0"/>
              <a:t>flashbulb memory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6">
            <a:extLst>
              <a:ext uri="{FF2B5EF4-FFF2-40B4-BE49-F238E27FC236}">
                <a16:creationId xmlns:a16="http://schemas.microsoft.com/office/drawing/2014/main" id="{9FEF1FE4-4E77-994D-AE15-2E11DA351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0008"/>
            <a:ext cx="4038600" cy="2907792"/>
          </a:xfrm>
        </p:spPr>
      </p:pic>
    </p:spTree>
    <p:extLst>
      <p:ext uri="{BB962C8B-B14F-4D97-AF65-F5344CB8AC3E}">
        <p14:creationId xmlns:p14="http://schemas.microsoft.com/office/powerpoint/2010/main" val="26978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03914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Elizabeth Loftus TED-talk </a:t>
            </a:r>
            <a:r>
              <a:rPr lang="en-GB" i="1" dirty="0">
                <a:hlinkClick r:id="rId2"/>
              </a:rPr>
              <a:t>“How reliable is our memory?”</a:t>
            </a:r>
            <a:endParaRPr lang="en-GB" i="1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10885"/>
            <a:ext cx="4038600" cy="4504592"/>
          </a:xfrm>
        </p:spPr>
      </p:pic>
    </p:spTree>
    <p:extLst>
      <p:ext uri="{BB962C8B-B14F-4D97-AF65-F5344CB8AC3E}">
        <p14:creationId xmlns:p14="http://schemas.microsoft.com/office/powerpoint/2010/main" val="15861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Is human memory reliable?</a:t>
            </a:r>
          </a:p>
          <a:p>
            <a:pPr lvl="1"/>
            <a:r>
              <a:rPr lang="en-GB" dirty="0"/>
              <a:t>On what basis it is?</a:t>
            </a:r>
          </a:p>
          <a:p>
            <a:pPr lvl="1"/>
            <a:r>
              <a:rPr lang="en-GB" dirty="0"/>
              <a:t>On what basis it is not?</a:t>
            </a:r>
          </a:p>
          <a:p>
            <a:pPr lvl="1"/>
            <a:r>
              <a:rPr lang="en-GB" dirty="0"/>
              <a:t>Can you trust your memory?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4142"/>
            <a:ext cx="4038600" cy="2932023"/>
          </a:xfrm>
        </p:spPr>
      </p:pic>
    </p:spTree>
    <p:extLst>
      <p:ext uri="{BB962C8B-B14F-4D97-AF65-F5344CB8AC3E}">
        <p14:creationId xmlns:p14="http://schemas.microsoft.com/office/powerpoint/2010/main" val="13600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2C273A-2F35-7C43-BFD3-5B8D9E0C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TOK-LINK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180E66-2580-844B-B545-455375507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604658" cy="4708525"/>
          </a:xfrm>
        </p:spPr>
        <p:txBody>
          <a:bodyPr>
            <a:normAutofit/>
          </a:bodyPr>
          <a:lstStyle/>
          <a:p>
            <a:r>
              <a:rPr lang="en-GB" dirty="0"/>
              <a:t>How do the following KQs relate to the contents we just covered?</a:t>
            </a:r>
          </a:p>
          <a:p>
            <a:pPr lvl="1"/>
            <a:r>
              <a:rPr lang="en-GB" dirty="0"/>
              <a:t>What features of knowledge have an impact on its reliability?</a:t>
            </a:r>
          </a:p>
          <a:p>
            <a:pPr lvl="1"/>
            <a:r>
              <a:rPr lang="en-GB" dirty="0"/>
              <a:t>What constraints are there on the pursuit of knowledge?</a:t>
            </a:r>
          </a:p>
          <a:p>
            <a:pPr lvl="1"/>
            <a:r>
              <a:rPr lang="en-GB" dirty="0"/>
              <a:t>To what extent is certainty attainable?</a:t>
            </a:r>
          </a:p>
        </p:txBody>
      </p:sp>
      <p:pic>
        <p:nvPicPr>
          <p:cNvPr id="8" name="Sisällön paikkamerkki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0018B74-981C-C148-9F06-3C6943F52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7985" y="2560638"/>
            <a:ext cx="3990958" cy="2353375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0BEAD47-4A64-2340-8809-4FBB2052266B}"/>
              </a:ext>
            </a:extLst>
          </p:cNvPr>
          <p:cNvSpPr txBox="1"/>
          <p:nvPr/>
        </p:nvSpPr>
        <p:spPr>
          <a:xfrm>
            <a:off x="334494" y="5621514"/>
            <a:ext cx="84750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i="1" dirty="0"/>
              <a:t>DISCUSS</a:t>
            </a:r>
            <a:r>
              <a:rPr lang="fi-FI" sz="2800" b="1" dirty="0"/>
              <a:t> AND </a:t>
            </a:r>
            <a:r>
              <a:rPr lang="fi-FI" sz="2800" b="1" i="1" dirty="0"/>
              <a:t>EXPLORE</a:t>
            </a:r>
            <a:r>
              <a:rPr lang="fi-FI" sz="2800" b="1" dirty="0"/>
              <a:t> THESE KNOWLEDGE QUESTIONS</a:t>
            </a:r>
          </a:p>
        </p:txBody>
      </p:sp>
    </p:spTree>
    <p:extLst>
      <p:ext uri="{BB962C8B-B14F-4D97-AF65-F5344CB8AC3E}">
        <p14:creationId xmlns:p14="http://schemas.microsoft.com/office/powerpoint/2010/main" val="9526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1704D-4C4A-5945-829A-BC38C902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7EBFD1-B355-7644-998F-F13CF8DAD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428"/>
            <a:ext cx="4038600" cy="5331505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/>
          </a:p>
          <a:p>
            <a:r>
              <a:rPr lang="en-GB"/>
              <a:t>Read </a:t>
            </a:r>
            <a:r>
              <a:rPr lang="en-GB" dirty="0"/>
              <a:t>at least one set of sample responses, both SAQs and ERQ/essays, in </a:t>
            </a:r>
            <a:r>
              <a:rPr lang="en-GB" dirty="0" err="1"/>
              <a:t>peda.net</a:t>
            </a:r>
            <a:r>
              <a:rPr lang="en-GB" dirty="0"/>
              <a:t> concerning models of memory, schema theory and reconstructive memory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607CC1D-7FA6-C941-AFF3-9CF6C8784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After reading the responses, pay attention to the examiner’s comments</a:t>
            </a:r>
          </a:p>
          <a:p>
            <a:endParaRPr lang="en-GB" dirty="0"/>
          </a:p>
          <a:p>
            <a:r>
              <a:rPr lang="en-GB" dirty="0"/>
              <a:t>What were you able to learn from these responses? </a:t>
            </a:r>
          </a:p>
        </p:txBody>
      </p:sp>
    </p:spTree>
    <p:extLst>
      <p:ext uri="{BB962C8B-B14F-4D97-AF65-F5344CB8AC3E}">
        <p14:creationId xmlns:p14="http://schemas.microsoft.com/office/powerpoint/2010/main" val="38560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Crane</a:t>
            </a:r>
            <a:r>
              <a:rPr lang="fi-FI" dirty="0"/>
              <a:t>, J. &amp; </a:t>
            </a:r>
            <a:r>
              <a:rPr lang="fi-FI" dirty="0" err="1"/>
              <a:t>Hannibal</a:t>
            </a:r>
            <a:r>
              <a:rPr lang="fi-FI" dirty="0"/>
              <a:t>, J. (2009). </a:t>
            </a:r>
            <a:r>
              <a:rPr lang="fi-FI" i="1" dirty="0" err="1"/>
              <a:t>Psychology</a:t>
            </a:r>
            <a:r>
              <a:rPr lang="fi-FI" i="1" dirty="0"/>
              <a:t> Course Companion. </a:t>
            </a:r>
            <a:r>
              <a:rPr lang="fi-FI" dirty="0"/>
              <a:t>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r>
              <a:rPr lang="fi-FI" dirty="0"/>
              <a:t>Gray, P. &amp; </a:t>
            </a:r>
            <a:r>
              <a:rPr lang="fi-FI" dirty="0" err="1"/>
              <a:t>Bjorklund</a:t>
            </a:r>
            <a:r>
              <a:rPr lang="fi-FI" dirty="0"/>
              <a:t>, D. (2014). </a:t>
            </a:r>
            <a:r>
              <a:rPr lang="fi-FI" i="1" dirty="0" err="1"/>
              <a:t>Psychology</a:t>
            </a:r>
            <a:r>
              <a:rPr lang="fi-FI" i="1" dirty="0"/>
              <a:t> (7th edition)</a:t>
            </a:r>
            <a:r>
              <a:rPr lang="fi-FI" dirty="0"/>
              <a:t>. New York: Worth </a:t>
            </a:r>
            <a:r>
              <a:rPr lang="fi-FI" dirty="0" err="1"/>
              <a:t>Publishers</a:t>
            </a:r>
            <a:r>
              <a:rPr lang="fi-FI" dirty="0"/>
              <a:t>.</a:t>
            </a:r>
          </a:p>
          <a:p>
            <a:r>
              <a:rPr lang="fi-FI" dirty="0"/>
              <a:t>Popov, A., Parker, L. &amp; </a:t>
            </a:r>
            <a:r>
              <a:rPr lang="fi-FI" dirty="0" err="1"/>
              <a:t>Seath</a:t>
            </a:r>
            <a:r>
              <a:rPr lang="fi-FI" dirty="0"/>
              <a:t>, D. (2017).</a:t>
            </a:r>
            <a:r>
              <a:rPr lang="fi-FI" i="1" dirty="0"/>
              <a:t> IB </a:t>
            </a:r>
            <a:r>
              <a:rPr lang="fi-FI" i="1" dirty="0" err="1"/>
              <a:t>Psychology</a:t>
            </a:r>
            <a:r>
              <a:rPr lang="fi-FI" i="1" dirty="0"/>
              <a:t> Course Companion </a:t>
            </a:r>
            <a:r>
              <a:rPr lang="fi-FI" dirty="0"/>
              <a:t>(2nd Edition)</a:t>
            </a:r>
            <a:r>
              <a:rPr lang="fi-FI" i="1" dirty="0"/>
              <a:t>.</a:t>
            </a:r>
            <a:r>
              <a:rPr lang="fi-FI" dirty="0"/>
              <a:t> 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0029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Sunflowers</a:t>
            </a:r>
            <a:r>
              <a:rPr lang="fi-FI" dirty="0"/>
              <a:t> &lt;http://</a:t>
            </a:r>
            <a:r>
              <a:rPr lang="fi-FI" dirty="0" err="1"/>
              <a:t>www.lumon.fi</a:t>
            </a:r>
            <a:r>
              <a:rPr lang="fi-FI" dirty="0"/>
              <a:t>/lumon/</a:t>
            </a:r>
            <a:r>
              <a:rPr lang="fi-FI" dirty="0" err="1"/>
              <a:t>energiansaasto</a:t>
            </a:r>
            <a:r>
              <a:rPr lang="fi-FI" dirty="0"/>
              <a:t>-ja-</a:t>
            </a:r>
            <a:r>
              <a:rPr lang="fi-FI" dirty="0" err="1"/>
              <a:t>ymparisto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November 2015.</a:t>
            </a:r>
          </a:p>
          <a:p>
            <a:r>
              <a:rPr lang="fi-FI" dirty="0"/>
              <a:t>Kung </a:t>
            </a:r>
            <a:r>
              <a:rPr lang="fi-FI" dirty="0" err="1"/>
              <a:t>fu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thedissolve.com</a:t>
            </a:r>
            <a:r>
              <a:rPr lang="fi-FI" dirty="0"/>
              <a:t>/news/2795-the-dissolve-on-our-favorite-female-badasses/&gt; </a:t>
            </a:r>
            <a:r>
              <a:rPr lang="fi-FI" dirty="0" err="1"/>
              <a:t>Accessed</a:t>
            </a:r>
            <a:r>
              <a:rPr lang="fi-FI" dirty="0"/>
              <a:t> 11th of November 2015.</a:t>
            </a:r>
          </a:p>
          <a:p>
            <a:r>
              <a:rPr lang="fi-FI" dirty="0"/>
              <a:t>Wheel </a:t>
            </a:r>
            <a:r>
              <a:rPr lang="fi-FI" dirty="0" err="1"/>
              <a:t>brain</a:t>
            </a:r>
            <a:r>
              <a:rPr lang="fi-FI" dirty="0"/>
              <a:t> &lt;http://</a:t>
            </a:r>
            <a:r>
              <a:rPr lang="fi-FI" dirty="0" err="1"/>
              <a:t>careersinpsychology.org</a:t>
            </a:r>
            <a:r>
              <a:rPr lang="fi-FI" dirty="0"/>
              <a:t>/</a:t>
            </a:r>
            <a:r>
              <a:rPr lang="fi-FI" dirty="0" err="1"/>
              <a:t>becoming</a:t>
            </a:r>
            <a:r>
              <a:rPr lang="fi-FI" dirty="0"/>
              <a:t>-a-</a:t>
            </a:r>
            <a:r>
              <a:rPr lang="fi-FI" dirty="0" err="1"/>
              <a:t>cognitive</a:t>
            </a:r>
            <a:r>
              <a:rPr lang="fi-FI" dirty="0"/>
              <a:t>-</a:t>
            </a:r>
            <a:r>
              <a:rPr lang="fi-FI" dirty="0" err="1"/>
              <a:t>psychologist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November 2015.</a:t>
            </a:r>
          </a:p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triangle</a:t>
            </a:r>
            <a:r>
              <a:rPr lang="fi-FI" dirty="0"/>
              <a:t> &lt;</a:t>
            </a:r>
            <a:r>
              <a:rPr lang="en-US" dirty="0"/>
              <a:t>https://</a:t>
            </a:r>
            <a:r>
              <a:rPr lang="en-US" dirty="0" err="1"/>
              <a:t>fi.pinterest.com</a:t>
            </a:r>
            <a:r>
              <a:rPr lang="en-US" dirty="0"/>
              <a:t>/pin/391813236312711130/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 err="1"/>
              <a:t>Garfield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&lt;http://</a:t>
            </a:r>
            <a:r>
              <a:rPr lang="fi-FI" dirty="0" err="1"/>
              <a:t>backreaction.blogspot.com</a:t>
            </a:r>
            <a:r>
              <a:rPr lang="fi-FI" dirty="0"/>
              <a:t>/2008/04/</a:t>
            </a:r>
            <a:r>
              <a:rPr lang="fi-FI" dirty="0" err="1"/>
              <a:t>emergence</a:t>
            </a:r>
            <a:r>
              <a:rPr lang="fi-FI" dirty="0"/>
              <a:t>-and-</a:t>
            </a:r>
            <a:r>
              <a:rPr lang="fi-FI" dirty="0" err="1"/>
              <a:t>reductionism.html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October 2020.</a:t>
            </a:r>
          </a:p>
          <a:p>
            <a:r>
              <a:rPr lang="fi-FI" dirty="0"/>
              <a:t>Memory </a:t>
            </a:r>
            <a:r>
              <a:rPr lang="fi-FI" dirty="0" err="1"/>
              <a:t>lapse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www.brainhq.com</a:t>
            </a:r>
            <a:r>
              <a:rPr lang="fi-FI" dirty="0"/>
              <a:t>/</a:t>
            </a:r>
            <a:r>
              <a:rPr lang="fi-FI" dirty="0" err="1"/>
              <a:t>brain-resources</a:t>
            </a:r>
            <a:r>
              <a:rPr lang="fi-FI" dirty="0"/>
              <a:t>/</a:t>
            </a:r>
            <a:r>
              <a:rPr lang="fi-FI" dirty="0" err="1"/>
              <a:t>memory</a:t>
            </a:r>
            <a:r>
              <a:rPr lang="fi-FI" dirty="0"/>
              <a:t>/</a:t>
            </a:r>
            <a:r>
              <a:rPr lang="fi-FI" dirty="0" err="1"/>
              <a:t>memory-lapses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26th of October 2020.</a:t>
            </a:r>
          </a:p>
          <a:p>
            <a:r>
              <a:rPr lang="fi-FI" dirty="0" err="1"/>
              <a:t>Glanzer</a:t>
            </a:r>
            <a:r>
              <a:rPr lang="fi-FI" dirty="0"/>
              <a:t> and </a:t>
            </a:r>
            <a:r>
              <a:rPr lang="fi-FI" dirty="0" err="1"/>
              <a:t>Cunitz</a:t>
            </a:r>
            <a:r>
              <a:rPr lang="fi-FI" dirty="0"/>
              <a:t> (1966)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slideplayer.com</a:t>
            </a:r>
            <a:r>
              <a:rPr lang="fi-FI" dirty="0"/>
              <a:t>/</a:t>
            </a:r>
            <a:r>
              <a:rPr lang="fi-FI" dirty="0" err="1"/>
              <a:t>slide</a:t>
            </a:r>
            <a:r>
              <a:rPr lang="fi-FI" dirty="0"/>
              <a:t>/7812447/&gt; </a:t>
            </a:r>
            <a:r>
              <a:rPr lang="fi-FI" dirty="0" err="1"/>
              <a:t>Accessed</a:t>
            </a:r>
            <a:r>
              <a:rPr lang="fi-FI" dirty="0"/>
              <a:t> 26th of October 2020.</a:t>
            </a:r>
          </a:p>
          <a:p>
            <a:r>
              <a:rPr lang="fi-FI" dirty="0" err="1"/>
              <a:t>Tree</a:t>
            </a:r>
            <a:r>
              <a:rPr lang="fi-FI" dirty="0"/>
              <a:t> </a:t>
            </a:r>
            <a:r>
              <a:rPr lang="fi-FI" dirty="0" err="1"/>
              <a:t>memory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theconversation.com</a:t>
            </a:r>
            <a:r>
              <a:rPr lang="fi-FI" dirty="0"/>
              <a:t>/a-memory-pill-cognitive-neurosciences-contributions-to-the-study-of-memory-109707&gt; </a:t>
            </a:r>
            <a:r>
              <a:rPr lang="fi-FI" dirty="0" err="1"/>
              <a:t>Accessed</a:t>
            </a:r>
            <a:r>
              <a:rPr lang="fi-FI" dirty="0"/>
              <a:t> 26th of October 2020.</a:t>
            </a:r>
          </a:p>
          <a:p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memory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&lt;http://</a:t>
            </a:r>
            <a:r>
              <a:rPr lang="fi-FI" dirty="0" err="1"/>
              <a:t>aspsychologyblackpoolsixth.weebly.com</a:t>
            </a:r>
            <a:r>
              <a:rPr lang="fi-FI" dirty="0"/>
              <a:t>/</a:t>
            </a:r>
            <a:r>
              <a:rPr lang="fi-FI" dirty="0" err="1"/>
              <a:t>working-memory-model.html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28th of October 2020.</a:t>
            </a:r>
          </a:p>
          <a:p>
            <a:r>
              <a:rPr lang="fi-FI" dirty="0"/>
              <a:t>STM </a:t>
            </a:r>
            <a:r>
              <a:rPr lang="fi-FI" dirty="0" err="1"/>
              <a:t>brain</a:t>
            </a:r>
            <a:r>
              <a:rPr lang="fi-FI" dirty="0"/>
              <a:t> </a:t>
            </a:r>
            <a:r>
              <a:rPr lang="fi-FI" dirty="0" err="1"/>
              <a:t>structures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www.frontiersin.org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/10.3389/fpsyg.2018.00401/</a:t>
            </a:r>
            <a:r>
              <a:rPr lang="fi-FI" dirty="0" err="1"/>
              <a:t>full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28th of October 2020.</a:t>
            </a:r>
          </a:p>
          <a:p>
            <a:r>
              <a:rPr lang="fi-FI" dirty="0" err="1"/>
              <a:t>Neuron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fi.m.wikipedia.org</a:t>
            </a:r>
            <a:r>
              <a:rPr lang="fi-FI" dirty="0"/>
              <a:t>/wiki/</a:t>
            </a:r>
            <a:r>
              <a:rPr lang="fi-FI" dirty="0" err="1"/>
              <a:t>Tiedosto:Neuron.svg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/>
              <a:t>LTP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sites.google.com</a:t>
            </a:r>
            <a:r>
              <a:rPr lang="fi-FI" dirty="0"/>
              <a:t>/</a:t>
            </a:r>
            <a:r>
              <a:rPr lang="fi-FI" dirty="0" err="1"/>
              <a:t>site</a:t>
            </a:r>
            <a:r>
              <a:rPr lang="fi-FI" dirty="0"/>
              <a:t>/mcauliffeneur493/home/</a:t>
            </a:r>
            <a:r>
              <a:rPr lang="fi-FI" dirty="0" err="1"/>
              <a:t>synaptic-plasticity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 err="1"/>
              <a:t>Use</a:t>
            </a:r>
            <a:r>
              <a:rPr lang="fi-FI" dirty="0"/>
              <a:t> it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lose</a:t>
            </a:r>
            <a:r>
              <a:rPr lang="fi-FI" dirty="0"/>
              <a:t> it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languageattrition.org</a:t>
            </a:r>
            <a:r>
              <a:rPr lang="fi-FI" dirty="0"/>
              <a:t>/</a:t>
            </a:r>
            <a:r>
              <a:rPr lang="fi-FI" dirty="0" err="1"/>
              <a:t>use-or-lose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E65527-4766-9C4B-BCBF-36F421BC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approach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27C9CE-2ACC-564E-9C0C-341EAFA12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321277" cy="4820930"/>
          </a:xfrm>
        </p:spPr>
        <p:txBody>
          <a:bodyPr>
            <a:normAutofit/>
          </a:bodyPr>
          <a:lstStyle/>
          <a:p>
            <a:r>
              <a:rPr lang="en-GB" dirty="0"/>
              <a:t>Principles of cognitive approach:</a:t>
            </a:r>
          </a:p>
          <a:p>
            <a:pPr lvl="1"/>
            <a:r>
              <a:rPr lang="en-GB" dirty="0"/>
              <a:t>Mental processes can be studied </a:t>
            </a:r>
            <a:r>
              <a:rPr lang="en-GB" i="1" dirty="0"/>
              <a:t>scientifically</a:t>
            </a:r>
            <a:endParaRPr lang="fi-FI" i="1" dirty="0"/>
          </a:p>
          <a:p>
            <a:pPr lvl="1"/>
            <a:r>
              <a:rPr lang="en-GB" i="1" dirty="0"/>
              <a:t>Mental representations </a:t>
            </a:r>
            <a:r>
              <a:rPr lang="en-GB" dirty="0"/>
              <a:t>guide behaviour</a:t>
            </a:r>
            <a:endParaRPr lang="fi-FI" dirty="0"/>
          </a:p>
          <a:p>
            <a:pPr lvl="1"/>
            <a:r>
              <a:rPr lang="en-GB" dirty="0"/>
              <a:t>Cognitive processes do NOT function in isolation</a:t>
            </a:r>
            <a:endParaRPr lang="fi-FI" dirty="0"/>
          </a:p>
          <a:p>
            <a:pPr lvl="1"/>
            <a:r>
              <a:rPr lang="en-GB" i="1" dirty="0"/>
              <a:t>Biases in cognitive processing </a:t>
            </a:r>
            <a:r>
              <a:rPr lang="en-GB" dirty="0"/>
              <a:t>can be systematic and predictable</a:t>
            </a:r>
            <a:endParaRPr lang="fi-FI" dirty="0"/>
          </a:p>
        </p:txBody>
      </p:sp>
      <p:pic>
        <p:nvPicPr>
          <p:cNvPr id="8" name="Sisällön paikkamerkki 4">
            <a:extLst>
              <a:ext uri="{FF2B5EF4-FFF2-40B4-BE49-F238E27FC236}">
                <a16:creationId xmlns:a16="http://schemas.microsoft.com/office/drawing/2014/main" id="{DB6F7538-1DCB-EC47-90D5-ABC19BAD1F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76" y="1975248"/>
            <a:ext cx="3908324" cy="3600928"/>
          </a:xfrm>
        </p:spPr>
      </p:pic>
    </p:spTree>
    <p:extLst>
      <p:ext uri="{BB962C8B-B14F-4D97-AF65-F5344CB8AC3E}">
        <p14:creationId xmlns:p14="http://schemas.microsoft.com/office/powerpoint/2010/main" val="4464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err="1"/>
              <a:t>Multi-store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of </a:t>
            </a:r>
            <a:r>
              <a:rPr lang="fi-FI" dirty="0" err="1"/>
              <a:t>memory</a:t>
            </a:r>
            <a:r>
              <a:rPr lang="fi-FI" dirty="0"/>
              <a:t> &lt;http://</a:t>
            </a:r>
            <a:r>
              <a:rPr lang="fi-FI" dirty="0" err="1"/>
              <a:t>m.annals.yonsei.ac.kr</a:t>
            </a:r>
            <a:r>
              <a:rPr lang="fi-FI" dirty="0"/>
              <a:t>/news/</a:t>
            </a:r>
            <a:r>
              <a:rPr lang="fi-FI" dirty="0" err="1"/>
              <a:t>articleView.html?idxno</a:t>
            </a:r>
            <a:r>
              <a:rPr lang="fi-FI" dirty="0"/>
              <a:t>=1692&gt; </a:t>
            </a:r>
            <a:r>
              <a:rPr lang="fi-FI" dirty="0" err="1"/>
              <a:t>Accessed</a:t>
            </a:r>
            <a:r>
              <a:rPr lang="fi-FI" dirty="0"/>
              <a:t> 27th of November 2017.</a:t>
            </a:r>
          </a:p>
          <a:p>
            <a:r>
              <a:rPr lang="fi-FI" dirty="0"/>
              <a:t>London taxi 1 &lt; http://</a:t>
            </a:r>
            <a:r>
              <a:rPr lang="fi-FI" dirty="0" err="1"/>
              <a:t>www.cityam.com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/1402483881/</a:t>
            </a:r>
            <a:r>
              <a:rPr lang="fi-FI" dirty="0" err="1"/>
              <a:t>which</a:t>
            </a:r>
            <a:r>
              <a:rPr lang="fi-FI" dirty="0"/>
              <a:t>-</a:t>
            </a:r>
            <a:r>
              <a:rPr lang="fi-FI" dirty="0" err="1"/>
              <a:t>londons</a:t>
            </a:r>
            <a:r>
              <a:rPr lang="fi-FI" dirty="0"/>
              <a:t>-taxi-</a:t>
            </a:r>
            <a:r>
              <a:rPr lang="fi-FI" dirty="0" err="1"/>
              <a:t>app</a:t>
            </a:r>
            <a:r>
              <a:rPr lang="fi-FI" dirty="0"/>
              <a:t>-</a:t>
            </a:r>
            <a:r>
              <a:rPr lang="fi-FI" dirty="0" err="1"/>
              <a:t>offers-best-fares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30th of November 2017.</a:t>
            </a:r>
          </a:p>
          <a:p>
            <a:r>
              <a:rPr lang="fi-FI" dirty="0" err="1"/>
              <a:t>Hippocampus</a:t>
            </a:r>
            <a:r>
              <a:rPr lang="fi-FI" dirty="0"/>
              <a:t> &lt;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www.brainhq.com</a:t>
            </a:r>
            <a:r>
              <a:rPr lang="fi-FI" dirty="0"/>
              <a:t>/</a:t>
            </a:r>
            <a:r>
              <a:rPr lang="fi-FI" dirty="0" err="1"/>
              <a:t>brain-resources</a:t>
            </a:r>
            <a:r>
              <a:rPr lang="fi-FI" dirty="0"/>
              <a:t>/image-</a:t>
            </a:r>
            <a:r>
              <a:rPr lang="fi-FI" dirty="0" err="1"/>
              <a:t>gallery</a:t>
            </a:r>
            <a:r>
              <a:rPr lang="fi-FI" dirty="0"/>
              <a:t>/</a:t>
            </a:r>
            <a:r>
              <a:rPr lang="fi-FI" dirty="0" err="1"/>
              <a:t>hippocampus</a:t>
            </a:r>
            <a:r>
              <a:rPr lang="fi-FI" dirty="0"/>
              <a:t> &gt; </a:t>
            </a:r>
            <a:r>
              <a:rPr lang="fi-FI" dirty="0" err="1"/>
              <a:t>Accessed</a:t>
            </a:r>
            <a:r>
              <a:rPr lang="fi-FI" dirty="0"/>
              <a:t> 30th of November 2017.</a:t>
            </a:r>
          </a:p>
          <a:p>
            <a:r>
              <a:rPr lang="fi-FI" dirty="0"/>
              <a:t>London taxi </a:t>
            </a:r>
            <a:r>
              <a:rPr lang="fi-FI" dirty="0" err="1"/>
              <a:t>drivers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 &lt;http://</a:t>
            </a:r>
            <a:r>
              <a:rPr lang="fi-FI" dirty="0" err="1"/>
              <a:t>www.pnas.org</a:t>
            </a:r>
            <a:r>
              <a:rPr lang="fi-FI" dirty="0"/>
              <a:t>/</a:t>
            </a:r>
            <a:r>
              <a:rPr lang="fi-FI" dirty="0" err="1"/>
              <a:t>content</a:t>
            </a:r>
            <a:r>
              <a:rPr lang="fi-FI" dirty="0"/>
              <a:t>/97/8/4398.full&gt; </a:t>
            </a:r>
            <a:r>
              <a:rPr lang="fi-FI" dirty="0" err="1"/>
              <a:t>Accessed</a:t>
            </a:r>
            <a:r>
              <a:rPr lang="fi-FI" dirty="0"/>
              <a:t> 30th of November 2017. </a:t>
            </a:r>
          </a:p>
          <a:p>
            <a:r>
              <a:rPr lang="fi-FI" dirty="0"/>
              <a:t>London taxi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Hackney_carriage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30th of November 2017.</a:t>
            </a:r>
          </a:p>
          <a:p>
            <a:r>
              <a:rPr lang="fi-FI" dirty="0" err="1"/>
              <a:t>Anterior</a:t>
            </a:r>
            <a:r>
              <a:rPr lang="fi-FI" dirty="0"/>
              <a:t> and </a:t>
            </a:r>
            <a:r>
              <a:rPr lang="fi-FI" dirty="0" err="1"/>
              <a:t>posterior</a:t>
            </a:r>
            <a:r>
              <a:rPr lang="fi-FI" dirty="0"/>
              <a:t> </a:t>
            </a:r>
            <a:r>
              <a:rPr lang="fi-FI" dirty="0" err="1"/>
              <a:t>hippocampus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://www.tutor2u.net/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reference</a:t>
            </a:r>
            <a:r>
              <a:rPr lang="fi-FI" dirty="0"/>
              <a:t>/maguire-2000&gt; </a:t>
            </a:r>
            <a:r>
              <a:rPr lang="fi-FI" dirty="0" err="1"/>
              <a:t>Accessed</a:t>
            </a:r>
            <a:r>
              <a:rPr lang="fi-FI" dirty="0"/>
              <a:t> 11th of August 2023.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5110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London </a:t>
            </a:r>
            <a:r>
              <a:rPr lang="fi-FI" dirty="0" err="1"/>
              <a:t>bus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/wiki/London_Buses_route_8&gt; </a:t>
            </a:r>
            <a:r>
              <a:rPr lang="fi-FI" dirty="0" err="1"/>
              <a:t>Accessed</a:t>
            </a:r>
            <a:r>
              <a:rPr lang="fi-FI" dirty="0"/>
              <a:t> 30th of November 2017.</a:t>
            </a:r>
          </a:p>
          <a:p>
            <a:r>
              <a:rPr lang="fi-FI" dirty="0"/>
              <a:t>Paper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www.psychliverpool.co.uk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-news/</a:t>
            </a:r>
            <a:r>
              <a:rPr lang="fi-FI" dirty="0" err="1"/>
              <a:t>health</a:t>
            </a:r>
            <a:r>
              <a:rPr lang="fi-FI" dirty="0"/>
              <a:t>/</a:t>
            </a:r>
            <a:r>
              <a:rPr lang="fi-FI" dirty="0" err="1"/>
              <a:t>memory</a:t>
            </a:r>
            <a:r>
              <a:rPr lang="fi-FI" dirty="0"/>
              <a:t>-</a:t>
            </a:r>
            <a:r>
              <a:rPr lang="fi-FI" dirty="0" err="1"/>
              <a:t>loss</a:t>
            </a:r>
            <a:r>
              <a:rPr lang="fi-FI" dirty="0"/>
              <a:t>-and-</a:t>
            </a:r>
            <a:r>
              <a:rPr lang="fi-FI" dirty="0" err="1"/>
              <a:t>psychosis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30th of November 2017.</a:t>
            </a:r>
          </a:p>
          <a:p>
            <a:r>
              <a:rPr lang="fi-FI" dirty="0" err="1"/>
              <a:t>Healthy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and </a:t>
            </a:r>
            <a:r>
              <a:rPr lang="fi-FI" dirty="0" err="1"/>
              <a:t>amnesic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&lt;http://</a:t>
            </a:r>
            <a:r>
              <a:rPr lang="fi-FI" dirty="0" err="1"/>
              <a:t>drugs-inn.com</a:t>
            </a:r>
            <a:r>
              <a:rPr lang="fi-FI" dirty="0"/>
              <a:t>/the-30-year-amnesia-brain-damage/&gt; </a:t>
            </a:r>
            <a:r>
              <a:rPr lang="fi-FI" dirty="0" err="1"/>
              <a:t>Accessed</a:t>
            </a:r>
            <a:r>
              <a:rPr lang="fi-FI" dirty="0"/>
              <a:t> 30th of November 2017.</a:t>
            </a:r>
          </a:p>
          <a:p>
            <a:r>
              <a:rPr lang="fi-FI" dirty="0" err="1"/>
              <a:t>Clive</a:t>
            </a:r>
            <a:r>
              <a:rPr lang="fi-FI" dirty="0"/>
              <a:t> </a:t>
            </a:r>
            <a:r>
              <a:rPr lang="fi-FI" dirty="0" err="1"/>
              <a:t>Wearing</a:t>
            </a:r>
            <a:r>
              <a:rPr lang="fi-FI" dirty="0"/>
              <a:t> &lt;http://</a:t>
            </a:r>
            <a:r>
              <a:rPr lang="fi-FI" dirty="0" err="1"/>
              <a:t>www.bbc.com</a:t>
            </a:r>
            <a:r>
              <a:rPr lang="fi-FI" dirty="0"/>
              <a:t>/news/magazine-15791973&gt; </a:t>
            </a:r>
            <a:r>
              <a:rPr lang="fi-FI" dirty="0" err="1"/>
              <a:t>Accessed</a:t>
            </a:r>
            <a:r>
              <a:rPr lang="fi-FI" dirty="0"/>
              <a:t> 30th of November 2017.</a:t>
            </a:r>
          </a:p>
          <a:p>
            <a:r>
              <a:rPr lang="fi-FI" dirty="0"/>
              <a:t>HM </a:t>
            </a:r>
            <a:r>
              <a:rPr lang="fi-FI" dirty="0" err="1"/>
              <a:t>brain</a:t>
            </a:r>
            <a:r>
              <a:rPr lang="fi-FI" dirty="0"/>
              <a:t> and </a:t>
            </a:r>
            <a:r>
              <a:rPr lang="fi-FI" dirty="0" err="1"/>
              <a:t>normal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&lt;http://</a:t>
            </a:r>
            <a:r>
              <a:rPr lang="fi-FI" dirty="0" err="1"/>
              <a:t>www.redhotsci.com</a:t>
            </a:r>
            <a:r>
              <a:rPr lang="fi-FI" dirty="0"/>
              <a:t>/</a:t>
            </a:r>
            <a:r>
              <a:rPr lang="fi-FI" dirty="0" err="1"/>
              <a:t>patient_hm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30th of November 2017.</a:t>
            </a:r>
          </a:p>
          <a:p>
            <a:r>
              <a:rPr lang="fi-FI" dirty="0" err="1"/>
              <a:t>Normal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and Alzheimer </a:t>
            </a:r>
            <a:r>
              <a:rPr lang="fi-FI" dirty="0" err="1"/>
              <a:t>brain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www.alz.org</a:t>
            </a:r>
            <a:r>
              <a:rPr lang="fi-FI" dirty="0"/>
              <a:t>/</a:t>
            </a:r>
            <a:r>
              <a:rPr lang="fi-FI" dirty="0" err="1"/>
              <a:t>braintour</a:t>
            </a:r>
            <a:r>
              <a:rPr lang="fi-FI" dirty="0"/>
              <a:t>/</a:t>
            </a:r>
            <a:r>
              <a:rPr lang="fi-FI" dirty="0" err="1"/>
              <a:t>healthy_vs_alzheimers.asp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24th of November 2015.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88401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D71A3-7698-AB4C-8991-9FD75127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7CC212-9B74-5A46-AC2B-7A489B34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/>
              <a:t>Milk </a:t>
            </a:r>
            <a:r>
              <a:rPr lang="fi-FI" dirty="0" err="1"/>
              <a:t>carton</a:t>
            </a:r>
            <a:r>
              <a:rPr lang="fi-FI" dirty="0"/>
              <a:t> &lt;http://</a:t>
            </a:r>
            <a:r>
              <a:rPr lang="fi-FI" dirty="0" err="1"/>
              <a:t>www.smallworlds.com</a:t>
            </a:r>
            <a:r>
              <a:rPr lang="fi-FI" dirty="0"/>
              <a:t>/forum/</a:t>
            </a:r>
            <a:r>
              <a:rPr lang="fi-FI" dirty="0" err="1"/>
              <a:t>archive</a:t>
            </a:r>
            <a:r>
              <a:rPr lang="fi-FI" dirty="0"/>
              <a:t>/</a:t>
            </a:r>
            <a:r>
              <a:rPr lang="fi-FI" dirty="0" err="1"/>
              <a:t>index.php</a:t>
            </a:r>
            <a:r>
              <a:rPr lang="fi-FI" dirty="0"/>
              <a:t>/t-1274171.html&gt;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 err="1"/>
              <a:t>Schema</a:t>
            </a:r>
            <a:r>
              <a:rPr lang="fi-FI" dirty="0"/>
              <a:t> of sport </a:t>
            </a:r>
            <a:r>
              <a:rPr lang="fi-FI" dirty="0" err="1"/>
              <a:t>cars</a:t>
            </a:r>
            <a:r>
              <a:rPr lang="fi-FI" dirty="0"/>
              <a:t> &lt;http://</a:t>
            </a:r>
            <a:r>
              <a:rPr lang="fi-FI" dirty="0" err="1"/>
              <a:t>mercercognitivepsychology.pbworks.com</a:t>
            </a:r>
            <a:r>
              <a:rPr lang="fi-FI" dirty="0"/>
              <a:t>/w/</a:t>
            </a:r>
            <a:r>
              <a:rPr lang="fi-FI" dirty="0" err="1"/>
              <a:t>page</a:t>
            </a:r>
            <a:r>
              <a:rPr lang="fi-FI" dirty="0"/>
              <a:t>/61207282/</a:t>
            </a:r>
            <a:r>
              <a:rPr lang="fi-FI" dirty="0" err="1"/>
              <a:t>Schemas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November 2015.</a:t>
            </a:r>
          </a:p>
          <a:p>
            <a:r>
              <a:rPr lang="fi-FI" dirty="0" err="1"/>
              <a:t>Brewer</a:t>
            </a:r>
            <a:r>
              <a:rPr lang="fi-FI" dirty="0"/>
              <a:t> &amp; </a:t>
            </a:r>
            <a:r>
              <a:rPr lang="fi-FI" dirty="0" err="1"/>
              <a:t>Treyens</a:t>
            </a:r>
            <a:r>
              <a:rPr lang="fi-FI" dirty="0"/>
              <a:t> </a:t>
            </a:r>
            <a:r>
              <a:rPr lang="fi-FI" dirty="0" err="1"/>
              <a:t>office</a:t>
            </a:r>
            <a:r>
              <a:rPr lang="fi-FI" dirty="0"/>
              <a:t> &lt;http://</a:t>
            </a:r>
            <a:r>
              <a:rPr lang="fi-FI" dirty="0" err="1"/>
              <a:t>internal.psychology.illinois.edu</a:t>
            </a:r>
            <a:r>
              <a:rPr lang="fi-FI" dirty="0"/>
              <a:t>/~</a:t>
            </a:r>
            <a:r>
              <a:rPr lang="fi-FI" dirty="0" err="1"/>
              <a:t>wbrewer</a:t>
            </a:r>
            <a:r>
              <a:rPr lang="fi-FI" dirty="0"/>
              <a:t>/</a:t>
            </a:r>
            <a:r>
              <a:rPr lang="fi-FI" dirty="0" err="1"/>
              <a:t>office.html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 err="1"/>
              <a:t>Information</a:t>
            </a:r>
            <a:r>
              <a:rPr lang="fi-FI" dirty="0"/>
              <a:t> &lt;http://</a:t>
            </a:r>
            <a:r>
              <a:rPr lang="fi-FI" dirty="0" err="1"/>
              <a:t>www.aiim.org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 err="1"/>
              <a:t>Groceries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www.groceryshoppingbusiness.com</a:t>
            </a:r>
            <a:r>
              <a:rPr lang="fi-FI" dirty="0"/>
              <a:t>/</a:t>
            </a:r>
            <a:r>
              <a:rPr lang="fi-FI" dirty="0" err="1"/>
              <a:t>hello-world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November 2018.</a:t>
            </a:r>
          </a:p>
          <a:p>
            <a:r>
              <a:rPr lang="fi-FI" dirty="0"/>
              <a:t>Depression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www.docsopinion.com</a:t>
            </a:r>
            <a:r>
              <a:rPr lang="fi-FI" dirty="0"/>
              <a:t>/2018/02/25/depression-</a:t>
            </a:r>
            <a:r>
              <a:rPr lang="fi-FI" dirty="0" err="1"/>
              <a:t>symptoms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November 2018.</a:t>
            </a:r>
          </a:p>
          <a:p>
            <a:r>
              <a:rPr lang="fi-FI" dirty="0" err="1"/>
              <a:t>Kahoot</a:t>
            </a:r>
            <a:r>
              <a:rPr lang="fi-FI" dirty="0"/>
              <a:t>! &lt;http://</a:t>
            </a:r>
            <a:r>
              <a:rPr lang="fi-FI" dirty="0" err="1"/>
              <a:t>www.psi-solutions.org</a:t>
            </a:r>
            <a:r>
              <a:rPr lang="fi-FI" dirty="0"/>
              <a:t>/</a:t>
            </a:r>
            <a:r>
              <a:rPr lang="fi-FI" dirty="0" err="1"/>
              <a:t>kahoot</a:t>
            </a:r>
            <a:r>
              <a:rPr lang="fi-FI" dirty="0"/>
              <a:t>-it/&gt; </a:t>
            </a:r>
            <a:r>
              <a:rPr lang="fi-FI" dirty="0" err="1"/>
              <a:t>Accessed</a:t>
            </a:r>
            <a:r>
              <a:rPr lang="fi-FI" dirty="0"/>
              <a:t> 24th of </a:t>
            </a:r>
            <a:r>
              <a:rPr lang="fi-FI" dirty="0" err="1"/>
              <a:t>January</a:t>
            </a:r>
            <a:r>
              <a:rPr lang="fi-FI" dirty="0"/>
              <a:t> 2016.</a:t>
            </a:r>
          </a:p>
          <a:p>
            <a:r>
              <a:rPr lang="fi-FI" dirty="0"/>
              <a:t>Brain &lt;http://</a:t>
            </a:r>
            <a:r>
              <a:rPr lang="fi-FI" dirty="0" err="1"/>
              <a:t>cliparting.com</a:t>
            </a:r>
            <a:r>
              <a:rPr lang="fi-FI" dirty="0"/>
              <a:t>/free-brain-clipart-4926/&gt; </a:t>
            </a:r>
            <a:r>
              <a:rPr lang="fi-FI" dirty="0" err="1"/>
              <a:t>Accessed</a:t>
            </a:r>
            <a:r>
              <a:rPr lang="fi-FI" dirty="0"/>
              <a:t> 23rd of November 2017. </a:t>
            </a:r>
          </a:p>
          <a:p>
            <a:r>
              <a:rPr lang="fi-FI" dirty="0" err="1"/>
              <a:t>Eye</a:t>
            </a:r>
            <a:r>
              <a:rPr lang="fi-FI" dirty="0"/>
              <a:t> </a:t>
            </a:r>
            <a:r>
              <a:rPr lang="fi-FI" dirty="0" err="1"/>
              <a:t>drawing</a:t>
            </a:r>
            <a:r>
              <a:rPr lang="fi-FI" dirty="0"/>
              <a:t> &lt;http://</a:t>
            </a:r>
            <a:r>
              <a:rPr lang="fi-FI" dirty="0" err="1"/>
              <a:t>www.clipartpanda.com</a:t>
            </a:r>
            <a:r>
              <a:rPr lang="fi-FI" dirty="0"/>
              <a:t>/</a:t>
            </a:r>
            <a:r>
              <a:rPr lang="fi-FI" dirty="0" err="1"/>
              <a:t>clipart_images</a:t>
            </a:r>
            <a:r>
              <a:rPr lang="fi-FI" dirty="0"/>
              <a:t>/blue-eye-clip-art-image-1399516&gt;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 err="1"/>
              <a:t>Face</a:t>
            </a:r>
            <a:r>
              <a:rPr lang="fi-FI" dirty="0"/>
              <a:t> in </a:t>
            </a:r>
            <a:r>
              <a:rPr lang="fi-FI" dirty="0" err="1"/>
              <a:t>trees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://8tracks.com/</a:t>
            </a:r>
            <a:r>
              <a:rPr lang="fi-FI" dirty="0" err="1"/>
              <a:t>theperksofbeingme</a:t>
            </a:r>
            <a:r>
              <a:rPr lang="fi-FI" dirty="0"/>
              <a:t>/</a:t>
            </a:r>
            <a:r>
              <a:rPr lang="fi-FI" dirty="0" err="1"/>
              <a:t>confusing</a:t>
            </a:r>
            <a:r>
              <a:rPr lang="fi-FI" dirty="0"/>
              <a:t>-</a:t>
            </a:r>
            <a:r>
              <a:rPr lang="fi-FI" dirty="0" err="1"/>
              <a:t>thoughts</a:t>
            </a:r>
            <a:r>
              <a:rPr lang="fi-FI" dirty="0"/>
              <a:t>-on-a-</a:t>
            </a:r>
            <a:r>
              <a:rPr lang="fi-FI" dirty="0" err="1"/>
              <a:t>chilly</a:t>
            </a:r>
            <a:r>
              <a:rPr lang="fi-FI" dirty="0"/>
              <a:t>-</a:t>
            </a:r>
            <a:r>
              <a:rPr lang="fi-FI" dirty="0" err="1"/>
              <a:t>afternoon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27th of November 2017.</a:t>
            </a:r>
          </a:p>
          <a:p>
            <a:r>
              <a:rPr lang="fi-FI" dirty="0"/>
              <a:t>Chaplin &lt;http://</a:t>
            </a:r>
            <a:r>
              <a:rPr lang="fi-FI" dirty="0" err="1"/>
              <a:t>www.allposters.fi</a:t>
            </a:r>
            <a:r>
              <a:rPr lang="fi-FI" dirty="0"/>
              <a:t>/-sp/Charlie-Chaplin-1925-posters_i5099494_.htm&gt; </a:t>
            </a:r>
            <a:r>
              <a:rPr lang="fi-FI" dirty="0" err="1"/>
              <a:t>Accessed</a:t>
            </a:r>
            <a:r>
              <a:rPr lang="fi-FI" dirty="0"/>
              <a:t> 6th of November 2018.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73549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/>
              <a:t>Memory </a:t>
            </a:r>
            <a:r>
              <a:rPr lang="fi-FI" dirty="0" err="1"/>
              <a:t>wheel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&lt;http://</a:t>
            </a:r>
            <a:r>
              <a:rPr lang="fi-FI" dirty="0" err="1"/>
              <a:t>exclusive.multibriefs.com</a:t>
            </a:r>
            <a:r>
              <a:rPr lang="fi-FI" dirty="0"/>
              <a:t>/</a:t>
            </a:r>
            <a:r>
              <a:rPr lang="fi-FI" dirty="0" err="1"/>
              <a:t>content</a:t>
            </a:r>
            <a:r>
              <a:rPr lang="fi-FI" dirty="0"/>
              <a:t>/</a:t>
            </a:r>
            <a:r>
              <a:rPr lang="fi-FI" dirty="0" err="1"/>
              <a:t>working</a:t>
            </a:r>
            <a:r>
              <a:rPr lang="fi-FI" dirty="0"/>
              <a:t>-</a:t>
            </a:r>
            <a:r>
              <a:rPr lang="fi-FI" dirty="0" err="1"/>
              <a:t>memory</a:t>
            </a:r>
            <a:r>
              <a:rPr lang="fi-FI" dirty="0"/>
              <a:t>-in-</a:t>
            </a:r>
            <a:r>
              <a:rPr lang="fi-FI" dirty="0" err="1"/>
              <a:t>english</a:t>
            </a:r>
            <a:r>
              <a:rPr lang="fi-FI" dirty="0"/>
              <a:t>-</a:t>
            </a:r>
            <a:r>
              <a:rPr lang="fi-FI" dirty="0" err="1"/>
              <a:t>language-development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24th of November 2015.</a:t>
            </a:r>
          </a:p>
          <a:p>
            <a:r>
              <a:rPr lang="fi-FI" dirty="0" err="1"/>
              <a:t>Bartlett</a:t>
            </a:r>
            <a:r>
              <a:rPr lang="fi-FI" dirty="0"/>
              <a:t> </a:t>
            </a:r>
            <a:r>
              <a:rPr lang="fi-FI" dirty="0" err="1"/>
              <a:t>serial</a:t>
            </a:r>
            <a:r>
              <a:rPr lang="fi-FI" dirty="0"/>
              <a:t> </a:t>
            </a:r>
            <a:r>
              <a:rPr lang="fi-FI" dirty="0" err="1"/>
              <a:t>reproduction</a:t>
            </a:r>
            <a:r>
              <a:rPr lang="fi-FI" dirty="0"/>
              <a:t> </a:t>
            </a:r>
            <a:r>
              <a:rPr lang="fi-FI" dirty="0" err="1"/>
              <a:t>figures</a:t>
            </a:r>
            <a:r>
              <a:rPr lang="fi-FI" dirty="0"/>
              <a:t> 1 &lt;http://</a:t>
            </a:r>
            <a:r>
              <a:rPr lang="fi-FI" dirty="0" err="1"/>
              <a:t>www.psychsummaries.com</a:t>
            </a:r>
            <a:r>
              <a:rPr lang="fi-FI" dirty="0"/>
              <a:t>/2011/11/bartlett-1932-and-war-of-ghosts.html&gt; </a:t>
            </a:r>
            <a:r>
              <a:rPr lang="fi-FI" dirty="0" err="1"/>
              <a:t>Accessed</a:t>
            </a:r>
            <a:r>
              <a:rPr lang="fi-FI" dirty="0"/>
              <a:t> 27th of November 2017.</a:t>
            </a:r>
          </a:p>
          <a:p>
            <a:r>
              <a:rPr lang="fi-FI" dirty="0" err="1"/>
              <a:t>Bartlett</a:t>
            </a:r>
            <a:r>
              <a:rPr lang="fi-FI" dirty="0"/>
              <a:t> </a:t>
            </a:r>
            <a:r>
              <a:rPr lang="fi-FI" dirty="0" err="1"/>
              <a:t>serial</a:t>
            </a:r>
            <a:r>
              <a:rPr lang="fi-FI" dirty="0"/>
              <a:t> </a:t>
            </a:r>
            <a:r>
              <a:rPr lang="fi-FI" dirty="0" err="1"/>
              <a:t>reproduction</a:t>
            </a:r>
            <a:r>
              <a:rPr lang="fi-FI" dirty="0"/>
              <a:t> </a:t>
            </a:r>
            <a:r>
              <a:rPr lang="fi-FI" dirty="0" err="1"/>
              <a:t>figures</a:t>
            </a:r>
            <a:r>
              <a:rPr lang="fi-FI" dirty="0"/>
              <a:t> 2 &lt;http://</a:t>
            </a:r>
            <a:r>
              <a:rPr lang="fi-FI" dirty="0" err="1"/>
              <a:t>psycnet.apa.org</a:t>
            </a:r>
            <a:r>
              <a:rPr lang="fi-FI" dirty="0"/>
              <a:t>/</a:t>
            </a:r>
            <a:r>
              <a:rPr lang="fi-FI" dirty="0" err="1"/>
              <a:t>fulltext</a:t>
            </a:r>
            <a:r>
              <a:rPr lang="fi-FI" dirty="0"/>
              <a:t>/2014-16777-001.html&gt; </a:t>
            </a:r>
            <a:r>
              <a:rPr lang="fi-FI" dirty="0" err="1"/>
              <a:t>Accessed</a:t>
            </a:r>
            <a:r>
              <a:rPr lang="fi-FI" dirty="0"/>
              <a:t> 27th of November 2017.</a:t>
            </a:r>
          </a:p>
          <a:p>
            <a:r>
              <a:rPr lang="fi-FI" dirty="0" err="1"/>
              <a:t>Loftus</a:t>
            </a:r>
            <a:r>
              <a:rPr lang="fi-FI" dirty="0"/>
              <a:t> &amp; </a:t>
            </a:r>
            <a:r>
              <a:rPr lang="fi-FI" dirty="0" err="1"/>
              <a:t>Palmer</a:t>
            </a:r>
            <a:r>
              <a:rPr lang="fi-FI" dirty="0"/>
              <a:t> 1 &amp;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www.simplypsychology.org</a:t>
            </a:r>
            <a:r>
              <a:rPr lang="fi-FI" dirty="0"/>
              <a:t>/</a:t>
            </a:r>
            <a:r>
              <a:rPr lang="fi-FI" dirty="0" err="1"/>
              <a:t>loftus-palmer.html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27th of November 2017.</a:t>
            </a:r>
          </a:p>
          <a:p>
            <a:r>
              <a:rPr lang="fi-FI" dirty="0" err="1"/>
              <a:t>Loftus</a:t>
            </a:r>
            <a:r>
              <a:rPr lang="fi-FI" dirty="0"/>
              <a:t>, Miller &amp; Burns &lt;http://</a:t>
            </a:r>
            <a:r>
              <a:rPr lang="fi-FI" dirty="0" err="1"/>
              <a:t>ezotera.ariom.ru</a:t>
            </a:r>
            <a:r>
              <a:rPr lang="fi-FI" dirty="0"/>
              <a:t>/2014/04/16/</a:t>
            </a:r>
            <a:r>
              <a:rPr lang="fi-FI" dirty="0" err="1"/>
              <a:t>effekt-dezinformacii.html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6th of November 2018.</a:t>
            </a:r>
          </a:p>
          <a:p>
            <a:r>
              <a:rPr lang="fi-FI" dirty="0" err="1"/>
              <a:t>Eyewitness</a:t>
            </a:r>
            <a:r>
              <a:rPr lang="fi-FI" dirty="0"/>
              <a:t> &lt;http://</a:t>
            </a:r>
            <a:r>
              <a:rPr lang="fi-FI" dirty="0" err="1"/>
              <a:t>www.mibba.com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/Science/7609/</a:t>
            </a:r>
            <a:r>
              <a:rPr lang="fi-FI" dirty="0" err="1"/>
              <a:t>Eyewitness</a:t>
            </a:r>
            <a:r>
              <a:rPr lang="fi-FI" dirty="0"/>
              <a:t>-</a:t>
            </a:r>
            <a:r>
              <a:rPr lang="fi-FI" dirty="0" err="1"/>
              <a:t>Testimony</a:t>
            </a:r>
            <a:r>
              <a:rPr lang="fi-FI" dirty="0"/>
              <a:t>-</a:t>
            </a:r>
            <a:r>
              <a:rPr lang="fi-FI" dirty="0" err="1"/>
              <a:t>Its</a:t>
            </a:r>
            <a:r>
              <a:rPr lang="fi-FI" dirty="0"/>
              <a:t>-</a:t>
            </a:r>
            <a:r>
              <a:rPr lang="fi-FI" dirty="0" err="1"/>
              <a:t>Uses</a:t>
            </a:r>
            <a:r>
              <a:rPr lang="fi-FI" dirty="0"/>
              <a:t>-and-</a:t>
            </a:r>
            <a:r>
              <a:rPr lang="fi-FI" dirty="0" err="1"/>
              <a:t>Shortcomings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November 2018.</a:t>
            </a:r>
          </a:p>
          <a:p>
            <a:r>
              <a:rPr lang="fi-FI" dirty="0" err="1"/>
              <a:t>Armed</a:t>
            </a:r>
            <a:r>
              <a:rPr lang="fi-FI" dirty="0"/>
              <a:t> </a:t>
            </a:r>
            <a:r>
              <a:rPr lang="fi-FI" dirty="0" err="1"/>
              <a:t>robbery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www.mlive.com</a:t>
            </a:r>
            <a:r>
              <a:rPr lang="fi-FI" dirty="0"/>
              <a:t>/news/</a:t>
            </a:r>
            <a:r>
              <a:rPr lang="fi-FI" dirty="0" err="1"/>
              <a:t>kalamazoo</a:t>
            </a:r>
            <a:r>
              <a:rPr lang="fi-FI" dirty="0"/>
              <a:t>/</a:t>
            </a:r>
            <a:r>
              <a:rPr lang="fi-FI" dirty="0" err="1"/>
              <a:t>index.ssf</a:t>
            </a:r>
            <a:r>
              <a:rPr lang="fi-FI" dirty="0"/>
              <a:t>/2015/04/police_seek_help_identifying_s_1.html&gt; </a:t>
            </a:r>
            <a:r>
              <a:rPr lang="fi-FI" dirty="0" err="1"/>
              <a:t>Accessed</a:t>
            </a:r>
            <a:r>
              <a:rPr lang="fi-FI" dirty="0"/>
              <a:t> 6th of November 2018.</a:t>
            </a:r>
          </a:p>
          <a:p>
            <a:r>
              <a:rPr lang="fi-FI" dirty="0" err="1"/>
              <a:t>Psychology</a:t>
            </a:r>
            <a:r>
              <a:rPr lang="fi-FI" dirty="0"/>
              <a:t> </a:t>
            </a:r>
            <a:r>
              <a:rPr lang="fi-FI" dirty="0" err="1"/>
              <a:t>lab</a:t>
            </a:r>
            <a:r>
              <a:rPr lang="fi-FI" dirty="0"/>
              <a:t> &lt;http://</a:t>
            </a:r>
            <a:r>
              <a:rPr lang="fi-FI" dirty="0" err="1"/>
              <a:t>www.ssimtmzn.org</a:t>
            </a:r>
            <a:r>
              <a:rPr lang="fi-FI" dirty="0"/>
              <a:t>/</a:t>
            </a:r>
            <a:r>
              <a:rPr lang="fi-FI" dirty="0" err="1"/>
              <a:t>labs-psychology-lab.html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/>
              <a:t>Elizabeth </a:t>
            </a:r>
            <a:r>
              <a:rPr lang="fi-FI" dirty="0" err="1"/>
              <a:t>Loftus</a:t>
            </a:r>
            <a:r>
              <a:rPr lang="fi-FI" dirty="0"/>
              <a:t> &lt;http://</a:t>
            </a:r>
            <a:r>
              <a:rPr lang="fi-FI" dirty="0" err="1"/>
              <a:t>www.law.uci.edu</a:t>
            </a:r>
            <a:r>
              <a:rPr lang="fi-FI" dirty="0"/>
              <a:t>/</a:t>
            </a:r>
            <a:r>
              <a:rPr lang="fi-FI" dirty="0" err="1"/>
              <a:t>faculty</a:t>
            </a:r>
            <a:r>
              <a:rPr lang="fi-FI" dirty="0"/>
              <a:t>/</a:t>
            </a:r>
            <a:r>
              <a:rPr lang="fi-FI" dirty="0" err="1"/>
              <a:t>full-time</a:t>
            </a:r>
            <a:r>
              <a:rPr lang="fi-FI" dirty="0"/>
              <a:t>/</a:t>
            </a:r>
            <a:r>
              <a:rPr lang="fi-FI" dirty="0" err="1"/>
              <a:t>loftus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30th of November 2017.</a:t>
            </a:r>
          </a:p>
          <a:p>
            <a:r>
              <a:rPr lang="fi-FI" dirty="0"/>
              <a:t>Dali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</a:t>
            </a:r>
            <a:r>
              <a:rPr lang="fi-FI" dirty="0" err="1"/>
              <a:t>Muiston_pysyvyys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November 2015.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00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F4D74-FBA7-B54F-BE8B-F50465A1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Models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2CA66C-4BD7-4543-9871-DF5E1ED18B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What is a model?</a:t>
            </a:r>
          </a:p>
          <a:p>
            <a:pPr lvl="1"/>
            <a:r>
              <a:rPr lang="en-GB" dirty="0"/>
              <a:t>Physical representation what a psychological phenomenon could </a:t>
            </a:r>
            <a:br>
              <a:rPr lang="en-GB" dirty="0"/>
            </a:br>
            <a:r>
              <a:rPr lang="en-GB" dirty="0"/>
              <a:t>look like</a:t>
            </a:r>
          </a:p>
          <a:p>
            <a:pPr lvl="1"/>
            <a:r>
              <a:rPr lang="en-GB" dirty="0"/>
              <a:t>Hypothetical construct</a:t>
            </a:r>
          </a:p>
        </p:txBody>
      </p:sp>
      <p:pic>
        <p:nvPicPr>
          <p:cNvPr id="6" name="Sisällön paikkamerkki 5" descr="Kuva, joka sisältää kohteen kissa, piirtäminen&#10;&#10;Kuvaus luotu automaattisesti">
            <a:extLst>
              <a:ext uri="{FF2B5EF4-FFF2-40B4-BE49-F238E27FC236}">
                <a16:creationId xmlns:a16="http://schemas.microsoft.com/office/drawing/2014/main" id="{2C8F6439-2102-8640-9759-C56D3CF001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912378"/>
            <a:ext cx="4191000" cy="1960927"/>
          </a:xfrm>
        </p:spPr>
      </p:pic>
    </p:spTree>
    <p:extLst>
      <p:ext uri="{BB962C8B-B14F-4D97-AF65-F5344CB8AC3E}">
        <p14:creationId xmlns:p14="http://schemas.microsoft.com/office/powerpoint/2010/main" val="33464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Models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6564"/>
            <a:ext cx="8229600" cy="2833235"/>
          </a:xfrm>
        </p:spPr>
      </p:pic>
      <p:sp>
        <p:nvSpPr>
          <p:cNvPr id="7" name="Tekstiruutu 6"/>
          <p:cNvSpPr txBox="1"/>
          <p:nvPr/>
        </p:nvSpPr>
        <p:spPr>
          <a:xfrm>
            <a:off x="2250018" y="1470435"/>
            <a:ext cx="464313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MULTI-STORE MODEL OF MEMORY</a:t>
            </a:r>
          </a:p>
          <a:p>
            <a:pPr algn="ctr"/>
            <a:r>
              <a:rPr lang="fi-FI" sz="2400" b="1" dirty="0"/>
              <a:t>(Atkinson &amp; </a:t>
            </a:r>
            <a:r>
              <a:rPr lang="fi-FI" sz="2400" b="1" dirty="0" err="1"/>
              <a:t>Shiffrin</a:t>
            </a:r>
            <a:r>
              <a:rPr lang="fi-FI" sz="2400" b="1" dirty="0"/>
              <a:t>, 1968)</a:t>
            </a:r>
          </a:p>
        </p:txBody>
      </p:sp>
    </p:spTree>
    <p:extLst>
      <p:ext uri="{BB962C8B-B14F-4D97-AF65-F5344CB8AC3E}">
        <p14:creationId xmlns:p14="http://schemas.microsoft.com/office/powerpoint/2010/main" val="9900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21C40E-0B8B-EB45-9391-0A325CEC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01BFEB-CDBD-5F4D-9B82-AE5D8C25B8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pages 132–134 and complete the teacher’s handout</a:t>
            </a:r>
          </a:p>
          <a:p>
            <a:pPr lvl="1"/>
            <a:endParaRPr lang="en-GB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9A2B866-79CE-0841-87B4-047046640D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2301081"/>
            <a:ext cx="3810000" cy="3124200"/>
          </a:xfrm>
        </p:spPr>
      </p:pic>
    </p:spTree>
    <p:extLst>
      <p:ext uri="{BB962C8B-B14F-4D97-AF65-F5344CB8AC3E}">
        <p14:creationId xmlns:p14="http://schemas.microsoft.com/office/powerpoint/2010/main" val="29583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16312</TotalTime>
  <Words>2793</Words>
  <Application>Microsoft Macintosh PowerPoint</Application>
  <PresentationFormat>Näytössä katseltava diaesitys (4:3)</PresentationFormat>
  <Paragraphs>378</Paragraphs>
  <Slides>63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Office-teema</vt:lpstr>
      <vt:lpstr>MEMORY, SCHEMA THEORY   AND THEIR RELIABILITY</vt:lpstr>
      <vt:lpstr>TASK</vt:lpstr>
      <vt:lpstr>TASK</vt:lpstr>
      <vt:lpstr>Cognitive approach</vt:lpstr>
      <vt:lpstr>TASK</vt:lpstr>
      <vt:lpstr>Cognitive approach</vt:lpstr>
      <vt:lpstr>Models of memory</vt:lpstr>
      <vt:lpstr>Models of memory</vt:lpstr>
      <vt:lpstr>TASK</vt:lpstr>
      <vt:lpstr>TASK</vt:lpstr>
      <vt:lpstr>PowerPoint-esitys</vt:lpstr>
      <vt:lpstr>TASK</vt:lpstr>
      <vt:lpstr>TASK</vt:lpstr>
      <vt:lpstr>Models of memory</vt:lpstr>
      <vt:lpstr>TASK</vt:lpstr>
      <vt:lpstr>TASK</vt:lpstr>
      <vt:lpstr>TASK</vt:lpstr>
      <vt:lpstr>REVIEW</vt:lpstr>
      <vt:lpstr>Biological base of memory</vt:lpstr>
      <vt:lpstr>TASK</vt:lpstr>
      <vt:lpstr>TASK</vt:lpstr>
      <vt:lpstr>TASK</vt:lpstr>
      <vt:lpstr>TASK</vt:lpstr>
      <vt:lpstr>RESEARCH: Types of experiments</vt:lpstr>
      <vt:lpstr>Biological base of memory</vt:lpstr>
      <vt:lpstr>Biological base of memory</vt:lpstr>
      <vt:lpstr>Biological base of memory</vt:lpstr>
      <vt:lpstr>TASK</vt:lpstr>
      <vt:lpstr>TASK</vt:lpstr>
      <vt:lpstr>Biological base of memory</vt:lpstr>
      <vt:lpstr>REVIEW</vt:lpstr>
      <vt:lpstr>Schema theory</vt:lpstr>
      <vt:lpstr>Schema theory</vt:lpstr>
      <vt:lpstr>Schema theory</vt:lpstr>
      <vt:lpstr>TASK</vt:lpstr>
      <vt:lpstr>Schema theory</vt:lpstr>
      <vt:lpstr>Schema theory</vt:lpstr>
      <vt:lpstr>Schema theory</vt:lpstr>
      <vt:lpstr>Schema theory</vt:lpstr>
      <vt:lpstr>TASK</vt:lpstr>
      <vt:lpstr>Schema theory</vt:lpstr>
      <vt:lpstr>Schema theory</vt:lpstr>
      <vt:lpstr>TASK</vt:lpstr>
      <vt:lpstr>TASK</vt:lpstr>
      <vt:lpstr>Reliability of memory</vt:lpstr>
      <vt:lpstr>Reliability of memory</vt:lpstr>
      <vt:lpstr>Reliability of memory</vt:lpstr>
      <vt:lpstr>TASK</vt:lpstr>
      <vt:lpstr>Reliability of memory</vt:lpstr>
      <vt:lpstr>TASK</vt:lpstr>
      <vt:lpstr>Reliability of memory</vt:lpstr>
      <vt:lpstr>Reliability of memory</vt:lpstr>
      <vt:lpstr>Reliability of memory</vt:lpstr>
      <vt:lpstr>TASK</vt:lpstr>
      <vt:lpstr>TASK</vt:lpstr>
      <vt:lpstr>TOK-LINK</vt:lpstr>
      <vt:lpstr>TASK</vt:lpstr>
      <vt:lpstr>Sources</vt:lpstr>
      <vt:lpstr>Picture sources</vt:lpstr>
      <vt:lpstr>Picture sources</vt:lpstr>
      <vt:lpstr>Picture 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361</cp:revision>
  <dcterms:created xsi:type="dcterms:W3CDTF">2016-01-27T06:20:57Z</dcterms:created>
  <dcterms:modified xsi:type="dcterms:W3CDTF">2023-08-16T11:43:14Z</dcterms:modified>
</cp:coreProperties>
</file>