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84" r:id="rId4"/>
    <p:sldId id="285" r:id="rId5"/>
    <p:sldId id="286" r:id="rId6"/>
    <p:sldId id="287" r:id="rId7"/>
    <p:sldId id="282" r:id="rId8"/>
    <p:sldId id="288" r:id="rId9"/>
    <p:sldId id="281" r:id="rId10"/>
    <p:sldId id="283" r:id="rId11"/>
    <p:sldId id="291" r:id="rId12"/>
    <p:sldId id="271" r:id="rId13"/>
    <p:sldId id="290" r:id="rId14"/>
    <p:sldId id="292" r:id="rId15"/>
    <p:sldId id="293" r:id="rId16"/>
    <p:sldId id="294" r:id="rId17"/>
    <p:sldId id="295" r:id="rId18"/>
    <p:sldId id="297" r:id="rId19"/>
    <p:sldId id="298" r:id="rId20"/>
    <p:sldId id="303" r:id="rId21"/>
    <p:sldId id="299" r:id="rId22"/>
    <p:sldId id="300" r:id="rId23"/>
    <p:sldId id="302" r:id="rId24"/>
    <p:sldId id="289" r:id="rId25"/>
    <p:sldId id="273" r:id="rId2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77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6E9F3-2BDB-F348-92F9-541DD9DB5842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D624A-7D0C-4141-9672-216C2CC8A4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2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703071"/>
            <a:ext cx="7772400" cy="1897380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THE ROLE OF ANIMAL RESEARCH </a:t>
            </a:r>
            <a:br>
              <a:rPr lang="fi-FI" b="1" dirty="0"/>
            </a:br>
            <a:r>
              <a:rPr lang="fi-FI" b="1" dirty="0"/>
              <a:t>IN UNDERSTANDING </a:t>
            </a:r>
            <a:br>
              <a:rPr lang="fi-FI" b="1" dirty="0"/>
            </a:br>
            <a:r>
              <a:rPr lang="fi-FI" b="1" dirty="0"/>
              <a:t>HUMAN BEHAVIOUR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14800" cy="4761936"/>
          </a:xfrm>
        </p:spPr>
        <p:txBody>
          <a:bodyPr>
            <a:normAutofit/>
          </a:bodyPr>
          <a:lstStyle/>
          <a:p>
            <a:r>
              <a:rPr lang="en-GB" dirty="0"/>
              <a:t>Read the APA guidelines for ethical conduct in the care and use of nonhuman animals</a:t>
            </a:r>
          </a:p>
          <a:p>
            <a:pPr lvl="1"/>
            <a:r>
              <a:rPr lang="en-GB" b="1" dirty="0"/>
              <a:t>Summarize </a:t>
            </a:r>
            <a:r>
              <a:rPr lang="en-GB" dirty="0"/>
              <a:t>the main points</a:t>
            </a:r>
          </a:p>
          <a:p>
            <a:r>
              <a:rPr lang="en-GB" dirty="0"/>
              <a:t>Do the guidelines form a solid base for ethical treatment of research animals?</a:t>
            </a:r>
          </a:p>
        </p:txBody>
      </p:sp>
      <p:pic>
        <p:nvPicPr>
          <p:cNvPr id="5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9306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4930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Do the following </a:t>
            </a:r>
            <a:r>
              <a:rPr lang="en-GB" i="1" dirty="0"/>
              <a:t>thought experiment</a:t>
            </a:r>
          </a:p>
          <a:p>
            <a:pPr lvl="1"/>
            <a:r>
              <a:rPr lang="en-GB" dirty="0"/>
              <a:t>Imagine you see a small van with 500 mice in it rolling towards a cliff</a:t>
            </a:r>
          </a:p>
          <a:p>
            <a:pPr lvl="1"/>
            <a:r>
              <a:rPr lang="en-GB" dirty="0"/>
              <a:t>There is no driver </a:t>
            </a:r>
            <a:br>
              <a:rPr lang="en-GB" dirty="0"/>
            </a:br>
            <a:r>
              <a:rPr lang="en-GB" dirty="0"/>
              <a:t>in the van</a:t>
            </a:r>
          </a:p>
          <a:p>
            <a:pPr lvl="1"/>
            <a:r>
              <a:rPr lang="en-GB" dirty="0"/>
              <a:t>In its way there is a stroller with a human baby in it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There are two possible outcomes</a:t>
            </a:r>
          </a:p>
          <a:p>
            <a:pPr lvl="1"/>
            <a:r>
              <a:rPr lang="en-GB" dirty="0"/>
              <a:t>You push the stroller away and let the van roll slowly off the cliff killing all the mice</a:t>
            </a:r>
          </a:p>
          <a:p>
            <a:pPr lvl="1"/>
            <a:r>
              <a:rPr lang="en-GB" dirty="0"/>
              <a:t>You do nothing and the stroller prevents the van from going over the cliff, but this kills the baby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980667" y="5864553"/>
            <a:ext cx="3182666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800" b="1" dirty="0"/>
              <a:t>WHAT DO YOU DO? </a:t>
            </a:r>
          </a:p>
        </p:txBody>
      </p:sp>
    </p:spTree>
    <p:extLst>
      <p:ext uri="{BB962C8B-B14F-4D97-AF65-F5344CB8AC3E}">
        <p14:creationId xmlns:p14="http://schemas.microsoft.com/office/powerpoint/2010/main" val="1289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2C273A-2F35-7C43-BFD3-5B8D9E0C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TOK-LINK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180E66-2580-844B-B545-455375507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86543"/>
            <a:ext cx="4362451" cy="4939621"/>
          </a:xfrm>
        </p:spPr>
        <p:txBody>
          <a:bodyPr>
            <a:normAutofit/>
          </a:bodyPr>
          <a:lstStyle/>
          <a:p>
            <a:r>
              <a:rPr lang="en-GB" dirty="0"/>
              <a:t>How do the following KQs relate to the contents we just covered?</a:t>
            </a:r>
          </a:p>
          <a:p>
            <a:pPr lvl="1"/>
            <a:r>
              <a:rPr lang="en-GB" dirty="0"/>
              <a:t>Should the pursuit of knowledge be subject </a:t>
            </a:r>
            <a:br>
              <a:rPr lang="en-GB" dirty="0"/>
            </a:br>
            <a:r>
              <a:rPr lang="en-GB" dirty="0"/>
              <a:t>to ethical constraints?</a:t>
            </a:r>
          </a:p>
          <a:p>
            <a:pPr lvl="1"/>
            <a:r>
              <a:rPr lang="en-GB" dirty="0"/>
              <a:t>Do scientist or the societies in which scientist operate exert a greater influence </a:t>
            </a:r>
            <a:br>
              <a:rPr lang="en-GB" dirty="0"/>
            </a:br>
            <a:r>
              <a:rPr lang="en-GB" dirty="0"/>
              <a:t>on what is ethically acceptable?</a:t>
            </a:r>
          </a:p>
        </p:txBody>
      </p:sp>
      <p:pic>
        <p:nvPicPr>
          <p:cNvPr id="8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0018B74-981C-C148-9F06-3C6943F527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0317" y="2514601"/>
            <a:ext cx="4202361" cy="2286000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0BEAD47-4A64-2340-8809-4FBB2052266B}"/>
              </a:ext>
            </a:extLst>
          </p:cNvPr>
          <p:cNvSpPr txBox="1"/>
          <p:nvPr/>
        </p:nvSpPr>
        <p:spPr>
          <a:xfrm>
            <a:off x="334494" y="5766580"/>
            <a:ext cx="84750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i="1" dirty="0"/>
              <a:t>DISCUSS</a:t>
            </a:r>
            <a:r>
              <a:rPr lang="fi-FI" sz="2800" b="1" dirty="0"/>
              <a:t> AND </a:t>
            </a:r>
            <a:r>
              <a:rPr lang="fi-FI" sz="2800" b="1" i="1" dirty="0"/>
              <a:t>EXPLORE</a:t>
            </a:r>
            <a:r>
              <a:rPr lang="fi-FI" sz="2800" b="1" dirty="0"/>
              <a:t> THESE KNOWLEDGE QUESTIONS</a:t>
            </a:r>
          </a:p>
        </p:txBody>
      </p:sp>
    </p:spTree>
    <p:extLst>
      <p:ext uri="{BB962C8B-B14F-4D97-AF65-F5344CB8AC3E}">
        <p14:creationId xmlns:p14="http://schemas.microsoft.com/office/powerpoint/2010/main" val="60548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pages 116–118 and complete the teacher’s handout on the value of animal models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6370"/>
            <a:ext cx="4038600" cy="3053761"/>
          </a:xfrm>
        </p:spPr>
      </p:pic>
      <p:sp>
        <p:nvSpPr>
          <p:cNvPr id="8" name="Tekstiruutu 7"/>
          <p:cNvSpPr txBox="1"/>
          <p:nvPr/>
        </p:nvSpPr>
        <p:spPr>
          <a:xfrm>
            <a:off x="5342458" y="1729616"/>
            <a:ext cx="2650084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3200" b="1" dirty="0"/>
              <a:t>TRIUNE BRAIN</a:t>
            </a:r>
          </a:p>
        </p:txBody>
      </p:sp>
    </p:spTree>
    <p:extLst>
      <p:ext uri="{BB962C8B-B14F-4D97-AF65-F5344CB8AC3E}">
        <p14:creationId xmlns:p14="http://schemas.microsoft.com/office/powerpoint/2010/main" val="13188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Review</a:t>
            </a:r>
            <a:r>
              <a:rPr lang="fi-FI" dirty="0"/>
              <a:t>: </a:t>
            </a:r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69664"/>
          </a:xfrm>
        </p:spPr>
        <p:txBody>
          <a:bodyPr/>
          <a:lstStyle/>
          <a:p>
            <a:r>
              <a:rPr lang="fi-FI" b="1" dirty="0" err="1"/>
              <a:t>Lashley</a:t>
            </a:r>
            <a:r>
              <a:rPr lang="fi-FI" b="1" dirty="0"/>
              <a:t> (1950s)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45" y="1417638"/>
            <a:ext cx="4932381" cy="4042217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2428"/>
            <a:ext cx="3388660" cy="25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Review</a:t>
            </a:r>
            <a:r>
              <a:rPr lang="fi-FI" dirty="0"/>
              <a:t>: </a:t>
            </a:r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94360"/>
          </a:xfrm>
        </p:spPr>
        <p:txBody>
          <a:bodyPr/>
          <a:lstStyle/>
          <a:p>
            <a:r>
              <a:rPr lang="fi-FI" b="1" dirty="0" err="1"/>
              <a:t>Merzenich</a:t>
            </a:r>
            <a:r>
              <a:rPr lang="fi-FI" b="1" dirty="0"/>
              <a:t> et al. (1984)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219" y="1263275"/>
            <a:ext cx="2420470" cy="5176822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646167"/>
            <a:ext cx="3162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Review</a:t>
            </a:r>
            <a:r>
              <a:rPr lang="fi-FI" dirty="0"/>
              <a:t>: </a:t>
            </a:r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94360"/>
          </a:xfrm>
        </p:spPr>
        <p:txBody>
          <a:bodyPr/>
          <a:lstStyle/>
          <a:p>
            <a:r>
              <a:rPr lang="fi-FI" b="1" dirty="0" err="1"/>
              <a:t>Romero</a:t>
            </a:r>
            <a:r>
              <a:rPr lang="fi-FI" b="1" dirty="0"/>
              <a:t> et al. (2014)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77124"/>
            <a:ext cx="4191000" cy="2573274"/>
          </a:xfr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7124"/>
            <a:ext cx="3756497" cy="3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Review</a:t>
            </a:r>
            <a:r>
              <a:rPr lang="fi-FI" dirty="0"/>
              <a:t>: </a:t>
            </a:r>
            <a:r>
              <a:rPr lang="fi-FI" dirty="0" err="1"/>
              <a:t>examples</a:t>
            </a:r>
            <a:r>
              <a:rPr lang="fi-FI" dirty="0"/>
              <a:t> of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58906"/>
          </a:xfrm>
        </p:spPr>
        <p:txBody>
          <a:bodyPr/>
          <a:lstStyle/>
          <a:p>
            <a:r>
              <a:rPr lang="fi-FI" b="1" dirty="0" err="1"/>
              <a:t>Weaver</a:t>
            </a:r>
            <a:r>
              <a:rPr lang="fi-FI" b="1" dirty="0"/>
              <a:t> et al. (2004)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" y="2259107"/>
            <a:ext cx="7508838" cy="4033130"/>
          </a:xfrm>
        </p:spPr>
      </p:pic>
    </p:spTree>
    <p:extLst>
      <p:ext uri="{BB962C8B-B14F-4D97-AF65-F5344CB8AC3E}">
        <p14:creationId xmlns:p14="http://schemas.microsoft.com/office/powerpoint/2010/main" val="22994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GROUP PROJECT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Form five groups </a:t>
            </a:r>
          </a:p>
          <a:p>
            <a:r>
              <a:rPr lang="en-GB" dirty="0"/>
              <a:t>Each group is given one  psychological study that used animals</a:t>
            </a:r>
          </a:p>
          <a:p>
            <a:r>
              <a:rPr lang="en-GB" dirty="0"/>
              <a:t>Each group compiles a small presentation, presents it and uploads it to </a:t>
            </a:r>
            <a:r>
              <a:rPr lang="en-GB" dirty="0" err="1"/>
              <a:t>ManageBac</a:t>
            </a:r>
            <a:endParaRPr lang="en-GB" dirty="0"/>
          </a:p>
          <a:p>
            <a:pPr lvl="1"/>
            <a:r>
              <a:rPr lang="en-GB" dirty="0"/>
              <a:t>Remember to mark your sources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Describe </a:t>
            </a:r>
            <a:r>
              <a:rPr lang="en-GB" dirty="0"/>
              <a:t>and </a:t>
            </a:r>
            <a:r>
              <a:rPr lang="en-GB" i="1" dirty="0"/>
              <a:t>evaluate</a:t>
            </a:r>
            <a:r>
              <a:rPr lang="en-GB" dirty="0"/>
              <a:t> the study</a:t>
            </a:r>
          </a:p>
          <a:p>
            <a:pPr lvl="1"/>
            <a:r>
              <a:rPr lang="en-GB" dirty="0"/>
              <a:t>What were the </a:t>
            </a:r>
            <a:r>
              <a:rPr lang="en-GB" i="1" dirty="0"/>
              <a:t>aims</a:t>
            </a:r>
            <a:r>
              <a:rPr lang="en-GB"/>
              <a:t>, </a:t>
            </a:r>
            <a:r>
              <a:rPr lang="en-GB" i="1"/>
              <a:t>procedure </a:t>
            </a:r>
            <a:r>
              <a:rPr lang="en-GB" dirty="0"/>
              <a:t>and </a:t>
            </a:r>
            <a:r>
              <a:rPr lang="en-GB" i="1" dirty="0"/>
              <a:t>results</a:t>
            </a:r>
            <a:r>
              <a:rPr lang="en-GB" dirty="0"/>
              <a:t> of the study?</a:t>
            </a:r>
          </a:p>
          <a:p>
            <a:pPr lvl="1"/>
            <a:r>
              <a:rPr lang="en-GB" dirty="0"/>
              <a:t>How were the animals treated?</a:t>
            </a:r>
          </a:p>
          <a:p>
            <a:pPr lvl="1"/>
            <a:r>
              <a:rPr lang="en-GB" dirty="0"/>
              <a:t>Did the study provide any insight into human behaviour? </a:t>
            </a:r>
            <a:br>
              <a:rPr lang="en-GB" dirty="0"/>
            </a:br>
            <a:r>
              <a:rPr lang="en-GB" dirty="0"/>
              <a:t>(Animal models)</a:t>
            </a:r>
          </a:p>
        </p:txBody>
      </p:sp>
    </p:spTree>
    <p:extLst>
      <p:ext uri="{BB962C8B-B14F-4D97-AF65-F5344CB8AC3E}">
        <p14:creationId xmlns:p14="http://schemas.microsoft.com/office/powerpoint/2010/main" val="31890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GROUP PROJECT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5761" y="1600200"/>
            <a:ext cx="843399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GROUP 1</a:t>
            </a:r>
            <a:r>
              <a:rPr lang="en-GB" dirty="0"/>
              <a:t>: Harlow’s (1958) studies with monkeys (attachment)</a:t>
            </a:r>
          </a:p>
          <a:p>
            <a:r>
              <a:rPr lang="en-GB" b="1" dirty="0"/>
              <a:t>GROUP 2</a:t>
            </a:r>
            <a:r>
              <a:rPr lang="en-GB" dirty="0"/>
              <a:t>: Seligman’s (1967) study with dogs (learned helplessness)</a:t>
            </a:r>
          </a:p>
          <a:p>
            <a:r>
              <a:rPr lang="en-GB" b="1" dirty="0"/>
              <a:t>GROUP 3</a:t>
            </a:r>
            <a:r>
              <a:rPr lang="en-GB" dirty="0"/>
              <a:t>: Held &amp; Hein’s (1963) study with kittens (perceptual-motor coordination) </a:t>
            </a:r>
          </a:p>
          <a:p>
            <a:r>
              <a:rPr lang="en-GB" b="1" dirty="0"/>
              <a:t>GROUP 4</a:t>
            </a:r>
            <a:r>
              <a:rPr lang="en-GB" dirty="0"/>
              <a:t>: </a:t>
            </a:r>
            <a:r>
              <a:rPr lang="en-GB" dirty="0" err="1"/>
              <a:t>Köhler’s</a:t>
            </a:r>
            <a:r>
              <a:rPr lang="en-GB" dirty="0"/>
              <a:t> (1920s) studies with chimpanzees (learning)</a:t>
            </a:r>
          </a:p>
          <a:p>
            <a:r>
              <a:rPr lang="en-GB" b="1" dirty="0"/>
              <a:t>GROUP 5</a:t>
            </a:r>
            <a:r>
              <a:rPr lang="en-GB" dirty="0"/>
              <a:t>: Gardner &amp; Gardner’s (1972) study with chimpanzees (language acquisition)</a:t>
            </a:r>
          </a:p>
        </p:txBody>
      </p:sp>
    </p:spTree>
    <p:extLst>
      <p:ext uri="{BB962C8B-B14F-4D97-AF65-F5344CB8AC3E}">
        <p14:creationId xmlns:p14="http://schemas.microsoft.com/office/powerpoint/2010/main" val="15426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What kind of arguments can we have for and against the use of test animals in psychology?</a:t>
            </a:r>
            <a:endParaRPr lang="fi-FI" dirty="0"/>
          </a:p>
          <a:p>
            <a:endParaRPr lang="en-GB" dirty="0"/>
          </a:p>
          <a:p>
            <a:r>
              <a:rPr lang="en-GB" dirty="0"/>
              <a:t>How should test animals be treated in psychological research?</a:t>
            </a:r>
          </a:p>
          <a:p>
            <a:endParaRPr lang="fi-FI" dirty="0"/>
          </a:p>
        </p:txBody>
      </p:sp>
      <p:pic>
        <p:nvPicPr>
          <p:cNvPr id="7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34948"/>
            <a:ext cx="4191000" cy="2949222"/>
          </a:xfrm>
        </p:spPr>
      </p:pic>
      <p:sp>
        <p:nvSpPr>
          <p:cNvPr id="2" name="Tekstiruutu 1"/>
          <p:cNvSpPr txBox="1"/>
          <p:nvPr/>
        </p:nvSpPr>
        <p:spPr>
          <a:xfrm rot="2250244">
            <a:off x="5517285" y="3607549"/>
            <a:ext cx="2341667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i-FI" sz="4800" b="1" dirty="0"/>
              <a:t>DEBATE!</a:t>
            </a:r>
          </a:p>
        </p:txBody>
      </p:sp>
    </p:spTree>
    <p:extLst>
      <p:ext uri="{BB962C8B-B14F-4D97-AF65-F5344CB8AC3E}">
        <p14:creationId xmlns:p14="http://schemas.microsoft.com/office/powerpoint/2010/main" val="3133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81704D-4C4A-5945-829A-BC38C9029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EBFD1-B355-7644-998F-F13CF8DADE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sample response to the question </a:t>
            </a:r>
            <a:r>
              <a:rPr lang="en-GB" i="1" dirty="0"/>
              <a:t>”Discuss the value of animal models in the study of the brain and behaviour”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607CC1D-7FA6-C941-AFF3-9CF6C87847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After reading the response, pay attention to the examiner’s comments</a:t>
            </a:r>
          </a:p>
          <a:p>
            <a:endParaRPr lang="en-GB" dirty="0"/>
          </a:p>
          <a:p>
            <a:r>
              <a:rPr lang="en-GB" dirty="0"/>
              <a:t>How could this response be improved?</a:t>
            </a:r>
          </a:p>
          <a:p>
            <a:pPr lvl="1"/>
            <a:r>
              <a:rPr lang="en-GB" dirty="0"/>
              <a:t>Make amendments</a:t>
            </a:r>
          </a:p>
        </p:txBody>
      </p:sp>
    </p:spTree>
    <p:extLst>
      <p:ext uri="{BB962C8B-B14F-4D97-AF65-F5344CB8AC3E}">
        <p14:creationId xmlns:p14="http://schemas.microsoft.com/office/powerpoint/2010/main" val="28983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E61201-780B-F648-96B2-37099939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8CDFF5-9E71-364F-A136-5BE0AD22FC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Review all </a:t>
            </a:r>
            <a:r>
              <a:rPr lang="en-GB" i="1" dirty="0"/>
              <a:t>topics</a:t>
            </a:r>
            <a:r>
              <a:rPr lang="en-GB" dirty="0"/>
              <a:t> and </a:t>
            </a:r>
            <a:r>
              <a:rPr lang="en-GB" i="1" dirty="0"/>
              <a:t>contents</a:t>
            </a:r>
            <a:r>
              <a:rPr lang="en-GB" dirty="0"/>
              <a:t> from </a:t>
            </a:r>
            <a:r>
              <a:rPr lang="en-GB" b="1" i="1" dirty="0"/>
              <a:t>biological </a:t>
            </a:r>
            <a:r>
              <a:rPr lang="en-GB" i="1" dirty="0"/>
              <a:t>approach to understanding behaviour</a:t>
            </a:r>
          </a:p>
          <a:p>
            <a:r>
              <a:rPr lang="en-GB" dirty="0"/>
              <a:t>What kind of Paper 1 questions could be created based on the HL extension?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E3F8187-B35D-2A40-819C-0971632B8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585829"/>
            <a:ext cx="3810000" cy="1905000"/>
          </a:xfrm>
        </p:spPr>
      </p:pic>
    </p:spTree>
    <p:extLst>
      <p:ext uri="{BB962C8B-B14F-4D97-AF65-F5344CB8AC3E}">
        <p14:creationId xmlns:p14="http://schemas.microsoft.com/office/powerpoint/2010/main" val="7204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3CD2F-35D4-FE43-83CB-1630797E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209DE70E-B195-554F-9746-866EF5F1DB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795805"/>
              </p:ext>
            </p:extLst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4293442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8481770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6096153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85279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Parts of biological approach to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a. The relationship between the brain and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b. Hormones and pheromones and their effects on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c. The relationship between genetics and behaviour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5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1. The value of animal models in research to provide insight into human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  <a:p>
                      <a:pPr algn="ctr"/>
                      <a:r>
                        <a:rPr lang="en-GB" noProof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  <a:p>
                      <a:pPr algn="ctr"/>
                      <a:r>
                        <a:rPr lang="en-GB" noProof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  <a:p>
                      <a:pPr algn="ctr"/>
                      <a:r>
                        <a:rPr lang="en-GB" noProof="0"/>
                        <a:t>1c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81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2. Ethical considerations in animal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14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513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A82810-03B9-E346-BCA3-C9837035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A8DA97-F77D-7B46-BA95-7B0CA3ED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6544"/>
            <a:ext cx="8229600" cy="3942118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/>
              <a:t>Discuss how animal research may provide insight into human behaviour (M19 TZ1)</a:t>
            </a:r>
          </a:p>
          <a:p>
            <a:r>
              <a:rPr lang="en-GB" sz="2800" dirty="0"/>
              <a:t>Discuss </a:t>
            </a:r>
            <a:r>
              <a:rPr lang="en-GB" sz="2800" b="1" dirty="0"/>
              <a:t>two or more</a:t>
            </a:r>
            <a:r>
              <a:rPr lang="en-GB" sz="2800" dirty="0"/>
              <a:t> ethical considerations in animal research when investigating the brain and behaviour (M19 TZ2)</a:t>
            </a:r>
          </a:p>
          <a:p>
            <a:r>
              <a:rPr lang="en-GB" sz="2800" dirty="0"/>
              <a:t>With reference to research investigating the brain, discuss the role of animal research in understanding  human behaviour (N20)</a:t>
            </a:r>
          </a:p>
          <a:p>
            <a:r>
              <a:rPr lang="en-GB" sz="2800" dirty="0"/>
              <a:t>Evaluate </a:t>
            </a:r>
            <a:r>
              <a:rPr lang="en-GB" sz="2800" b="1" dirty="0"/>
              <a:t>one or more </a:t>
            </a:r>
            <a:r>
              <a:rPr lang="en-GB" sz="2800" dirty="0"/>
              <a:t>studies that use an animal model to investigate the relationship between genetics and behaviour (N21)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6410BAD-F4C4-0F4C-9F15-A633B159086E}"/>
              </a:ext>
            </a:extLst>
          </p:cNvPr>
          <p:cNvSpPr txBox="1"/>
          <p:nvPr/>
        </p:nvSpPr>
        <p:spPr>
          <a:xfrm>
            <a:off x="1485352" y="5128662"/>
            <a:ext cx="617329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would you answer these essay questions?</a:t>
            </a:r>
          </a:p>
          <a:p>
            <a:pPr algn="ctr"/>
            <a:r>
              <a:rPr lang="en-GB" sz="2400" b="1" dirty="0"/>
              <a:t>Create sketch responses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39F0914-8B7A-9E40-B206-A2916D5ECF5A}"/>
              </a:ext>
            </a:extLst>
          </p:cNvPr>
          <p:cNvSpPr txBox="1"/>
          <p:nvPr/>
        </p:nvSpPr>
        <p:spPr>
          <a:xfrm>
            <a:off x="1874562" y="6121697"/>
            <a:ext cx="539487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Compare your ideas to the </a:t>
            </a:r>
            <a:r>
              <a:rPr lang="en-GB" sz="2400" b="1" dirty="0" err="1"/>
              <a:t>markschemes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854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Crane</a:t>
            </a:r>
            <a:r>
              <a:rPr lang="fi-FI" dirty="0"/>
              <a:t>, J. &amp; </a:t>
            </a:r>
            <a:r>
              <a:rPr lang="fi-FI" dirty="0" err="1"/>
              <a:t>Hannibal</a:t>
            </a:r>
            <a:r>
              <a:rPr lang="fi-FI" dirty="0"/>
              <a:t>, J. (2009). </a:t>
            </a:r>
            <a:r>
              <a:rPr lang="fi-FI" i="1" dirty="0" err="1"/>
              <a:t>Psychology</a:t>
            </a:r>
            <a:r>
              <a:rPr lang="fi-FI" i="1" dirty="0"/>
              <a:t> Course Companion. </a:t>
            </a:r>
            <a:r>
              <a:rPr lang="fi-FI" dirty="0"/>
              <a:t>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r>
              <a:rPr lang="fi-FI" dirty="0"/>
              <a:t>Gray, P. &amp; </a:t>
            </a:r>
            <a:r>
              <a:rPr lang="fi-FI" dirty="0" err="1"/>
              <a:t>Bjorklund</a:t>
            </a:r>
            <a:r>
              <a:rPr lang="fi-FI" dirty="0"/>
              <a:t>, D. (2014). </a:t>
            </a:r>
            <a:r>
              <a:rPr lang="fi-FI" i="1" dirty="0" err="1"/>
              <a:t>Psychology</a:t>
            </a:r>
            <a:r>
              <a:rPr lang="fi-FI" i="1" dirty="0"/>
              <a:t> (7th edition)</a:t>
            </a:r>
            <a:r>
              <a:rPr lang="fi-FI" dirty="0"/>
              <a:t>. New York: Worth </a:t>
            </a:r>
            <a:r>
              <a:rPr lang="fi-FI" dirty="0" err="1"/>
              <a:t>Publishers</a:t>
            </a:r>
            <a:r>
              <a:rPr lang="fi-FI" dirty="0"/>
              <a:t>.</a:t>
            </a:r>
          </a:p>
          <a:p>
            <a:r>
              <a:rPr lang="fi-FI" dirty="0"/>
              <a:t>Kalat, J. (2016). </a:t>
            </a:r>
            <a:r>
              <a:rPr lang="fi-FI" i="1" dirty="0" err="1"/>
              <a:t>Biological</a:t>
            </a:r>
            <a:r>
              <a:rPr lang="fi-FI" i="1" dirty="0"/>
              <a:t> </a:t>
            </a:r>
            <a:r>
              <a:rPr lang="fi-FI" i="1" dirty="0" err="1"/>
              <a:t>Psychology</a:t>
            </a:r>
            <a:r>
              <a:rPr lang="fi-FI" i="1" dirty="0"/>
              <a:t> </a:t>
            </a:r>
            <a:r>
              <a:rPr lang="fi-FI" dirty="0"/>
              <a:t>(12th Ed.). North Carolina State </a:t>
            </a:r>
            <a:r>
              <a:rPr lang="fi-FI" dirty="0" err="1"/>
              <a:t>University</a:t>
            </a:r>
            <a:r>
              <a:rPr lang="fi-FI" dirty="0"/>
              <a:t>: </a:t>
            </a:r>
            <a:r>
              <a:rPr lang="fi-FI" dirty="0" err="1"/>
              <a:t>Cengage</a:t>
            </a:r>
            <a:r>
              <a:rPr lang="fi-FI" dirty="0"/>
              <a:t> Learning.</a:t>
            </a:r>
          </a:p>
          <a:p>
            <a:r>
              <a:rPr lang="fi-FI" dirty="0"/>
              <a:t>Popov, A., Parker, L. &amp; </a:t>
            </a:r>
            <a:r>
              <a:rPr lang="fi-FI" dirty="0" err="1"/>
              <a:t>Seath</a:t>
            </a:r>
            <a:r>
              <a:rPr lang="fi-FI" dirty="0"/>
              <a:t>, D. (2017).</a:t>
            </a:r>
            <a:r>
              <a:rPr lang="fi-FI" i="1" dirty="0"/>
              <a:t> IB </a:t>
            </a:r>
            <a:r>
              <a:rPr lang="fi-FI" i="1" dirty="0" err="1"/>
              <a:t>Psychology</a:t>
            </a:r>
            <a:r>
              <a:rPr lang="fi-FI" i="1" dirty="0"/>
              <a:t> Course Companion </a:t>
            </a:r>
            <a:r>
              <a:rPr lang="fi-FI" dirty="0"/>
              <a:t>(2nd ed.)</a:t>
            </a:r>
            <a:r>
              <a:rPr lang="fi-FI" i="1" dirty="0"/>
              <a:t>.</a:t>
            </a:r>
            <a:r>
              <a:rPr lang="fi-FI" dirty="0"/>
              <a:t> Oxford: Oxford </a:t>
            </a:r>
            <a:r>
              <a:rPr lang="fi-FI" dirty="0" err="1"/>
              <a:t>University</a:t>
            </a:r>
            <a:r>
              <a:rPr lang="fi-FI" dirty="0"/>
              <a:t> Press.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8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animals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www.crueltyfreeinternational.org</a:t>
            </a:r>
            <a:r>
              <a:rPr lang="fi-FI" dirty="0"/>
              <a:t>/</a:t>
            </a:r>
            <a:r>
              <a:rPr lang="fi-FI" dirty="0" err="1"/>
              <a:t>DrugTesting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rat</a:t>
            </a:r>
            <a:r>
              <a:rPr lang="fi-FI" dirty="0"/>
              <a:t> &lt;http://</a:t>
            </a:r>
            <a:r>
              <a:rPr lang="fi-FI" dirty="0" err="1"/>
              <a:t>www.fanpop.com</a:t>
            </a:r>
            <a:r>
              <a:rPr lang="fi-FI" dirty="0"/>
              <a:t>/</a:t>
            </a:r>
            <a:r>
              <a:rPr lang="fi-FI" dirty="0" err="1"/>
              <a:t>clubs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images</a:t>
            </a:r>
            <a:r>
              <a:rPr lang="fi-FI" dirty="0"/>
              <a:t>/1361799/</a:t>
            </a:r>
            <a:r>
              <a:rPr lang="fi-FI" dirty="0" err="1"/>
              <a:t>title</a:t>
            </a:r>
            <a:r>
              <a:rPr lang="fi-FI" dirty="0"/>
              <a:t>/</a:t>
            </a:r>
            <a:r>
              <a:rPr lang="fi-FI" dirty="0" err="1"/>
              <a:t>skinner-rat-fanart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Bat’s</a:t>
            </a:r>
            <a:r>
              <a:rPr lang="fi-FI" dirty="0"/>
              <a:t> </a:t>
            </a:r>
            <a:r>
              <a:rPr lang="fi-FI" dirty="0" err="1"/>
              <a:t>echolocation</a:t>
            </a:r>
            <a:r>
              <a:rPr lang="fi-FI" dirty="0"/>
              <a:t> &lt;http://web2.karsteducation.org/</a:t>
            </a:r>
            <a:r>
              <a:rPr lang="fi-FI" dirty="0" err="1"/>
              <a:t>BatEchoes.htm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Human </a:t>
            </a:r>
            <a:r>
              <a:rPr lang="fi-FI" dirty="0" err="1"/>
              <a:t>evolution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www.smithsonianmag.com</a:t>
            </a:r>
            <a:r>
              <a:rPr lang="fi-FI" dirty="0"/>
              <a:t>/science-</a:t>
            </a:r>
            <a:r>
              <a:rPr lang="fi-FI" dirty="0" err="1"/>
              <a:t>nature</a:t>
            </a:r>
            <a:r>
              <a:rPr lang="fi-FI" dirty="0"/>
              <a:t>/the-top-ten-daily-consequences-of-having-evolved-72743121/&gt;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Clockwork-orange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meatyveganblog.wordpress.com</a:t>
            </a:r>
            <a:r>
              <a:rPr lang="fi-FI" dirty="0"/>
              <a:t>/2013/10/16/breakingnews-actual-humans-now-used-for-human-product-testing-vegan-govegan-epa-cdc-eieio/&gt;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bunnies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www.crueltyfreeinternational.org</a:t>
            </a:r>
            <a:r>
              <a:rPr lang="fi-FI" dirty="0"/>
              <a:t>/</a:t>
            </a:r>
            <a:r>
              <a:rPr lang="fi-FI" dirty="0" err="1"/>
              <a:t>why</a:t>
            </a:r>
            <a:r>
              <a:rPr lang="fi-FI" dirty="0"/>
              <a:t>-</a:t>
            </a:r>
            <a:r>
              <a:rPr lang="fi-FI" dirty="0" err="1"/>
              <a:t>we</a:t>
            </a:r>
            <a:r>
              <a:rPr lang="fi-FI" dirty="0"/>
              <a:t>-</a:t>
            </a:r>
            <a:r>
              <a:rPr lang="fi-FI" dirty="0" err="1"/>
              <a:t>do</a:t>
            </a:r>
            <a:r>
              <a:rPr lang="fi-FI" dirty="0"/>
              <a:t>-it/</a:t>
            </a:r>
            <a:r>
              <a:rPr lang="fi-FI" dirty="0" err="1"/>
              <a:t>what-animal-testing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poster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fi.pinterest.com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/92464598570208341/&gt; </a:t>
            </a:r>
            <a:r>
              <a:rPr lang="fi-FI" dirty="0" err="1"/>
              <a:t>Accessed</a:t>
            </a:r>
            <a:r>
              <a:rPr lang="fi-FI" dirty="0"/>
              <a:t> 2nd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poster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://research4drugdiscovery.blogspot.fi/2012/10/&gt;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en-US" dirty="0"/>
              <a:t>Knowledge questions &lt;https://</a:t>
            </a:r>
            <a:r>
              <a:rPr lang="en-US" dirty="0" err="1"/>
              <a:t>tok</a:t>
            </a:r>
            <a:r>
              <a:rPr lang="en-US" dirty="0"/>
              <a:t>-a-</a:t>
            </a:r>
            <a:r>
              <a:rPr lang="en-US" dirty="0" err="1"/>
              <a:t>journey.wikispaces.com</a:t>
            </a:r>
            <a:r>
              <a:rPr lang="en-US" dirty="0"/>
              <a:t>/</a:t>
            </a:r>
            <a:r>
              <a:rPr lang="en-US" dirty="0" err="1"/>
              <a:t>Knowledge+Questions</a:t>
            </a:r>
            <a:r>
              <a:rPr lang="en-US" dirty="0"/>
              <a:t>&gt; Accessed 25th of September 2017.</a:t>
            </a:r>
            <a:endParaRPr lang="fi-FI" dirty="0"/>
          </a:p>
          <a:p>
            <a:r>
              <a:rPr lang="fi-FI" dirty="0"/>
              <a:t>APA logo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www.ariessys.com</a:t>
            </a:r>
            <a:r>
              <a:rPr lang="fi-FI" dirty="0"/>
              <a:t>/</a:t>
            </a:r>
            <a:r>
              <a:rPr lang="fi-FI" dirty="0" err="1"/>
              <a:t>views-press</a:t>
            </a:r>
            <a:r>
              <a:rPr lang="fi-FI" dirty="0"/>
              <a:t>/</a:t>
            </a:r>
            <a:r>
              <a:rPr lang="fi-FI" dirty="0" err="1"/>
              <a:t>press-releases</a:t>
            </a:r>
            <a:r>
              <a:rPr lang="fi-FI" dirty="0"/>
              <a:t>/the-american-psychological-association-to-deploy-editorial-manager-for-70-journals/&gt; </a:t>
            </a:r>
            <a:r>
              <a:rPr lang="fi-FI" dirty="0" err="1"/>
              <a:t>Accessed</a:t>
            </a:r>
            <a:r>
              <a:rPr lang="fi-FI" dirty="0"/>
              <a:t> 2nd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Triune</a:t>
            </a:r>
            <a:r>
              <a:rPr lang="fi-FI" dirty="0"/>
              <a:t> </a:t>
            </a:r>
            <a:r>
              <a:rPr lang="fi-FI" dirty="0" err="1"/>
              <a:t>brain</a:t>
            </a:r>
            <a:r>
              <a:rPr lang="fi-FI" dirty="0"/>
              <a:t> &lt;http://</a:t>
            </a:r>
            <a:r>
              <a:rPr lang="fi-FI" dirty="0" err="1"/>
              <a:t>pureaffair.com</a:t>
            </a:r>
            <a:r>
              <a:rPr lang="fi-FI" dirty="0"/>
              <a:t>/</a:t>
            </a:r>
            <a:r>
              <a:rPr lang="fi-FI" dirty="0" err="1"/>
              <a:t>triune-brain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Lashley</a:t>
            </a:r>
            <a:r>
              <a:rPr lang="fi-FI" dirty="0"/>
              <a:t> </a:t>
            </a:r>
            <a:r>
              <a:rPr lang="fi-FI" dirty="0" err="1"/>
              <a:t>maze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mazeengineers.com</a:t>
            </a:r>
            <a:r>
              <a:rPr lang="fi-FI" dirty="0"/>
              <a:t>/portfolio/</a:t>
            </a:r>
            <a:r>
              <a:rPr lang="fi-FI" dirty="0" err="1"/>
              <a:t>lashley</a:t>
            </a:r>
            <a:r>
              <a:rPr lang="fi-FI" dirty="0"/>
              <a:t>-iii/&gt;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Lashely</a:t>
            </a:r>
            <a:r>
              <a:rPr lang="fi-FI" dirty="0"/>
              <a:t> </a:t>
            </a:r>
            <a:r>
              <a:rPr lang="fi-FI" dirty="0" err="1"/>
              <a:t>cuts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www.quora.com</a:t>
            </a:r>
            <a:r>
              <a:rPr lang="fi-FI" dirty="0"/>
              <a:t>/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percentage</a:t>
            </a:r>
            <a:r>
              <a:rPr lang="fi-FI" dirty="0"/>
              <a:t>-of-</a:t>
            </a:r>
            <a:r>
              <a:rPr lang="fi-FI" dirty="0" err="1"/>
              <a:t>his</a:t>
            </a:r>
            <a:r>
              <a:rPr lang="fi-FI" dirty="0"/>
              <a:t>-</a:t>
            </a:r>
            <a:r>
              <a:rPr lang="fi-FI" dirty="0" err="1"/>
              <a:t>brain</a:t>
            </a:r>
            <a:r>
              <a:rPr lang="fi-FI" dirty="0"/>
              <a:t>-</a:t>
            </a:r>
            <a:r>
              <a:rPr lang="fi-FI" dirty="0" err="1"/>
              <a:t>did</a:t>
            </a:r>
            <a:r>
              <a:rPr lang="fi-FI" dirty="0"/>
              <a:t>-Einstein-</a:t>
            </a:r>
            <a:r>
              <a:rPr lang="fi-FI" dirty="0" err="1"/>
              <a:t>use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Owl</a:t>
            </a:r>
            <a:r>
              <a:rPr lang="fi-FI" dirty="0"/>
              <a:t> </a:t>
            </a:r>
            <a:r>
              <a:rPr lang="fi-FI" dirty="0" err="1"/>
              <a:t>monkey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://soa111.wordpress.com/2011/02/08/</a:t>
            </a:r>
            <a:r>
              <a:rPr lang="fi-FI" dirty="0" err="1"/>
              <a:t>owl-monkey-fact-sheet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Merzenich</a:t>
            </a:r>
            <a:r>
              <a:rPr lang="fi-FI" dirty="0"/>
              <a:t> et al.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www.frontiersin.org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/10.3389/fnsys.2014.00084/</a:t>
            </a:r>
            <a:r>
              <a:rPr lang="fi-FI" dirty="0" err="1"/>
              <a:t>full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Oxytocin</a:t>
            </a:r>
            <a:r>
              <a:rPr lang="fi-FI" dirty="0"/>
              <a:t> &lt;http://</a:t>
            </a:r>
            <a:r>
              <a:rPr lang="fi-FI" dirty="0" err="1"/>
              <a:t>brighterbrains.org</a:t>
            </a:r>
            <a:r>
              <a:rPr lang="fi-FI" dirty="0"/>
              <a:t>/</a:t>
            </a:r>
            <a:r>
              <a:rPr lang="fi-FI" dirty="0" err="1"/>
              <a:t>hub</a:t>
            </a:r>
            <a:r>
              <a:rPr lang="fi-FI" dirty="0"/>
              <a:t>/</a:t>
            </a:r>
            <a:r>
              <a:rPr lang="fi-FI" dirty="0" err="1"/>
              <a:t>product</a:t>
            </a:r>
            <a:r>
              <a:rPr lang="fi-FI" dirty="0"/>
              <a:t>/</a:t>
            </a:r>
            <a:r>
              <a:rPr lang="fi-FI" dirty="0" err="1"/>
              <a:t>oxytocin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/>
              <a:t>Dogs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nextgendog.com</a:t>
            </a:r>
            <a:r>
              <a:rPr lang="fi-FI" dirty="0"/>
              <a:t>/</a:t>
            </a:r>
            <a:r>
              <a:rPr lang="fi-FI" dirty="0" err="1"/>
              <a:t>study</a:t>
            </a:r>
            <a:r>
              <a:rPr lang="fi-FI" dirty="0"/>
              <a:t>-</a:t>
            </a:r>
            <a:r>
              <a:rPr lang="fi-FI" dirty="0" err="1"/>
              <a:t>suggests</a:t>
            </a:r>
            <a:r>
              <a:rPr lang="fi-FI" dirty="0"/>
              <a:t>-</a:t>
            </a:r>
            <a:r>
              <a:rPr lang="fi-FI" dirty="0" err="1"/>
              <a:t>that</a:t>
            </a:r>
            <a:r>
              <a:rPr lang="fi-FI" dirty="0"/>
              <a:t>-</a:t>
            </a:r>
            <a:r>
              <a:rPr lang="fi-FI" dirty="0" err="1"/>
              <a:t>dogs</a:t>
            </a:r>
            <a:r>
              <a:rPr lang="fi-FI" dirty="0"/>
              <a:t>-</a:t>
            </a:r>
            <a:r>
              <a:rPr lang="fi-FI" dirty="0" err="1"/>
              <a:t>use</a:t>
            </a:r>
            <a:r>
              <a:rPr lang="fi-FI" dirty="0"/>
              <a:t>-</a:t>
            </a:r>
            <a:r>
              <a:rPr lang="fi-FI" dirty="0" err="1"/>
              <a:t>oxytocin</a:t>
            </a:r>
            <a:r>
              <a:rPr lang="fi-FI" dirty="0"/>
              <a:t>-for-</a:t>
            </a:r>
            <a:r>
              <a:rPr lang="fi-FI" dirty="0" err="1"/>
              <a:t>bonding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 </a:t>
            </a:r>
          </a:p>
          <a:p>
            <a:r>
              <a:rPr lang="fi-FI" dirty="0" err="1"/>
              <a:t>Weaver</a:t>
            </a:r>
            <a:r>
              <a:rPr lang="fi-FI" dirty="0"/>
              <a:t> </a:t>
            </a:r>
            <a:r>
              <a:rPr lang="fi-FI" dirty="0" err="1"/>
              <a:t>rats</a:t>
            </a:r>
            <a:r>
              <a:rPr lang="fi-FI" dirty="0"/>
              <a:t> &lt;http://</a:t>
            </a:r>
            <a:r>
              <a:rPr lang="fi-FI" dirty="0" err="1"/>
              <a:t>sites.bu.edu</a:t>
            </a:r>
            <a:r>
              <a:rPr lang="fi-FI" dirty="0"/>
              <a:t>/</a:t>
            </a:r>
            <a:r>
              <a:rPr lang="fi-FI" dirty="0" err="1"/>
              <a:t>ombs</a:t>
            </a:r>
            <a:r>
              <a:rPr lang="fi-FI" dirty="0"/>
              <a:t>/2010/11/11/</a:t>
            </a:r>
            <a:r>
              <a:rPr lang="fi-FI" dirty="0" err="1"/>
              <a:t>licking</a:t>
            </a:r>
            <a:r>
              <a:rPr lang="fi-FI" dirty="0"/>
              <a:t>-</a:t>
            </a:r>
            <a:r>
              <a:rPr lang="fi-FI" dirty="0" err="1"/>
              <a:t>rat</a:t>
            </a:r>
            <a:r>
              <a:rPr lang="fi-FI" dirty="0"/>
              <a:t>-</a:t>
            </a:r>
            <a:r>
              <a:rPr lang="fi-FI" dirty="0" err="1"/>
              <a:t>pups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genetics</a:t>
            </a:r>
            <a:r>
              <a:rPr lang="fi-FI" dirty="0"/>
              <a:t>-of-</a:t>
            </a:r>
            <a:r>
              <a:rPr lang="fi-FI" dirty="0" err="1"/>
              <a:t>nurture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January</a:t>
            </a:r>
            <a:r>
              <a:rPr lang="fi-FI" dirty="0"/>
              <a:t> 2018.</a:t>
            </a:r>
          </a:p>
          <a:p>
            <a:r>
              <a:rPr lang="fi-FI" dirty="0" err="1"/>
              <a:t>Review</a:t>
            </a:r>
            <a:r>
              <a:rPr lang="fi-FI" dirty="0"/>
              <a:t> &lt;http://</a:t>
            </a:r>
            <a:r>
              <a:rPr lang="fi-FI" dirty="0" err="1"/>
              <a:t>ajslp.pubs.asha.org</a:t>
            </a:r>
            <a:r>
              <a:rPr lang="fi-FI" dirty="0"/>
              <a:t>/</a:t>
            </a:r>
            <a:r>
              <a:rPr lang="fi-FI" dirty="0" err="1"/>
              <a:t>article.aspx?articleid</a:t>
            </a:r>
            <a:r>
              <a:rPr lang="fi-FI" dirty="0"/>
              <a:t>=2204333&gt; </a:t>
            </a:r>
            <a:r>
              <a:rPr lang="fi-FI" dirty="0" err="1"/>
              <a:t>Accessed</a:t>
            </a:r>
            <a:r>
              <a:rPr lang="fi-FI" dirty="0"/>
              <a:t> 22nd of November 2017.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Reasons</a:t>
            </a:r>
            <a:r>
              <a:rPr lang="fi-FI" dirty="0"/>
              <a:t> for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  <a:p>
            <a:pPr lvl="0"/>
            <a:r>
              <a:rPr lang="en-GB" dirty="0"/>
              <a:t>(1) The underlying mechanisms of behaviour are similar across species and sometimes easier to study in nonhuman species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8812"/>
            <a:ext cx="4191000" cy="4948782"/>
          </a:xfrm>
        </p:spPr>
      </p:pic>
    </p:spTree>
    <p:extLst>
      <p:ext uri="{BB962C8B-B14F-4D97-AF65-F5344CB8AC3E}">
        <p14:creationId xmlns:p14="http://schemas.microsoft.com/office/powerpoint/2010/main" val="18669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Reasons</a:t>
            </a:r>
            <a:r>
              <a:rPr lang="fi-FI" dirty="0"/>
              <a:t> for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(2) We are interested in animals for their own sake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82525"/>
            <a:ext cx="4192999" cy="3198265"/>
          </a:xfrm>
        </p:spPr>
      </p:pic>
    </p:spTree>
    <p:extLst>
      <p:ext uri="{BB962C8B-B14F-4D97-AF65-F5344CB8AC3E}">
        <p14:creationId xmlns:p14="http://schemas.microsoft.com/office/powerpoint/2010/main" val="6848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Reasons</a:t>
            </a:r>
            <a:r>
              <a:rPr lang="fi-FI" dirty="0"/>
              <a:t> for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(3) </a:t>
            </a:r>
            <a:r>
              <a:rPr lang="en-GB" dirty="0"/>
              <a:t>What we learn about animals shed light on human evolution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56" y="2420472"/>
            <a:ext cx="4669144" cy="2219878"/>
          </a:xfrm>
        </p:spPr>
      </p:pic>
    </p:spTree>
    <p:extLst>
      <p:ext uri="{BB962C8B-B14F-4D97-AF65-F5344CB8AC3E}">
        <p14:creationId xmlns:p14="http://schemas.microsoft.com/office/powerpoint/2010/main" val="69499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Reasons</a:t>
            </a:r>
            <a:r>
              <a:rPr lang="fi-FI" dirty="0"/>
              <a:t> for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(4) Legal or ethical restrictions prevent certain kinds of research on humans</a:t>
            </a:r>
            <a:endParaRPr lang="fi-FI" dirty="0"/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47254"/>
            <a:ext cx="4038600" cy="2293973"/>
          </a:xfrm>
        </p:spPr>
      </p:pic>
    </p:spTree>
    <p:extLst>
      <p:ext uri="{BB962C8B-B14F-4D97-AF65-F5344CB8AC3E}">
        <p14:creationId xmlns:p14="http://schemas.microsoft.com/office/powerpoint/2010/main" val="7998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Ethical</a:t>
            </a:r>
            <a:r>
              <a:rPr lang="fi-FI" dirty="0"/>
              <a:t> </a:t>
            </a:r>
            <a:r>
              <a:rPr lang="fi-FI" dirty="0" err="1"/>
              <a:t>considerations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Central questions:</a:t>
            </a:r>
          </a:p>
          <a:p>
            <a:pPr lvl="1"/>
            <a:r>
              <a:rPr lang="en-GB" dirty="0"/>
              <a:t>If research is unethical with humans, is it acceptable with nonhumans?</a:t>
            </a:r>
          </a:p>
          <a:p>
            <a:pPr lvl="1"/>
            <a:r>
              <a:rPr lang="en-GB" dirty="0"/>
              <a:t>If so, under what circumstances?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4797"/>
            <a:ext cx="4010025" cy="3200400"/>
          </a:xfrm>
        </p:spPr>
      </p:pic>
    </p:spTree>
    <p:extLst>
      <p:ext uri="{BB962C8B-B14F-4D97-AF65-F5344CB8AC3E}">
        <p14:creationId xmlns:p14="http://schemas.microsoft.com/office/powerpoint/2010/main" val="18459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Opposition to </a:t>
            </a:r>
            <a:r>
              <a:rPr lang="fi-FI" dirty="0" err="1"/>
              <a:t>animal</a:t>
            </a:r>
            <a:r>
              <a:rPr lang="fi-FI" dirty="0"/>
              <a:t> </a:t>
            </a:r>
            <a:r>
              <a:rPr lang="fi-FI" dirty="0" err="1"/>
              <a:t>research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/>
              <a:t>Minimalists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Tolerate some forms of animal research but prohibit others depending on the value of the research </a:t>
            </a:r>
          </a:p>
          <a:p>
            <a:r>
              <a:rPr lang="en-GB" sz="2800" dirty="0"/>
              <a:t>Three </a:t>
            </a:r>
            <a:r>
              <a:rPr lang="en-GB" sz="2800" dirty="0" err="1"/>
              <a:t>Rs</a:t>
            </a:r>
            <a:r>
              <a:rPr lang="en-GB" sz="2800" dirty="0"/>
              <a:t>: </a:t>
            </a:r>
            <a:r>
              <a:rPr lang="en-GB" sz="2800" i="1" dirty="0"/>
              <a:t>reduction</a:t>
            </a:r>
            <a:r>
              <a:rPr lang="en-GB" sz="2800" dirty="0"/>
              <a:t>, </a:t>
            </a:r>
            <a:r>
              <a:rPr lang="en-GB" sz="2800" i="1" dirty="0"/>
              <a:t>replacement</a:t>
            </a:r>
            <a:r>
              <a:rPr lang="en-GB" sz="2800" dirty="0"/>
              <a:t> and </a:t>
            </a:r>
            <a:r>
              <a:rPr lang="en-GB" sz="2800" i="1" dirty="0"/>
              <a:t>refinement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3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/>
              <a:t>Abolitionists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GB" sz="2800" dirty="0"/>
          </a:p>
          <a:p>
            <a:r>
              <a:rPr lang="en-GB" sz="2800" dirty="0"/>
              <a:t>All animal have same rights as humans; </a:t>
            </a:r>
            <a:br>
              <a:rPr lang="en-GB" sz="2800" dirty="0"/>
            </a:br>
            <a:r>
              <a:rPr lang="en-GB" sz="2800" dirty="0"/>
              <a:t>there is no room for compromise</a:t>
            </a:r>
          </a:p>
          <a:p>
            <a:r>
              <a:rPr lang="en-GB" sz="2800" dirty="0"/>
              <a:t>Advancement of science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17289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" y="1070382"/>
            <a:ext cx="4038600" cy="3321748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98" y="468275"/>
            <a:ext cx="3756549" cy="4525963"/>
          </a:xfrm>
        </p:spPr>
      </p:pic>
      <p:sp>
        <p:nvSpPr>
          <p:cNvPr id="7" name="Tekstiruutu 6"/>
          <p:cNvSpPr txBox="1"/>
          <p:nvPr/>
        </p:nvSpPr>
        <p:spPr>
          <a:xfrm>
            <a:off x="1073469" y="5314277"/>
            <a:ext cx="7198767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3200" b="1" dirty="0"/>
              <a:t>HOW CAN YOU ANALYSE THESE POSTERS </a:t>
            </a:r>
            <a:br>
              <a:rPr lang="fi-FI" sz="3200" b="1" dirty="0"/>
            </a:br>
            <a:r>
              <a:rPr lang="fi-FI" sz="3200" b="1" dirty="0"/>
              <a:t>FROM ETHICAL PERSPECTIVE?</a:t>
            </a:r>
          </a:p>
        </p:txBody>
      </p:sp>
    </p:spTree>
    <p:extLst>
      <p:ext uri="{BB962C8B-B14F-4D97-AF65-F5344CB8AC3E}">
        <p14:creationId xmlns:p14="http://schemas.microsoft.com/office/powerpoint/2010/main" val="14848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1329</Words>
  <Application>Microsoft Macintosh PowerPoint</Application>
  <PresentationFormat>Näytössä katseltava diaesitys (4:3)</PresentationFormat>
  <Paragraphs>146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Office-teema</vt:lpstr>
      <vt:lpstr>THE ROLE OF ANIMAL RESEARCH  IN UNDERSTANDING  HUMAN BEHAVIOUR</vt:lpstr>
      <vt:lpstr>TASK</vt:lpstr>
      <vt:lpstr>Reasons for animal research</vt:lpstr>
      <vt:lpstr>Reasons for animal research</vt:lpstr>
      <vt:lpstr>Reasons for animal research</vt:lpstr>
      <vt:lpstr>Reasons for animal research</vt:lpstr>
      <vt:lpstr>Ethical considerations</vt:lpstr>
      <vt:lpstr>Opposition to animal research</vt:lpstr>
      <vt:lpstr>PowerPoint-esitys</vt:lpstr>
      <vt:lpstr>TASK</vt:lpstr>
      <vt:lpstr>TASK</vt:lpstr>
      <vt:lpstr>TOK-LINK</vt:lpstr>
      <vt:lpstr>TASK</vt:lpstr>
      <vt:lpstr>Review: examples of animal research</vt:lpstr>
      <vt:lpstr>Review: examples of animal research</vt:lpstr>
      <vt:lpstr>Review: examples of animal research</vt:lpstr>
      <vt:lpstr>Review: examples of animal research</vt:lpstr>
      <vt:lpstr>GROUP PROJECT</vt:lpstr>
      <vt:lpstr>GROUP PROJECT</vt:lpstr>
      <vt:lpstr>TASK</vt:lpstr>
      <vt:lpstr>TASK</vt:lpstr>
      <vt:lpstr>TASK</vt:lpstr>
      <vt:lpstr>Past questions</vt:lpstr>
      <vt:lpstr>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142</cp:revision>
  <dcterms:created xsi:type="dcterms:W3CDTF">2016-01-27T06:20:57Z</dcterms:created>
  <dcterms:modified xsi:type="dcterms:W3CDTF">2022-12-19T11:59:02Z</dcterms:modified>
</cp:coreProperties>
</file>