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09" r:id="rId3"/>
    <p:sldId id="295" r:id="rId4"/>
    <p:sldId id="296" r:id="rId5"/>
    <p:sldId id="314" r:id="rId6"/>
    <p:sldId id="283" r:id="rId7"/>
    <p:sldId id="278" r:id="rId8"/>
    <p:sldId id="289" r:id="rId9"/>
    <p:sldId id="311" r:id="rId10"/>
    <p:sldId id="319" r:id="rId11"/>
    <p:sldId id="320" r:id="rId12"/>
    <p:sldId id="284" r:id="rId13"/>
    <p:sldId id="293" r:id="rId14"/>
    <p:sldId id="279" r:id="rId15"/>
    <p:sldId id="318" r:id="rId16"/>
    <p:sldId id="287" r:id="rId17"/>
    <p:sldId id="286" r:id="rId18"/>
    <p:sldId id="292" r:id="rId19"/>
    <p:sldId id="291" r:id="rId20"/>
    <p:sldId id="294" r:id="rId21"/>
    <p:sldId id="280" r:id="rId22"/>
    <p:sldId id="302" r:id="rId23"/>
    <p:sldId id="316" r:id="rId24"/>
    <p:sldId id="290" r:id="rId25"/>
    <p:sldId id="282" r:id="rId26"/>
    <p:sldId id="273" r:id="rId27"/>
    <p:sldId id="298" r:id="rId28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/>
    <p:restoredTop sz="93451"/>
  </p:normalViewPr>
  <p:slideViewPr>
    <p:cSldViewPr snapToGrid="0" snapToObjects="1">
      <p:cViewPr varScale="1">
        <p:scale>
          <a:sx n="115" d="100"/>
          <a:sy n="115" d="100"/>
        </p:scale>
        <p:origin x="15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AE1BE-1702-F440-91FD-98F9B218B3B2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FD692-2998-3E49-8A19-415D166E33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3975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7B558-8484-9A4E-A77B-92131DC4989A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7F4D2-0E06-314E-89B1-9B55B7DF11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7252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7F4D2-0E06-314E-89B1-9B55B7DF11F4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9359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7F4D2-0E06-314E-89B1-9B55B7DF11F4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4724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7F4D2-0E06-314E-89B1-9B55B7DF11F4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6152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7F4D2-0E06-314E-89B1-9B55B7DF11F4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3013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7F4D2-0E06-314E-89B1-9B55B7DF11F4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8695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7F4D2-0E06-314E-89B1-9B55B7DF11F4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167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7F4D2-0E06-314E-89B1-9B55B7DF11F4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4285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7F4D2-0E06-314E-89B1-9B55B7DF11F4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8581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7F4D2-0E06-314E-89B1-9B55B7DF11F4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3735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7F4D2-0E06-314E-89B1-9B55B7DF11F4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838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7F4D2-0E06-314E-89B1-9B55B7DF11F4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0517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7F4D2-0E06-314E-89B1-9B55B7DF11F4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7694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7F4D2-0E06-314E-89B1-9B55B7DF11F4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3581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7F4D2-0E06-314E-89B1-9B55B7DF11F4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1804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23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24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113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63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59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5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3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38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31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21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13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68CD-6312-3D41-9969-91C46E1C8889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26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1w5CvF_6W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hOfRN0KihOU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_aAhcNjmvhc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THE RELATIONSHIP BETWEEN GENETICS AND BEHAVIOUR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IB </a:t>
            </a:r>
            <a:r>
              <a:rPr lang="fi-FI" dirty="0" err="1"/>
              <a:t>Psychology</a:t>
            </a:r>
            <a:r>
              <a:rPr lang="fi-FI" dirty="0"/>
              <a:t> LAJM</a:t>
            </a:r>
          </a:p>
        </p:txBody>
      </p:sp>
    </p:spTree>
    <p:extLst>
      <p:ext uri="{BB962C8B-B14F-4D97-AF65-F5344CB8AC3E}">
        <p14:creationId xmlns:p14="http://schemas.microsoft.com/office/powerpoint/2010/main" val="158008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9F5B0D-E3AC-814E-A008-2233B7CBD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Genes</a:t>
            </a:r>
            <a:r>
              <a:rPr lang="fi-FI" dirty="0"/>
              <a:t> and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effect</a:t>
            </a:r>
            <a:r>
              <a:rPr lang="fi-FI" dirty="0"/>
              <a:t> on </a:t>
            </a:r>
            <a:r>
              <a:rPr lang="fi-FI" dirty="0" err="1"/>
              <a:t>behaviour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63E422-D0D3-0241-BDCE-68BF82A196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321629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5-HTT gene</a:t>
            </a:r>
          </a:p>
          <a:p>
            <a:pPr lvl="1"/>
            <a:r>
              <a:rPr lang="en-GB" dirty="0"/>
              <a:t>Serotonin transporter gene</a:t>
            </a:r>
          </a:p>
          <a:p>
            <a:pPr lvl="1"/>
            <a:r>
              <a:rPr lang="en-GB" dirty="0"/>
              <a:t>Regulates the reuptake of serotonin at brain synapses</a:t>
            </a:r>
          </a:p>
          <a:p>
            <a:pPr lvl="1"/>
            <a:r>
              <a:rPr lang="en-GB" dirty="0"/>
              <a:t>Partially determines how strongly stressful events will influence depressive symptoms</a:t>
            </a:r>
          </a:p>
        </p:txBody>
      </p:sp>
      <p:pic>
        <p:nvPicPr>
          <p:cNvPr id="6" name="Sisällön paikkamerkki 5" descr="Kuva, joka sisältää kohteen solmio, paita, sininen, päällä pitäminen&#10;&#10;Kuvaus luotu automaattisesti">
            <a:extLst>
              <a:ext uri="{FF2B5EF4-FFF2-40B4-BE49-F238E27FC236}">
                <a16:creationId xmlns:a16="http://schemas.microsoft.com/office/drawing/2014/main" id="{DCC01D61-24A3-B045-8769-C12F92F652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79571" y="1606386"/>
            <a:ext cx="2775858" cy="4513590"/>
          </a:xfrm>
        </p:spPr>
      </p:pic>
    </p:spTree>
    <p:extLst>
      <p:ext uri="{BB962C8B-B14F-4D97-AF65-F5344CB8AC3E}">
        <p14:creationId xmlns:p14="http://schemas.microsoft.com/office/powerpoint/2010/main" val="364589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E42341-7514-C144-A864-84EDF6D5F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0F6EDB-3E31-7142-9240-8780DF28EC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dirty="0"/>
              <a:t>Read page 291</a:t>
            </a:r>
          </a:p>
          <a:p>
            <a:r>
              <a:rPr lang="en-GB" dirty="0"/>
              <a:t>What were the </a:t>
            </a:r>
            <a:r>
              <a:rPr lang="en-GB" i="1" dirty="0"/>
              <a:t>aim</a:t>
            </a:r>
            <a:r>
              <a:rPr lang="en-GB" dirty="0"/>
              <a:t>, </a:t>
            </a:r>
            <a:r>
              <a:rPr lang="en-GB" i="1" dirty="0"/>
              <a:t>procedure</a:t>
            </a:r>
            <a:r>
              <a:rPr lang="en-GB" dirty="0"/>
              <a:t> and </a:t>
            </a:r>
            <a:r>
              <a:rPr lang="en-GB" i="1" dirty="0"/>
              <a:t>results</a:t>
            </a:r>
            <a:r>
              <a:rPr lang="en-GB" dirty="0"/>
              <a:t> of </a:t>
            </a:r>
            <a:r>
              <a:rPr lang="en-GB" b="1" dirty="0"/>
              <a:t>Caspi et al (2003) </a:t>
            </a:r>
            <a:r>
              <a:rPr lang="en-GB" dirty="0"/>
              <a:t>study?</a:t>
            </a:r>
          </a:p>
          <a:p>
            <a:pPr lvl="1"/>
            <a:r>
              <a:rPr lang="en-GB" dirty="0"/>
              <a:t>How does the 5-HTT gene influence depressive behaviour?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921C5AE-1D29-C448-A93E-8FA7DC9B4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201886" cy="492740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Read pages 291–292</a:t>
            </a:r>
          </a:p>
          <a:p>
            <a:r>
              <a:rPr lang="en-GB" dirty="0"/>
              <a:t>What were the </a:t>
            </a:r>
            <a:r>
              <a:rPr lang="en-GB" i="1" dirty="0"/>
              <a:t>aim</a:t>
            </a:r>
            <a:r>
              <a:rPr lang="en-GB" dirty="0"/>
              <a:t>, </a:t>
            </a:r>
            <a:r>
              <a:rPr lang="en-GB" i="1" dirty="0"/>
              <a:t>procedure</a:t>
            </a:r>
            <a:r>
              <a:rPr lang="en-GB" dirty="0"/>
              <a:t> and </a:t>
            </a:r>
            <a:r>
              <a:rPr lang="en-GB" i="1" dirty="0"/>
              <a:t>results</a:t>
            </a:r>
            <a:r>
              <a:rPr lang="en-GB" dirty="0"/>
              <a:t> of </a:t>
            </a:r>
            <a:r>
              <a:rPr lang="en-GB" b="1" dirty="0"/>
              <a:t>Chiao and </a:t>
            </a:r>
            <a:r>
              <a:rPr lang="en-GB" b="1" dirty="0" err="1"/>
              <a:t>Blizinsky</a:t>
            </a:r>
            <a:r>
              <a:rPr lang="en-GB" b="1" dirty="0"/>
              <a:t> (2010) </a:t>
            </a:r>
            <a:r>
              <a:rPr lang="en-GB" dirty="0"/>
              <a:t>study?</a:t>
            </a:r>
          </a:p>
          <a:p>
            <a:pPr lvl="1"/>
            <a:r>
              <a:rPr lang="en-GB" dirty="0"/>
              <a:t>How is the 5-HTT gene associated with cultural factors?</a:t>
            </a:r>
          </a:p>
          <a:p>
            <a:pPr lvl="1"/>
            <a:r>
              <a:rPr lang="en-GB" dirty="0"/>
              <a:t>How does this study contribute to the idea </a:t>
            </a:r>
            <a:br>
              <a:rPr lang="en-GB" dirty="0"/>
            </a:br>
            <a:r>
              <a:rPr lang="en-GB" dirty="0"/>
              <a:t>of gene-environment interaction?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700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3F7990-22B0-5441-ACA7-F43B14CC8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Genes</a:t>
            </a:r>
            <a:r>
              <a:rPr lang="fi-FI" dirty="0"/>
              <a:t> and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effect</a:t>
            </a:r>
            <a:r>
              <a:rPr lang="fi-FI" dirty="0"/>
              <a:t> on </a:t>
            </a:r>
            <a:r>
              <a:rPr lang="fi-FI" dirty="0" err="1"/>
              <a:t>behaviour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1E1C73-FCA9-684D-8748-C6612DD49B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GB" b="1" dirty="0"/>
              <a:t>Kendrell et al (2005)</a:t>
            </a:r>
          </a:p>
          <a:p>
            <a:pPr lvl="1"/>
            <a:r>
              <a:rPr lang="en-GB" dirty="0"/>
              <a:t>Replication of </a:t>
            </a:r>
            <a:r>
              <a:rPr lang="en-GB" i="1" dirty="0"/>
              <a:t>Caspi et al (2003)</a:t>
            </a:r>
          </a:p>
          <a:p>
            <a:pPr lvl="1"/>
            <a:r>
              <a:rPr lang="en-GB" dirty="0"/>
              <a:t>Random sample of 549 adult twins</a:t>
            </a:r>
          </a:p>
          <a:p>
            <a:pPr lvl="1"/>
            <a:r>
              <a:rPr lang="en-GB" dirty="0"/>
              <a:t>Interview regarding stressful life events </a:t>
            </a:r>
            <a:br>
              <a:rPr lang="en-GB" dirty="0"/>
            </a:br>
            <a:r>
              <a:rPr lang="en-GB" dirty="0"/>
              <a:t>(SLEs) and reference to statistical data with computer algorithm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310FE-C21B-E84C-A613-B9E155527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14800" cy="4525963"/>
          </a:xfrm>
        </p:spPr>
        <p:txBody>
          <a:bodyPr>
            <a:normAutofit/>
          </a:bodyPr>
          <a:lstStyle/>
          <a:p>
            <a:pPr lvl="1"/>
            <a:endParaRPr lang="en-GB" dirty="0"/>
          </a:p>
          <a:p>
            <a:pPr lvl="1"/>
            <a:r>
              <a:rPr lang="en-GB" dirty="0"/>
              <a:t>Individuals with short  alleles at the 5-HTT gene were more sensitive to the depressing effects of all SLEs than were those with long alleles</a:t>
            </a:r>
          </a:p>
          <a:p>
            <a:pPr lvl="1"/>
            <a:r>
              <a:rPr lang="en-GB" dirty="0"/>
              <a:t>Variation at the </a:t>
            </a:r>
            <a:r>
              <a:rPr lang="en-GB" i="1" dirty="0"/>
              <a:t>5-HTT </a:t>
            </a:r>
            <a:r>
              <a:rPr lang="en-GB" dirty="0"/>
              <a:t>moderates the sensitivity of individuals to the depressing effects of SLEs</a:t>
            </a:r>
          </a:p>
        </p:txBody>
      </p:sp>
    </p:spTree>
    <p:extLst>
      <p:ext uri="{BB962C8B-B14F-4D97-AF65-F5344CB8AC3E}">
        <p14:creationId xmlns:p14="http://schemas.microsoft.com/office/powerpoint/2010/main" val="366741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Genetic</a:t>
            </a:r>
            <a:r>
              <a:rPr lang="fi-FI" dirty="0"/>
              <a:t> </a:t>
            </a:r>
            <a:r>
              <a:rPr lang="fi-FI" dirty="0" err="1"/>
              <a:t>similarity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b="1" dirty="0"/>
              <a:t>Genetic similarity </a:t>
            </a:r>
            <a:r>
              <a:rPr lang="en-GB" dirty="0"/>
              <a:t>refers to </a:t>
            </a:r>
            <a:r>
              <a:rPr lang="en-GB" b="1" dirty="0"/>
              <a:t>relatedness</a:t>
            </a:r>
          </a:p>
          <a:p>
            <a:endParaRPr lang="en-GB" b="1" dirty="0"/>
          </a:p>
          <a:p>
            <a:r>
              <a:rPr lang="en-GB" b="1" dirty="0"/>
              <a:t>Heredity</a:t>
            </a:r>
            <a:r>
              <a:rPr lang="en-GB" dirty="0"/>
              <a:t> means passing on traits from parents to offspring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43" y="1919264"/>
            <a:ext cx="4071257" cy="3460568"/>
          </a:xfrm>
        </p:spPr>
      </p:pic>
    </p:spTree>
    <p:extLst>
      <p:ext uri="{BB962C8B-B14F-4D97-AF65-F5344CB8AC3E}">
        <p14:creationId xmlns:p14="http://schemas.microsoft.com/office/powerpoint/2010/main" val="170812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Read page 98</a:t>
            </a:r>
          </a:p>
          <a:p>
            <a:r>
              <a:rPr lang="en-GB" dirty="0"/>
              <a:t>What are the </a:t>
            </a:r>
            <a:r>
              <a:rPr lang="en-GB" i="1" dirty="0"/>
              <a:t>main methods</a:t>
            </a:r>
            <a:r>
              <a:rPr lang="en-GB" dirty="0"/>
              <a:t> used to study the influence of genotype on behaviour?</a:t>
            </a:r>
          </a:p>
          <a:p>
            <a:pPr lvl="1"/>
            <a:r>
              <a:rPr lang="en-GB" dirty="0"/>
              <a:t>Summarise key points</a:t>
            </a:r>
            <a:br>
              <a:rPr lang="en-GB" dirty="0"/>
            </a:br>
            <a:r>
              <a:rPr lang="en-GB" dirty="0"/>
              <a:t>in your own words</a:t>
            </a:r>
          </a:p>
        </p:txBody>
      </p:sp>
      <p:pic>
        <p:nvPicPr>
          <p:cNvPr id="7" name="Sisällön paikkamerkki 7">
            <a:extLst>
              <a:ext uri="{FF2B5EF4-FFF2-40B4-BE49-F238E27FC236}">
                <a16:creationId xmlns:a16="http://schemas.microsoft.com/office/drawing/2014/main" id="{88AEF1D9-E251-E645-8046-458BE21698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07847"/>
            <a:ext cx="4038600" cy="2810866"/>
          </a:xfrm>
        </p:spPr>
      </p:pic>
    </p:spTree>
    <p:extLst>
      <p:ext uri="{BB962C8B-B14F-4D97-AF65-F5344CB8AC3E}">
        <p14:creationId xmlns:p14="http://schemas.microsoft.com/office/powerpoint/2010/main" val="61896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91C23C-8BF9-144E-B171-A84B6FFCF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Genetic</a:t>
            </a:r>
            <a:r>
              <a:rPr lang="fi-FI" dirty="0"/>
              <a:t> </a:t>
            </a:r>
            <a:r>
              <a:rPr lang="fi-FI" dirty="0" err="1"/>
              <a:t>similarity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C97C65-D88F-7A47-AB88-EB73CD72A7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Niche-picking</a:t>
            </a:r>
          </a:p>
          <a:p>
            <a:pPr lvl="1"/>
            <a:r>
              <a:rPr lang="en-GB" dirty="0"/>
              <a:t>Genetic predisposition causes individuals to select certain environments</a:t>
            </a:r>
          </a:p>
        </p:txBody>
      </p:sp>
      <p:pic>
        <p:nvPicPr>
          <p:cNvPr id="5" name="Sisällön paikkamerkki 4" descr="1419998192181.jpeg">
            <a:extLst>
              <a:ext uri="{FF2B5EF4-FFF2-40B4-BE49-F238E27FC236}">
                <a16:creationId xmlns:a16="http://schemas.microsoft.com/office/drawing/2014/main" id="{F897349A-31EE-0E40-99D3-20BFDA46B4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6" r="21226"/>
          <a:stretch/>
        </p:blipFill>
        <p:spPr>
          <a:xfrm>
            <a:off x="4777803" y="1748631"/>
            <a:ext cx="3779393" cy="4229100"/>
          </a:xfrm>
        </p:spPr>
      </p:pic>
    </p:spTree>
    <p:extLst>
      <p:ext uri="{BB962C8B-B14F-4D97-AF65-F5344CB8AC3E}">
        <p14:creationId xmlns:p14="http://schemas.microsoft.com/office/powerpoint/2010/main" val="135150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354643" cy="45259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Read pages 100-104</a:t>
            </a:r>
          </a:p>
          <a:p>
            <a:r>
              <a:rPr lang="en-GB" dirty="0"/>
              <a:t>Find out how the </a:t>
            </a:r>
            <a:r>
              <a:rPr lang="en-GB" i="1" dirty="0"/>
              <a:t>heritability of intelligence </a:t>
            </a:r>
            <a:r>
              <a:rPr lang="en-GB" dirty="0"/>
              <a:t>has been studied</a:t>
            </a:r>
          </a:p>
          <a:p>
            <a:pPr lvl="1"/>
            <a:r>
              <a:rPr lang="en-GB" b="1" dirty="0"/>
              <a:t>Bouchard &amp; </a:t>
            </a:r>
            <a:r>
              <a:rPr lang="en-GB" b="1" dirty="0" err="1"/>
              <a:t>McGue</a:t>
            </a:r>
            <a:r>
              <a:rPr lang="en-GB" b="1" dirty="0"/>
              <a:t> (1981)</a:t>
            </a:r>
          </a:p>
          <a:p>
            <a:pPr lvl="1"/>
            <a:r>
              <a:rPr lang="en-GB" b="1" dirty="0"/>
              <a:t>Kendler et al (2015)</a:t>
            </a:r>
          </a:p>
          <a:p>
            <a:pPr lvl="1"/>
            <a:r>
              <a:rPr lang="en-GB" b="1" dirty="0" err="1"/>
              <a:t>Scarr</a:t>
            </a:r>
            <a:r>
              <a:rPr lang="en-GB" b="1" dirty="0"/>
              <a:t> &amp; Weinberg (1983)</a:t>
            </a:r>
          </a:p>
        </p:txBody>
      </p:sp>
      <p:pic>
        <p:nvPicPr>
          <p:cNvPr id="7" name="Sisällön paikkamerkki 4">
            <a:extLst>
              <a:ext uri="{FF2B5EF4-FFF2-40B4-BE49-F238E27FC236}">
                <a16:creationId xmlns:a16="http://schemas.microsoft.com/office/drawing/2014/main" id="{8C84C900-678B-A447-8703-62CC1CB67D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66673"/>
            <a:ext cx="4038600" cy="4193017"/>
          </a:xfrm>
        </p:spPr>
      </p:pic>
    </p:spTree>
    <p:extLst>
      <p:ext uri="{BB962C8B-B14F-4D97-AF65-F5344CB8AC3E}">
        <p14:creationId xmlns:p14="http://schemas.microsoft.com/office/powerpoint/2010/main" val="173725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EXTRA TASK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79692" cy="452596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Watch the </a:t>
            </a:r>
            <a:r>
              <a:rPr lang="en-GB" dirty="0">
                <a:hlinkClick r:id="rId3"/>
              </a:rPr>
              <a:t>Nancy Segall lecture</a:t>
            </a:r>
            <a:r>
              <a:rPr lang="en-GB" dirty="0"/>
              <a:t> on twin studies</a:t>
            </a:r>
          </a:p>
          <a:p>
            <a:endParaRPr lang="en-GB" dirty="0"/>
          </a:p>
          <a:p>
            <a:r>
              <a:rPr lang="en-GB" dirty="0"/>
              <a:t>Write down the findings that are new to you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0" y="1958181"/>
            <a:ext cx="2540000" cy="3810000"/>
          </a:xfrm>
        </p:spPr>
      </p:pic>
    </p:spTree>
    <p:extLst>
      <p:ext uri="{BB962C8B-B14F-4D97-AF65-F5344CB8AC3E}">
        <p14:creationId xmlns:p14="http://schemas.microsoft.com/office/powerpoint/2010/main" val="26136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Evolutionary</a:t>
            </a:r>
            <a:r>
              <a:rPr lang="fi-FI" dirty="0"/>
              <a:t> </a:t>
            </a:r>
            <a:r>
              <a:rPr lang="fi-FI" dirty="0" err="1"/>
              <a:t>explanations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for </a:t>
            </a:r>
            <a:r>
              <a:rPr lang="fi-FI" dirty="0" err="1"/>
              <a:t>behaviour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Evolution</a:t>
            </a:r>
            <a:r>
              <a:rPr lang="en-GB" dirty="0"/>
              <a:t> is the process where genes that are better for survival and reproduction become more common within a population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457" y="1604096"/>
            <a:ext cx="3516086" cy="4518170"/>
          </a:xfrm>
        </p:spPr>
      </p:pic>
    </p:spTree>
    <p:extLst>
      <p:ext uri="{BB962C8B-B14F-4D97-AF65-F5344CB8AC3E}">
        <p14:creationId xmlns:p14="http://schemas.microsoft.com/office/powerpoint/2010/main" val="30197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308793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Watch the </a:t>
            </a:r>
            <a:r>
              <a:rPr lang="en-GB" dirty="0">
                <a:hlinkClick r:id="rId2"/>
              </a:rPr>
              <a:t>Kurtzgesagt video</a:t>
            </a:r>
            <a:r>
              <a:rPr lang="en-GB" dirty="0"/>
              <a:t> about </a:t>
            </a:r>
            <a:r>
              <a:rPr lang="en-GB" i="1" dirty="0"/>
              <a:t>evolution</a:t>
            </a:r>
          </a:p>
          <a:p>
            <a:endParaRPr lang="en-GB" dirty="0"/>
          </a:p>
          <a:p>
            <a:r>
              <a:rPr lang="en-GB" dirty="0"/>
              <a:t>Pick the following terms:</a:t>
            </a:r>
          </a:p>
          <a:p>
            <a:pPr lvl="1"/>
            <a:r>
              <a:rPr lang="en-GB" b="1" dirty="0"/>
              <a:t>Recombination</a:t>
            </a:r>
          </a:p>
          <a:p>
            <a:pPr lvl="1"/>
            <a:r>
              <a:rPr lang="en-GB" b="1" dirty="0"/>
              <a:t>Mutation</a:t>
            </a:r>
          </a:p>
          <a:p>
            <a:pPr lvl="1"/>
            <a:r>
              <a:rPr lang="en-GB" b="1" dirty="0"/>
              <a:t>Selection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92" y="2618073"/>
            <a:ext cx="3901440" cy="2490216"/>
          </a:xfrm>
        </p:spPr>
      </p:pic>
    </p:spTree>
    <p:extLst>
      <p:ext uri="{BB962C8B-B14F-4D97-AF65-F5344CB8AC3E}">
        <p14:creationId xmlns:p14="http://schemas.microsoft.com/office/powerpoint/2010/main" val="111082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906C6F-8F78-924A-9680-8965D1B80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55F56B-FFE7-2741-8CD0-47F7684C1A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Read pages 96–98</a:t>
            </a:r>
          </a:p>
          <a:p>
            <a:r>
              <a:rPr lang="en-GB" dirty="0"/>
              <a:t>Explain in your own words what the following terms mean</a:t>
            </a:r>
          </a:p>
          <a:p>
            <a:pPr lvl="1"/>
            <a:r>
              <a:rPr lang="en-GB" b="1" dirty="0"/>
              <a:t>Chromosome</a:t>
            </a:r>
          </a:p>
          <a:p>
            <a:pPr lvl="1"/>
            <a:r>
              <a:rPr lang="en-GB" b="1" dirty="0"/>
              <a:t>DNA</a:t>
            </a:r>
          </a:p>
          <a:p>
            <a:pPr lvl="1"/>
            <a:r>
              <a:rPr lang="en-GB" b="1" dirty="0"/>
              <a:t>Gene</a:t>
            </a:r>
          </a:p>
          <a:p>
            <a:pPr lvl="1"/>
            <a:r>
              <a:rPr lang="en-GB" b="1" dirty="0"/>
              <a:t>Allele</a:t>
            </a:r>
          </a:p>
          <a:p>
            <a:pPr lvl="1"/>
            <a:r>
              <a:rPr lang="en-GB" b="1" dirty="0"/>
              <a:t>Genotype</a:t>
            </a:r>
          </a:p>
          <a:p>
            <a:pPr lvl="1"/>
            <a:r>
              <a:rPr lang="en-GB" b="1" dirty="0"/>
              <a:t>Phenotype </a:t>
            </a:r>
          </a:p>
        </p:txBody>
      </p:sp>
      <p:pic>
        <p:nvPicPr>
          <p:cNvPr id="5" name="Sisällön paikkamerkki 6">
            <a:extLst>
              <a:ext uri="{FF2B5EF4-FFF2-40B4-BE49-F238E27FC236}">
                <a16:creationId xmlns:a16="http://schemas.microsoft.com/office/drawing/2014/main" id="{057D6AA8-6D94-1A4D-9053-B59EA016F4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980" y="1525754"/>
            <a:ext cx="3979889" cy="4600409"/>
          </a:xfrm>
        </p:spPr>
      </p:pic>
    </p:spTree>
    <p:extLst>
      <p:ext uri="{BB962C8B-B14F-4D97-AF65-F5344CB8AC3E}">
        <p14:creationId xmlns:p14="http://schemas.microsoft.com/office/powerpoint/2010/main" val="40072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Evolutionary</a:t>
            </a:r>
            <a:r>
              <a:rPr lang="fi-FI" dirty="0"/>
              <a:t> </a:t>
            </a:r>
            <a:r>
              <a:rPr lang="fi-FI" dirty="0" err="1"/>
              <a:t>explanations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for </a:t>
            </a:r>
            <a:r>
              <a:rPr lang="fi-FI" dirty="0" err="1"/>
              <a:t>behaviour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Adaptation</a:t>
            </a:r>
            <a:r>
              <a:rPr lang="en-GB" dirty="0"/>
              <a:t> is an </a:t>
            </a:r>
            <a:r>
              <a:rPr lang="en-GB" i="1" dirty="0"/>
              <a:t>inherited</a:t>
            </a:r>
            <a:r>
              <a:rPr lang="en-GB" dirty="0"/>
              <a:t> characteristic that increases individual’s chances for survival and reproduction 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47233"/>
            <a:ext cx="4038600" cy="2631896"/>
          </a:xfrm>
        </p:spPr>
      </p:pic>
    </p:spTree>
    <p:extLst>
      <p:ext uri="{BB962C8B-B14F-4D97-AF65-F5344CB8AC3E}">
        <p14:creationId xmlns:p14="http://schemas.microsoft.com/office/powerpoint/2010/main" val="50997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Evolutionary</a:t>
            </a:r>
            <a:r>
              <a:rPr lang="fi-FI" dirty="0"/>
              <a:t> </a:t>
            </a:r>
            <a:r>
              <a:rPr lang="fi-FI" dirty="0" err="1"/>
              <a:t>explanations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for </a:t>
            </a:r>
            <a:r>
              <a:rPr lang="fi-FI" dirty="0" err="1"/>
              <a:t>behaviour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b="1" dirty="0"/>
              <a:t>Evolutionary psychology </a:t>
            </a:r>
            <a:r>
              <a:rPr lang="en-GB" dirty="0"/>
              <a:t>attempts to explain human behaviour based on the development of our species over time 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20041"/>
            <a:ext cx="4038600" cy="2686280"/>
          </a:xfrm>
        </p:spPr>
      </p:pic>
    </p:spTree>
    <p:extLst>
      <p:ext uri="{BB962C8B-B14F-4D97-AF65-F5344CB8AC3E}">
        <p14:creationId xmlns:p14="http://schemas.microsoft.com/office/powerpoint/2010/main" val="111931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22202" cy="4525963"/>
          </a:xfrm>
        </p:spPr>
        <p:txBody>
          <a:bodyPr>
            <a:normAutofit/>
          </a:bodyPr>
          <a:lstStyle/>
          <a:p>
            <a:r>
              <a:rPr lang="en-GB" dirty="0"/>
              <a:t>Read pages 111-112 and teacher’s additional materials</a:t>
            </a:r>
          </a:p>
          <a:p>
            <a:r>
              <a:rPr lang="en-GB" dirty="0"/>
              <a:t>Find out how </a:t>
            </a:r>
            <a:r>
              <a:rPr lang="en-GB" b="1" dirty="0"/>
              <a:t>Curtis, </a:t>
            </a:r>
            <a:r>
              <a:rPr lang="en-GB" b="1" dirty="0" err="1"/>
              <a:t>Aunger</a:t>
            </a:r>
            <a:r>
              <a:rPr lang="en-GB" b="1" dirty="0"/>
              <a:t> and Rabie (2004)  </a:t>
            </a:r>
            <a:r>
              <a:rPr lang="en-GB" dirty="0"/>
              <a:t>and </a:t>
            </a:r>
            <a:r>
              <a:rPr lang="en-GB" b="1" dirty="0"/>
              <a:t>Fessler et al. (2005) </a:t>
            </a:r>
            <a:r>
              <a:rPr lang="en-GB" dirty="0"/>
              <a:t>researched </a:t>
            </a:r>
            <a:r>
              <a:rPr lang="en-GB" i="1" dirty="0"/>
              <a:t>disgust</a:t>
            </a:r>
            <a:r>
              <a:rPr lang="en-GB" dirty="0"/>
              <a:t> from the perspective of evolutionary psychology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402" y="1600200"/>
            <a:ext cx="3776196" cy="4525963"/>
          </a:xfrm>
        </p:spPr>
      </p:pic>
    </p:spTree>
    <p:extLst>
      <p:ext uri="{BB962C8B-B14F-4D97-AF65-F5344CB8AC3E}">
        <p14:creationId xmlns:p14="http://schemas.microsoft.com/office/powerpoint/2010/main" val="76217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158899-7726-8045-9969-BAD162F36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359D87-AE87-4940-8084-55DD15350F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Read pages 112-113</a:t>
            </a:r>
          </a:p>
          <a:p>
            <a:r>
              <a:rPr lang="en-GB" dirty="0"/>
              <a:t>Summarize the </a:t>
            </a:r>
            <a:r>
              <a:rPr lang="en-GB" i="1" dirty="0"/>
              <a:t>main criticism of evolutionary explanations in psychology</a:t>
            </a:r>
            <a:r>
              <a:rPr lang="en-GB" dirty="0"/>
              <a:t> in </a:t>
            </a:r>
            <a:br>
              <a:rPr lang="en-GB" dirty="0"/>
            </a:br>
            <a:r>
              <a:rPr lang="en-GB" dirty="0"/>
              <a:t>your own words</a:t>
            </a:r>
          </a:p>
          <a:p>
            <a:pPr lvl="1"/>
            <a:r>
              <a:rPr lang="en-GB" dirty="0"/>
              <a:t>Try integrate some </a:t>
            </a:r>
            <a:br>
              <a:rPr lang="en-GB" dirty="0"/>
            </a:br>
            <a:r>
              <a:rPr lang="en-GB" dirty="0"/>
              <a:t>TOK into your memos!</a:t>
            </a:r>
          </a:p>
        </p:txBody>
      </p:sp>
      <p:pic>
        <p:nvPicPr>
          <p:cNvPr id="9" name="Sisällön paikkamerkki 4">
            <a:extLst>
              <a:ext uri="{FF2B5EF4-FFF2-40B4-BE49-F238E27FC236}">
                <a16:creationId xmlns:a16="http://schemas.microsoft.com/office/drawing/2014/main" id="{C411568C-EC32-AD45-B654-76A6FE5AB2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19109"/>
            <a:ext cx="4038600" cy="2508656"/>
          </a:xfr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E2A8EBC0-DB53-E644-8B4A-0D2CC6032D86}"/>
              </a:ext>
            </a:extLst>
          </p:cNvPr>
          <p:cNvSpPr txBox="1"/>
          <p:nvPr/>
        </p:nvSpPr>
        <p:spPr>
          <a:xfrm>
            <a:off x="4454172" y="4929071"/>
            <a:ext cx="4426660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What makes a good explanation?</a:t>
            </a:r>
          </a:p>
          <a:p>
            <a:pPr algn="ctr"/>
            <a:r>
              <a:rPr lang="en-GB" sz="2400" b="1" dirty="0"/>
              <a:t>What counts as a good </a:t>
            </a:r>
            <a:br>
              <a:rPr lang="en-GB" sz="2400" b="1" dirty="0"/>
            </a:br>
            <a:r>
              <a:rPr lang="en-GB" sz="2400" b="1" dirty="0"/>
              <a:t>justification for a claim?</a:t>
            </a:r>
          </a:p>
        </p:txBody>
      </p:sp>
    </p:spTree>
    <p:extLst>
      <p:ext uri="{BB962C8B-B14F-4D97-AF65-F5344CB8AC3E}">
        <p14:creationId xmlns:p14="http://schemas.microsoft.com/office/powerpoint/2010/main" val="374729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464710-4D74-9F42-AA78-D94E1E703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7FC200B-245B-584A-9885-AFC55E53A0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Read the sample SAQ responses from </a:t>
            </a:r>
            <a:r>
              <a:rPr lang="en-GB" dirty="0" err="1"/>
              <a:t>peda.net</a:t>
            </a:r>
            <a:r>
              <a:rPr lang="en-GB" dirty="0"/>
              <a:t> concerning genetic inheritance and evolution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9A26C99B-9666-1B42-ADC6-18BC73F20E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Pay attention to the examiner’s comments!</a:t>
            </a:r>
          </a:p>
          <a:p>
            <a:endParaRPr lang="en-GB" dirty="0"/>
          </a:p>
          <a:p>
            <a:r>
              <a:rPr lang="en-GB" dirty="0"/>
              <a:t>What were you able to learn from these responses? </a:t>
            </a:r>
          </a:p>
        </p:txBody>
      </p:sp>
    </p:spTree>
    <p:extLst>
      <p:ext uri="{BB962C8B-B14F-4D97-AF65-F5344CB8AC3E}">
        <p14:creationId xmlns:p14="http://schemas.microsoft.com/office/powerpoint/2010/main" val="76148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Crane</a:t>
            </a:r>
            <a:r>
              <a:rPr lang="fi-FI" dirty="0"/>
              <a:t>, J. &amp; </a:t>
            </a:r>
            <a:r>
              <a:rPr lang="fi-FI" dirty="0" err="1"/>
              <a:t>Hannibal</a:t>
            </a:r>
            <a:r>
              <a:rPr lang="fi-FI" dirty="0"/>
              <a:t>, J. (2009). </a:t>
            </a:r>
            <a:r>
              <a:rPr lang="fi-FI" i="1" dirty="0" err="1"/>
              <a:t>Psychology</a:t>
            </a:r>
            <a:r>
              <a:rPr lang="fi-FI" i="1" dirty="0"/>
              <a:t> Course Companion. </a:t>
            </a:r>
            <a:r>
              <a:rPr lang="fi-FI" dirty="0"/>
              <a:t>Oxford: Oxford </a:t>
            </a:r>
            <a:r>
              <a:rPr lang="fi-FI" dirty="0" err="1"/>
              <a:t>University</a:t>
            </a:r>
            <a:r>
              <a:rPr lang="fi-FI" dirty="0"/>
              <a:t> Press.</a:t>
            </a:r>
          </a:p>
          <a:p>
            <a:r>
              <a:rPr lang="fi-FI" dirty="0"/>
              <a:t>Gray, P. &amp; </a:t>
            </a:r>
            <a:r>
              <a:rPr lang="fi-FI" dirty="0" err="1"/>
              <a:t>Bjorklund</a:t>
            </a:r>
            <a:r>
              <a:rPr lang="fi-FI" dirty="0"/>
              <a:t>, D. (2014). </a:t>
            </a:r>
            <a:r>
              <a:rPr lang="fi-FI" i="1" dirty="0" err="1"/>
              <a:t>Psychology</a:t>
            </a:r>
            <a:r>
              <a:rPr lang="fi-FI" i="1" dirty="0"/>
              <a:t> (7th edition)</a:t>
            </a:r>
            <a:r>
              <a:rPr lang="fi-FI" dirty="0"/>
              <a:t>. New York: Worth </a:t>
            </a:r>
            <a:r>
              <a:rPr lang="fi-FI" dirty="0" err="1"/>
              <a:t>Publishers</a:t>
            </a:r>
            <a:r>
              <a:rPr lang="fi-FI" dirty="0"/>
              <a:t>.</a:t>
            </a:r>
          </a:p>
          <a:p>
            <a:r>
              <a:rPr lang="fi-FI" dirty="0"/>
              <a:t>Popov, A., Parker, L. &amp; </a:t>
            </a:r>
            <a:r>
              <a:rPr lang="fi-FI" dirty="0" err="1"/>
              <a:t>Seath</a:t>
            </a:r>
            <a:r>
              <a:rPr lang="fi-FI" dirty="0"/>
              <a:t>, D. (2017).</a:t>
            </a:r>
            <a:r>
              <a:rPr lang="fi-FI" i="1" dirty="0"/>
              <a:t> IB </a:t>
            </a:r>
            <a:r>
              <a:rPr lang="fi-FI" i="1" dirty="0" err="1"/>
              <a:t>Psychology</a:t>
            </a:r>
            <a:r>
              <a:rPr lang="fi-FI" i="1" dirty="0"/>
              <a:t> Course </a:t>
            </a:r>
            <a:r>
              <a:rPr lang="fi-FI" i="1" dirty="0" err="1"/>
              <a:t>Book</a:t>
            </a:r>
            <a:r>
              <a:rPr lang="fi-FI" i="1" dirty="0"/>
              <a:t>.</a:t>
            </a:r>
            <a:r>
              <a:rPr lang="fi-FI" dirty="0"/>
              <a:t> Oxford: Oxford </a:t>
            </a:r>
            <a:r>
              <a:rPr lang="fi-FI" dirty="0" err="1"/>
              <a:t>University</a:t>
            </a:r>
            <a:r>
              <a:rPr lang="fi-FI" dirty="0"/>
              <a:t> Press.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592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i-FI" dirty="0" err="1"/>
              <a:t>Chromoseme</a:t>
            </a:r>
            <a:r>
              <a:rPr lang="fi-FI" dirty="0"/>
              <a:t>-DNA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science.howstuffworks.com</a:t>
            </a:r>
            <a:r>
              <a:rPr lang="fi-FI" dirty="0"/>
              <a:t>/life/</a:t>
            </a:r>
            <a:r>
              <a:rPr lang="fi-FI" dirty="0" err="1"/>
              <a:t>genetic</a:t>
            </a:r>
            <a:r>
              <a:rPr lang="fi-FI" dirty="0"/>
              <a:t>/designer-children1.htm&gt; </a:t>
            </a:r>
            <a:r>
              <a:rPr lang="fi-FI" dirty="0" err="1"/>
              <a:t>Accessed</a:t>
            </a:r>
            <a:r>
              <a:rPr lang="fi-FI" dirty="0"/>
              <a:t> 10th of November 2017.</a:t>
            </a:r>
          </a:p>
          <a:p>
            <a:r>
              <a:rPr lang="fi-FI" dirty="0"/>
              <a:t>Human </a:t>
            </a:r>
            <a:r>
              <a:rPr lang="fi-FI" dirty="0" err="1"/>
              <a:t>chromosomes</a:t>
            </a:r>
            <a:r>
              <a:rPr lang="fi-FI" dirty="0"/>
              <a:t> &lt;http://www.123tagged.com/</a:t>
            </a:r>
            <a:r>
              <a:rPr lang="fi-FI" dirty="0" err="1"/>
              <a:t>Tags</a:t>
            </a:r>
            <a:r>
              <a:rPr lang="fi-FI" dirty="0"/>
              <a:t>/1/</a:t>
            </a:r>
            <a:r>
              <a:rPr lang="fi-FI" dirty="0" err="1"/>
              <a:t>human+chromosomes.html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10th of November 2017.</a:t>
            </a:r>
          </a:p>
          <a:p>
            <a:r>
              <a:rPr lang="fi-FI" dirty="0" err="1"/>
              <a:t>Rotating</a:t>
            </a:r>
            <a:r>
              <a:rPr lang="fi-FI" dirty="0"/>
              <a:t> DNA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fi.wikipedia.org</a:t>
            </a:r>
            <a:r>
              <a:rPr lang="fi-FI" dirty="0"/>
              <a:t>/wiki/DNA&gt; </a:t>
            </a:r>
            <a:r>
              <a:rPr lang="fi-FI" dirty="0" err="1"/>
              <a:t>Accessed</a:t>
            </a:r>
            <a:r>
              <a:rPr lang="fi-FI" dirty="0"/>
              <a:t> 10th of November 2017.</a:t>
            </a:r>
          </a:p>
          <a:p>
            <a:r>
              <a:rPr lang="fi-FI" dirty="0" err="1"/>
              <a:t>Gene</a:t>
            </a:r>
            <a:r>
              <a:rPr lang="fi-FI" dirty="0"/>
              <a:t> </a:t>
            </a:r>
            <a:r>
              <a:rPr lang="fi-FI" dirty="0" err="1"/>
              <a:t>transcription</a:t>
            </a:r>
            <a:r>
              <a:rPr lang="fi-FI" dirty="0"/>
              <a:t>, </a:t>
            </a:r>
            <a:r>
              <a:rPr lang="fi-FI" dirty="0" err="1"/>
              <a:t>translation</a:t>
            </a:r>
            <a:r>
              <a:rPr lang="fi-FI" dirty="0"/>
              <a:t> and </a:t>
            </a:r>
            <a:r>
              <a:rPr lang="fi-FI" dirty="0" err="1"/>
              <a:t>folding</a:t>
            </a:r>
            <a:r>
              <a:rPr lang="fi-FI" dirty="0"/>
              <a:t> into </a:t>
            </a:r>
            <a:r>
              <a:rPr lang="fi-FI" dirty="0" err="1"/>
              <a:t>proteins</a:t>
            </a:r>
            <a:r>
              <a:rPr lang="fi-FI" dirty="0"/>
              <a:t>. Popov, Parker &amp; </a:t>
            </a:r>
            <a:r>
              <a:rPr lang="fi-FI" dirty="0" err="1"/>
              <a:t>Seath</a:t>
            </a:r>
            <a:r>
              <a:rPr lang="fi-FI" dirty="0"/>
              <a:t>, 2017, </a:t>
            </a:r>
            <a:r>
              <a:rPr lang="fi-FI" dirty="0" err="1"/>
              <a:t>page</a:t>
            </a:r>
            <a:r>
              <a:rPr lang="fi-FI" dirty="0"/>
              <a:t> 104</a:t>
            </a:r>
          </a:p>
          <a:p>
            <a:r>
              <a:rPr lang="fi-FI" dirty="0"/>
              <a:t>Human </a:t>
            </a:r>
            <a:r>
              <a:rPr lang="fi-FI" dirty="0" err="1"/>
              <a:t>gene</a:t>
            </a:r>
            <a:r>
              <a:rPr lang="fi-FI" dirty="0"/>
              <a:t> &lt;http://</a:t>
            </a:r>
            <a:r>
              <a:rPr lang="fi-FI" dirty="0" err="1"/>
              <a:t>www.sigmaaldrich.com</a:t>
            </a:r>
            <a:r>
              <a:rPr lang="fi-FI" dirty="0"/>
              <a:t>/</a:t>
            </a:r>
            <a:r>
              <a:rPr lang="fi-FI" dirty="0" err="1"/>
              <a:t>technical-documents</a:t>
            </a:r>
            <a:r>
              <a:rPr lang="fi-FI" dirty="0"/>
              <a:t>/</a:t>
            </a:r>
            <a:r>
              <a:rPr lang="fi-FI" dirty="0" err="1"/>
              <a:t>articles</a:t>
            </a:r>
            <a:r>
              <a:rPr lang="fi-FI" dirty="0"/>
              <a:t>/white-</a:t>
            </a:r>
            <a:r>
              <a:rPr lang="fi-FI" dirty="0" err="1"/>
              <a:t>papers</a:t>
            </a:r>
            <a:r>
              <a:rPr lang="fi-FI" dirty="0"/>
              <a:t>/</a:t>
            </a:r>
            <a:r>
              <a:rPr lang="fi-FI" dirty="0" err="1"/>
              <a:t>flavors</a:t>
            </a:r>
            <a:r>
              <a:rPr lang="fi-FI" dirty="0"/>
              <a:t>-and-</a:t>
            </a:r>
            <a:r>
              <a:rPr lang="fi-FI" dirty="0" err="1"/>
              <a:t>fragrances</a:t>
            </a:r>
            <a:r>
              <a:rPr lang="fi-FI" dirty="0"/>
              <a:t>/</a:t>
            </a:r>
            <a:r>
              <a:rPr lang="fi-FI" dirty="0" err="1"/>
              <a:t>ingredients-materials-safety-genotoxicity-testing.html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26th of August 2017.</a:t>
            </a:r>
          </a:p>
          <a:p>
            <a:r>
              <a:rPr lang="fi-FI" dirty="0" err="1"/>
              <a:t>Genes</a:t>
            </a:r>
            <a:r>
              <a:rPr lang="fi-FI" dirty="0"/>
              <a:t>, </a:t>
            </a:r>
            <a:r>
              <a:rPr lang="fi-FI" dirty="0" err="1"/>
              <a:t>environment</a:t>
            </a:r>
            <a:r>
              <a:rPr lang="fi-FI" dirty="0"/>
              <a:t> and </a:t>
            </a:r>
            <a:r>
              <a:rPr lang="fi-FI" dirty="0" err="1"/>
              <a:t>behaviour</a:t>
            </a:r>
            <a:r>
              <a:rPr lang="fi-FI" dirty="0"/>
              <a:t>. Björklund &amp; Gray, 2014, </a:t>
            </a:r>
            <a:r>
              <a:rPr lang="fi-FI" dirty="0" err="1"/>
              <a:t>page</a:t>
            </a:r>
            <a:r>
              <a:rPr lang="fi-FI" dirty="0"/>
              <a:t> 59.</a:t>
            </a:r>
          </a:p>
          <a:p>
            <a:r>
              <a:rPr lang="fi-FI" dirty="0" err="1"/>
              <a:t>Genetics</a:t>
            </a:r>
            <a:r>
              <a:rPr lang="fi-FI" dirty="0"/>
              <a:t> and </a:t>
            </a:r>
            <a:r>
              <a:rPr lang="fi-FI" dirty="0" err="1"/>
              <a:t>epigenetics</a:t>
            </a:r>
            <a:r>
              <a:rPr lang="fi-FI" dirty="0"/>
              <a:t> &lt;http://</a:t>
            </a:r>
            <a:r>
              <a:rPr lang="fi-FI" dirty="0" err="1"/>
              <a:t>studentblogs.med.ed.ac.uk</a:t>
            </a:r>
            <a:r>
              <a:rPr lang="fi-FI" dirty="0"/>
              <a:t>/reproductive-systems-group-2/</a:t>
            </a:r>
            <a:r>
              <a:rPr lang="fi-FI" dirty="0" err="1"/>
              <a:t>introduction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9th of October 2018.</a:t>
            </a:r>
          </a:p>
          <a:p>
            <a:r>
              <a:rPr lang="fi-FI" dirty="0" err="1"/>
              <a:t>Weaver</a:t>
            </a:r>
            <a:r>
              <a:rPr lang="fi-FI" dirty="0"/>
              <a:t> </a:t>
            </a:r>
            <a:r>
              <a:rPr lang="fi-FI" dirty="0" err="1"/>
              <a:t>rats</a:t>
            </a:r>
            <a:r>
              <a:rPr lang="fi-FI" dirty="0"/>
              <a:t> &lt;http://</a:t>
            </a:r>
            <a:r>
              <a:rPr lang="fi-FI" dirty="0" err="1"/>
              <a:t>sites.bu.edu</a:t>
            </a:r>
            <a:r>
              <a:rPr lang="fi-FI" dirty="0"/>
              <a:t>/</a:t>
            </a:r>
            <a:r>
              <a:rPr lang="fi-FI" dirty="0" err="1"/>
              <a:t>ombs</a:t>
            </a:r>
            <a:r>
              <a:rPr lang="fi-FI" dirty="0"/>
              <a:t>/2010/11/11/</a:t>
            </a:r>
            <a:r>
              <a:rPr lang="fi-FI" dirty="0" err="1"/>
              <a:t>licking</a:t>
            </a:r>
            <a:r>
              <a:rPr lang="fi-FI" dirty="0"/>
              <a:t>-</a:t>
            </a:r>
            <a:r>
              <a:rPr lang="fi-FI" dirty="0" err="1"/>
              <a:t>rat</a:t>
            </a:r>
            <a:r>
              <a:rPr lang="fi-FI" dirty="0"/>
              <a:t>-</a:t>
            </a:r>
            <a:r>
              <a:rPr lang="fi-FI" dirty="0" err="1"/>
              <a:t>pups</a:t>
            </a:r>
            <a:r>
              <a:rPr lang="fi-FI" dirty="0"/>
              <a:t>-</a:t>
            </a:r>
            <a:r>
              <a:rPr lang="fi-FI" dirty="0" err="1"/>
              <a:t>the</a:t>
            </a:r>
            <a:r>
              <a:rPr lang="fi-FI" dirty="0"/>
              <a:t>-</a:t>
            </a:r>
            <a:r>
              <a:rPr lang="fi-FI" dirty="0" err="1"/>
              <a:t>genetics</a:t>
            </a:r>
            <a:r>
              <a:rPr lang="fi-FI" dirty="0"/>
              <a:t>-of-</a:t>
            </a:r>
            <a:r>
              <a:rPr lang="fi-FI" dirty="0" err="1"/>
              <a:t>nurture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5th of </a:t>
            </a:r>
            <a:r>
              <a:rPr lang="fi-FI" dirty="0" err="1"/>
              <a:t>January</a:t>
            </a:r>
            <a:r>
              <a:rPr lang="fi-FI" dirty="0"/>
              <a:t> 2018</a:t>
            </a:r>
          </a:p>
          <a:p>
            <a:r>
              <a:rPr lang="fi-FI" dirty="0"/>
              <a:t>DNA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www.fearofflying.com</a:t>
            </a:r>
            <a:r>
              <a:rPr lang="fi-FI" dirty="0"/>
              <a:t>/</a:t>
            </a:r>
            <a:r>
              <a:rPr lang="fi-FI" dirty="0" err="1"/>
              <a:t>library</a:t>
            </a:r>
            <a:r>
              <a:rPr lang="fi-FI" dirty="0"/>
              <a:t>/the-5-htt-gene/&gt; </a:t>
            </a:r>
            <a:r>
              <a:rPr lang="fi-FI" dirty="0" err="1"/>
              <a:t>Accessed</a:t>
            </a:r>
            <a:r>
              <a:rPr lang="fi-FI" dirty="0"/>
              <a:t> 13th of </a:t>
            </a:r>
            <a:r>
              <a:rPr lang="fi-FI" dirty="0" err="1"/>
              <a:t>February</a:t>
            </a:r>
            <a:r>
              <a:rPr lang="fi-FI" dirty="0"/>
              <a:t> 2020.</a:t>
            </a:r>
          </a:p>
          <a:p>
            <a:r>
              <a:rPr lang="fi-FI" dirty="0" err="1"/>
              <a:t>Heredity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www.toonpool.com</a:t>
            </a:r>
            <a:r>
              <a:rPr lang="fi-FI" dirty="0"/>
              <a:t>/</a:t>
            </a:r>
            <a:r>
              <a:rPr lang="fi-FI" dirty="0" err="1"/>
              <a:t>cartoons</a:t>
            </a:r>
            <a:r>
              <a:rPr lang="fi-FI" dirty="0"/>
              <a:t>/long%20face_105569&gt; </a:t>
            </a:r>
            <a:r>
              <a:rPr lang="fi-FI" dirty="0" err="1"/>
              <a:t>Accessed</a:t>
            </a:r>
            <a:r>
              <a:rPr lang="fi-FI" dirty="0"/>
              <a:t> 10th of November 2017.</a:t>
            </a:r>
          </a:p>
          <a:p>
            <a:r>
              <a:rPr lang="fi-FI" dirty="0" err="1"/>
              <a:t>Types</a:t>
            </a:r>
            <a:r>
              <a:rPr lang="fi-FI" dirty="0"/>
              <a:t> of </a:t>
            </a:r>
            <a:r>
              <a:rPr lang="fi-FI" dirty="0" err="1"/>
              <a:t>twins</a:t>
            </a:r>
            <a:r>
              <a:rPr lang="fi-FI" dirty="0"/>
              <a:t> &lt;http://</a:t>
            </a:r>
            <a:r>
              <a:rPr lang="fi-FI" dirty="0" err="1"/>
              <a:t>genetics.thetech.org</a:t>
            </a:r>
            <a:r>
              <a:rPr lang="fi-FI" dirty="0"/>
              <a:t>/</a:t>
            </a:r>
            <a:r>
              <a:rPr lang="fi-FI" dirty="0" err="1"/>
              <a:t>ask</a:t>
            </a:r>
            <a:r>
              <a:rPr lang="fi-FI" dirty="0"/>
              <a:t>/ask421&gt; </a:t>
            </a:r>
            <a:r>
              <a:rPr lang="fi-FI" dirty="0" err="1"/>
              <a:t>Accessed</a:t>
            </a:r>
            <a:r>
              <a:rPr lang="fi-FI" dirty="0"/>
              <a:t> 10th of November 2017.</a:t>
            </a:r>
          </a:p>
          <a:p>
            <a:r>
              <a:rPr lang="fi-FI" dirty="0" err="1"/>
              <a:t>Twins</a:t>
            </a:r>
            <a:r>
              <a:rPr lang="fi-FI" dirty="0"/>
              <a:t> &lt;http://</a:t>
            </a:r>
            <a:r>
              <a:rPr lang="fi-FI" dirty="0" err="1"/>
              <a:t>www.redflagnews.com</a:t>
            </a:r>
            <a:r>
              <a:rPr lang="fi-FI" dirty="0"/>
              <a:t>/</a:t>
            </a:r>
            <a:r>
              <a:rPr lang="fi-FI" dirty="0" err="1"/>
              <a:t>headlines</a:t>
            </a:r>
            <a:r>
              <a:rPr lang="fi-FI" dirty="0"/>
              <a:t>/</a:t>
            </a:r>
            <a:r>
              <a:rPr lang="fi-FI" dirty="0" err="1"/>
              <a:t>identical</a:t>
            </a:r>
            <a:r>
              <a:rPr lang="fi-FI" dirty="0"/>
              <a:t>-</a:t>
            </a:r>
            <a:r>
              <a:rPr lang="fi-FI" dirty="0" err="1"/>
              <a:t>twin</a:t>
            </a:r>
            <a:r>
              <a:rPr lang="fi-FI" dirty="0"/>
              <a:t>-</a:t>
            </a:r>
            <a:r>
              <a:rPr lang="fi-FI" dirty="0" err="1"/>
              <a:t>studies</a:t>
            </a:r>
            <a:r>
              <a:rPr lang="fi-FI" dirty="0"/>
              <a:t>-</a:t>
            </a:r>
            <a:r>
              <a:rPr lang="fi-FI" dirty="0" err="1"/>
              <a:t>prove</a:t>
            </a:r>
            <a:r>
              <a:rPr lang="fi-FI" dirty="0"/>
              <a:t>-</a:t>
            </a:r>
            <a:r>
              <a:rPr lang="fi-FI" dirty="0" err="1"/>
              <a:t>homosexuality</a:t>
            </a:r>
            <a:r>
              <a:rPr lang="fi-FI" dirty="0"/>
              <a:t>-is-</a:t>
            </a:r>
            <a:r>
              <a:rPr lang="fi-FI" dirty="0" err="1"/>
              <a:t>not</a:t>
            </a:r>
            <a:r>
              <a:rPr lang="fi-FI" dirty="0"/>
              <a:t>-</a:t>
            </a:r>
            <a:r>
              <a:rPr lang="fi-FI" dirty="0" err="1"/>
              <a:t>genetic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11th of November 2015.</a:t>
            </a:r>
          </a:p>
          <a:p>
            <a:r>
              <a:rPr lang="fi-FI" dirty="0"/>
              <a:t>Wheel </a:t>
            </a:r>
            <a:r>
              <a:rPr lang="fi-FI" dirty="0" err="1"/>
              <a:t>head</a:t>
            </a:r>
            <a:r>
              <a:rPr lang="fi-FI" dirty="0"/>
              <a:t> &lt;http://</a:t>
            </a:r>
            <a:r>
              <a:rPr lang="fi-FI" dirty="0" err="1"/>
              <a:t>powerlisting.wikia.com</a:t>
            </a:r>
            <a:r>
              <a:rPr lang="fi-FI" dirty="0"/>
              <a:t>/wiki/</a:t>
            </a:r>
            <a:r>
              <a:rPr lang="fi-FI" dirty="0" err="1"/>
              <a:t>Intelligence_Manipulation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10th of November 2017.</a:t>
            </a:r>
          </a:p>
          <a:p>
            <a:r>
              <a:rPr lang="fi-FI" dirty="0"/>
              <a:t>Nancy </a:t>
            </a:r>
            <a:r>
              <a:rPr lang="fi-FI" dirty="0" err="1"/>
              <a:t>Segal</a:t>
            </a:r>
            <a:r>
              <a:rPr lang="fi-FI" dirty="0"/>
              <a:t> &lt;http://</a:t>
            </a:r>
            <a:r>
              <a:rPr lang="fi-FI" dirty="0" err="1"/>
              <a:t>psych.fullerton.edu</a:t>
            </a:r>
            <a:r>
              <a:rPr lang="fi-FI" dirty="0"/>
              <a:t>/</a:t>
            </a:r>
            <a:r>
              <a:rPr lang="fi-FI" dirty="0" err="1"/>
              <a:t>nsegal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10th of November 2017.</a:t>
            </a:r>
          </a:p>
          <a:p>
            <a:r>
              <a:rPr lang="fi-FI" dirty="0"/>
              <a:t>Charles Darwin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fi.wikipedia.org</a:t>
            </a:r>
            <a:r>
              <a:rPr lang="fi-FI" dirty="0"/>
              <a:t>/wiki/</a:t>
            </a:r>
            <a:r>
              <a:rPr lang="fi-FI" dirty="0" err="1"/>
              <a:t>Charles_Darwin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10th of November 2017.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017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err="1"/>
              <a:t>Evolution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pixabay.com</a:t>
            </a:r>
            <a:r>
              <a:rPr lang="fi-FI" dirty="0"/>
              <a:t>/</a:t>
            </a:r>
            <a:r>
              <a:rPr lang="fi-FI" dirty="0" err="1"/>
              <a:t>fi</a:t>
            </a:r>
            <a:r>
              <a:rPr lang="fi-FI" dirty="0"/>
              <a:t>/kehitys-kehittyvä-ihmiskunnan-1295256/&gt; </a:t>
            </a:r>
            <a:r>
              <a:rPr lang="fi-FI" dirty="0" err="1"/>
              <a:t>Accessed</a:t>
            </a:r>
            <a:r>
              <a:rPr lang="fi-FI" dirty="0"/>
              <a:t> 10th of November 2017.</a:t>
            </a:r>
          </a:p>
          <a:p>
            <a:r>
              <a:rPr lang="fi-FI" dirty="0" err="1"/>
              <a:t>Adaptation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Adaptive_value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10th of November 2017.</a:t>
            </a:r>
          </a:p>
          <a:p>
            <a:r>
              <a:rPr lang="fi-FI" dirty="0" err="1"/>
              <a:t>Evolutionary</a:t>
            </a:r>
            <a:r>
              <a:rPr lang="fi-FI" dirty="0"/>
              <a:t> </a:t>
            </a:r>
            <a:r>
              <a:rPr lang="fi-FI" dirty="0" err="1"/>
              <a:t>psychology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www.livescience.com</a:t>
            </a:r>
            <a:r>
              <a:rPr lang="fi-FI" dirty="0"/>
              <a:t>/32503-why-havent-all-primates-evolved-into-humans.html&gt; </a:t>
            </a:r>
            <a:r>
              <a:rPr lang="fi-FI" dirty="0" err="1"/>
              <a:t>Accessed</a:t>
            </a:r>
            <a:r>
              <a:rPr lang="fi-FI" dirty="0"/>
              <a:t> 10th of November 2017. </a:t>
            </a:r>
          </a:p>
          <a:p>
            <a:r>
              <a:rPr lang="fi-FI" dirty="0" err="1"/>
              <a:t>Disgust</a:t>
            </a:r>
            <a:r>
              <a:rPr lang="fi-FI" dirty="0"/>
              <a:t> &lt;http://</a:t>
            </a:r>
            <a:r>
              <a:rPr lang="fi-FI" dirty="0" err="1"/>
              <a:t>pixar.wikia.com</a:t>
            </a:r>
            <a:r>
              <a:rPr lang="fi-FI" dirty="0"/>
              <a:t>/wiki/</a:t>
            </a:r>
            <a:r>
              <a:rPr lang="fi-FI" dirty="0" err="1"/>
              <a:t>Disgust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10th of October 2017.</a:t>
            </a:r>
          </a:p>
          <a:p>
            <a:r>
              <a:rPr lang="fi-FI" dirty="0" err="1"/>
              <a:t>Evolution</a:t>
            </a:r>
            <a:r>
              <a:rPr lang="fi-FI" dirty="0"/>
              <a:t> </a:t>
            </a:r>
            <a:r>
              <a:rPr lang="fi-FI" dirty="0" err="1"/>
              <a:t>cartoon</a:t>
            </a:r>
            <a:r>
              <a:rPr lang="fi-FI" dirty="0"/>
              <a:t> &lt;http://</a:t>
            </a:r>
            <a:r>
              <a:rPr lang="fi-FI" dirty="0" err="1"/>
              <a:t>thechive.com</a:t>
            </a:r>
            <a:r>
              <a:rPr lang="fi-FI" dirty="0"/>
              <a:t>/2009/02/26/every-single-evolution-cartoon-we-could-get-our-hands-on-36-photos/&gt; </a:t>
            </a:r>
            <a:r>
              <a:rPr lang="fi-FI" dirty="0" err="1"/>
              <a:t>Accessed</a:t>
            </a:r>
            <a:r>
              <a:rPr lang="fi-FI" dirty="0"/>
              <a:t> 10th of November 2017.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3112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Genes</a:t>
            </a:r>
            <a:r>
              <a:rPr lang="fi-FI" dirty="0"/>
              <a:t> and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effect</a:t>
            </a:r>
            <a:r>
              <a:rPr lang="fi-FI" dirty="0"/>
              <a:t> on </a:t>
            </a:r>
            <a:r>
              <a:rPr lang="fi-FI" dirty="0" err="1"/>
              <a:t>behaviour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  <a:p>
            <a:r>
              <a:rPr lang="en-GB" b="1" dirty="0"/>
              <a:t>Genome</a:t>
            </a:r>
            <a:r>
              <a:rPr lang="en-GB" dirty="0"/>
              <a:t> is the entirety of individual’s genetic information</a:t>
            </a:r>
          </a:p>
          <a:p>
            <a:pPr lvl="1"/>
            <a:r>
              <a:rPr lang="en-GB" dirty="0"/>
              <a:t>The human genome contains 23 pairs of chromosomes, 20 000 genes and 3 billion bases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390065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Genes</a:t>
            </a:r>
            <a:r>
              <a:rPr lang="fi-FI" dirty="0"/>
              <a:t> and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effect</a:t>
            </a:r>
            <a:r>
              <a:rPr lang="fi-FI" dirty="0"/>
              <a:t> on </a:t>
            </a:r>
            <a:r>
              <a:rPr lang="fi-FI" dirty="0" err="1"/>
              <a:t>behaviour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Genes code and regulate the production of protein molecules</a:t>
            </a:r>
          </a:p>
          <a:p>
            <a:pPr lvl="1"/>
            <a:r>
              <a:rPr lang="en-GB" dirty="0"/>
              <a:t>Structural proteins</a:t>
            </a:r>
          </a:p>
          <a:p>
            <a:pPr lvl="1"/>
            <a:r>
              <a:rPr lang="en-GB" dirty="0"/>
              <a:t>Enzymes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160" y="1875631"/>
            <a:ext cx="2298700" cy="3975100"/>
          </a:xfrm>
        </p:spPr>
      </p:pic>
    </p:spTree>
    <p:extLst>
      <p:ext uri="{BB962C8B-B14F-4D97-AF65-F5344CB8AC3E}">
        <p14:creationId xmlns:p14="http://schemas.microsoft.com/office/powerpoint/2010/main" val="38737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B9262D-EF16-1243-A45D-ABA034700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Genes</a:t>
            </a:r>
            <a:r>
              <a:rPr lang="fi-FI" dirty="0"/>
              <a:t> and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effect</a:t>
            </a:r>
            <a:r>
              <a:rPr lang="fi-FI" dirty="0"/>
              <a:t> on </a:t>
            </a:r>
            <a:r>
              <a:rPr lang="fi-FI" dirty="0" err="1"/>
              <a:t>behaviour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958313-5465-E846-99AA-2AC60C7566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3117" y="1615190"/>
            <a:ext cx="4357766" cy="2117361"/>
          </a:xfrm>
        </p:spPr>
        <p:txBody>
          <a:bodyPr>
            <a:normAutofit/>
          </a:bodyPr>
          <a:lstStyle/>
          <a:p>
            <a:r>
              <a:rPr lang="en-GB" b="1" dirty="0"/>
              <a:t>Gene expression</a:t>
            </a:r>
          </a:p>
          <a:p>
            <a:pPr lvl="1"/>
            <a:r>
              <a:rPr lang="en-GB" dirty="0"/>
              <a:t>The process of manifesting genotype as phenotype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C8479392-F22D-F54D-908C-D87267AA75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3205984"/>
            <a:ext cx="8229600" cy="2920179"/>
          </a:xfrm>
        </p:spPr>
      </p:pic>
    </p:spTree>
    <p:extLst>
      <p:ext uri="{BB962C8B-B14F-4D97-AF65-F5344CB8AC3E}">
        <p14:creationId xmlns:p14="http://schemas.microsoft.com/office/powerpoint/2010/main" val="21853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Genes</a:t>
            </a:r>
            <a:r>
              <a:rPr lang="fi-FI" dirty="0"/>
              <a:t> and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effect</a:t>
            </a:r>
            <a:r>
              <a:rPr lang="fi-FI" dirty="0"/>
              <a:t> on </a:t>
            </a:r>
            <a:r>
              <a:rPr lang="fi-FI" dirty="0" err="1"/>
              <a:t>behaviour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Not all genes that individual possesses </a:t>
            </a:r>
            <a:br>
              <a:rPr lang="en-GB" dirty="0"/>
            </a:br>
            <a:r>
              <a:rPr lang="en-GB" dirty="0"/>
              <a:t>are expressed at the </a:t>
            </a:r>
            <a:br>
              <a:rPr lang="en-GB" dirty="0"/>
            </a:br>
            <a:r>
              <a:rPr lang="en-GB" dirty="0"/>
              <a:t>same time</a:t>
            </a:r>
          </a:p>
          <a:p>
            <a:r>
              <a:rPr lang="en-GB" b="1" dirty="0"/>
              <a:t>Gene regulation</a:t>
            </a:r>
          </a:p>
          <a:p>
            <a:pPr lvl="1"/>
            <a:r>
              <a:rPr lang="en-GB" dirty="0"/>
              <a:t>The process of switching genes on and off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539" y="1970881"/>
            <a:ext cx="3810000" cy="3784600"/>
          </a:xfrm>
        </p:spPr>
      </p:pic>
    </p:spTree>
    <p:extLst>
      <p:ext uri="{BB962C8B-B14F-4D97-AF65-F5344CB8AC3E}">
        <p14:creationId xmlns:p14="http://schemas.microsoft.com/office/powerpoint/2010/main" val="212294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Genes</a:t>
            </a:r>
            <a:r>
              <a:rPr lang="fi-FI" dirty="0"/>
              <a:t> and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effect</a:t>
            </a:r>
            <a:r>
              <a:rPr lang="fi-FI" dirty="0"/>
              <a:t> on </a:t>
            </a:r>
            <a:r>
              <a:rPr lang="fi-FI" dirty="0" err="1"/>
              <a:t>behaviour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385457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Genes are entwined with the environment and behaviour</a:t>
            </a:r>
          </a:p>
          <a:p>
            <a:pPr lvl="1"/>
            <a:r>
              <a:rPr lang="en-GB" dirty="0"/>
              <a:t>Influences what genes are switched on and off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3" t="12641" r="20404" b="23358"/>
          <a:stretch/>
        </p:blipFill>
        <p:spPr>
          <a:xfrm>
            <a:off x="4495800" y="2266757"/>
            <a:ext cx="4191000" cy="2901462"/>
          </a:xfrm>
        </p:spPr>
      </p:pic>
      <p:sp>
        <p:nvSpPr>
          <p:cNvPr id="5" name="Tekstiruutu 4"/>
          <p:cNvSpPr txBox="1"/>
          <p:nvPr/>
        </p:nvSpPr>
        <p:spPr>
          <a:xfrm>
            <a:off x="1538350" y="5538726"/>
            <a:ext cx="6067302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/>
              <a:t>Remember the </a:t>
            </a:r>
            <a:r>
              <a:rPr lang="en-GB" sz="2800" b="1" i="1" dirty="0"/>
              <a:t>interactionist approach</a:t>
            </a:r>
            <a:r>
              <a:rPr lang="en-GB" sz="28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5636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Genes</a:t>
            </a:r>
            <a:r>
              <a:rPr lang="fi-FI" dirty="0"/>
              <a:t> and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effect</a:t>
            </a:r>
            <a:r>
              <a:rPr lang="fi-FI" dirty="0"/>
              <a:t> on </a:t>
            </a:r>
            <a:r>
              <a:rPr lang="fi-FI" dirty="0" err="1"/>
              <a:t>behaviour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Epigenetics </a:t>
            </a:r>
            <a:r>
              <a:rPr lang="en-GB" dirty="0"/>
              <a:t>refers to changes in gene functions that do not change the actual DNA structure</a:t>
            </a:r>
          </a:p>
          <a:p>
            <a:r>
              <a:rPr lang="en-GB" b="1" dirty="0"/>
              <a:t>Methylation</a:t>
            </a:r>
          </a:p>
          <a:p>
            <a:pPr lvl="1"/>
            <a:r>
              <a:rPr lang="en-GB" dirty="0"/>
              <a:t>The process where chemicals bind to the DNA molecule to suppress it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5" name="Sisällön paikkamerkki 5">
            <a:extLst>
              <a:ext uri="{FF2B5EF4-FFF2-40B4-BE49-F238E27FC236}">
                <a16:creationId xmlns:a16="http://schemas.microsoft.com/office/drawing/2014/main" id="{B49F819C-B2D1-224B-91DF-6D69ACF56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374089"/>
            <a:ext cx="4038600" cy="297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0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EFEBD2-853A-0044-8968-2CA905BCF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Genes</a:t>
            </a:r>
            <a:r>
              <a:rPr lang="fi-FI" dirty="0"/>
              <a:t> and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effect</a:t>
            </a:r>
            <a:r>
              <a:rPr lang="fi-FI" dirty="0"/>
              <a:t> on </a:t>
            </a:r>
            <a:r>
              <a:rPr lang="fi-FI" dirty="0" err="1"/>
              <a:t>behaviour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2D121F-8A99-9A42-974E-3C4068B051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Watch the </a:t>
            </a:r>
            <a:r>
              <a:rPr lang="en-GB" dirty="0">
                <a:hlinkClick r:id="rId2"/>
              </a:rPr>
              <a:t>TED-Ed video </a:t>
            </a:r>
            <a:r>
              <a:rPr lang="en-GB" dirty="0"/>
              <a:t>about epigenetics</a:t>
            </a:r>
          </a:p>
          <a:p>
            <a:endParaRPr lang="fi-FI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5191576-C5DD-AA42-9E63-58613F6EE7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74089"/>
            <a:ext cx="4038600" cy="2978185"/>
          </a:xfrm>
        </p:spPr>
      </p:pic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D92C113-0473-6A45-A554-7EB860ACF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206" y="2374089"/>
            <a:ext cx="4741794" cy="2546902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76CCBDBD-A2D3-6D4E-A148-58A9160CB198}"/>
              </a:ext>
            </a:extLst>
          </p:cNvPr>
          <p:cNvSpPr txBox="1"/>
          <p:nvPr/>
        </p:nvSpPr>
        <p:spPr>
          <a:xfrm>
            <a:off x="5118646" y="4920991"/>
            <a:ext cx="3097707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800" b="1" dirty="0" err="1"/>
              <a:t>Weaver</a:t>
            </a:r>
            <a:r>
              <a:rPr lang="fi-FI" sz="2800" b="1" dirty="0"/>
              <a:t> et </a:t>
            </a:r>
            <a:r>
              <a:rPr lang="fi-FI" sz="2800" b="1" dirty="0" err="1"/>
              <a:t>al</a:t>
            </a:r>
            <a:r>
              <a:rPr lang="fi-FI" sz="2800" b="1" dirty="0"/>
              <a:t> (2004)</a:t>
            </a:r>
          </a:p>
        </p:txBody>
      </p:sp>
    </p:spTree>
    <p:extLst>
      <p:ext uri="{BB962C8B-B14F-4D97-AF65-F5344CB8AC3E}">
        <p14:creationId xmlns:p14="http://schemas.microsoft.com/office/powerpoint/2010/main" val="18513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3210</TotalTime>
  <Words>1204</Words>
  <Application>Microsoft Macintosh PowerPoint</Application>
  <PresentationFormat>Näytössä katseltava diaesitys (4:3)</PresentationFormat>
  <Paragraphs>174</Paragraphs>
  <Slides>27</Slides>
  <Notes>14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Office-teema</vt:lpstr>
      <vt:lpstr>THE RELATIONSHIP BETWEEN GENETICS AND BEHAVIOUR</vt:lpstr>
      <vt:lpstr>TASK</vt:lpstr>
      <vt:lpstr>Genes and their effect on behaviour</vt:lpstr>
      <vt:lpstr>Genes and their effect on behaviour</vt:lpstr>
      <vt:lpstr>Genes and their effect on behaviour</vt:lpstr>
      <vt:lpstr>Genes and their effect on behaviour</vt:lpstr>
      <vt:lpstr>Genes and their effect on behaviour</vt:lpstr>
      <vt:lpstr>Genes and their effect on behaviour</vt:lpstr>
      <vt:lpstr>Genes and their effect on behaviour</vt:lpstr>
      <vt:lpstr>Genes and their effect on behaviour</vt:lpstr>
      <vt:lpstr>TASK</vt:lpstr>
      <vt:lpstr>Genes and their effect on behaviour</vt:lpstr>
      <vt:lpstr>Genetic similarity</vt:lpstr>
      <vt:lpstr>TASK</vt:lpstr>
      <vt:lpstr>Genetic similarity</vt:lpstr>
      <vt:lpstr>TASK</vt:lpstr>
      <vt:lpstr>EXTRA TASK</vt:lpstr>
      <vt:lpstr>Evolutionary explanations  for behaviour</vt:lpstr>
      <vt:lpstr>TASK</vt:lpstr>
      <vt:lpstr>Evolutionary explanations  for behaviour</vt:lpstr>
      <vt:lpstr>Evolutionary explanations  for behaviour</vt:lpstr>
      <vt:lpstr>TASK</vt:lpstr>
      <vt:lpstr>TASK</vt:lpstr>
      <vt:lpstr>TASK</vt:lpstr>
      <vt:lpstr>Sources</vt:lpstr>
      <vt:lpstr>Picture sources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TARKKAAVAISUUS</dc:title>
  <dc:creator>Markus Lajunen</dc:creator>
  <cp:lastModifiedBy>Lajunen Markus</cp:lastModifiedBy>
  <cp:revision>246</cp:revision>
  <cp:lastPrinted>2017-11-10T09:04:47Z</cp:lastPrinted>
  <dcterms:created xsi:type="dcterms:W3CDTF">2016-01-27T06:20:57Z</dcterms:created>
  <dcterms:modified xsi:type="dcterms:W3CDTF">2023-08-16T11:53:33Z</dcterms:modified>
</cp:coreProperties>
</file>