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sldIdLst>
    <p:sldId id="256" r:id="rId2"/>
    <p:sldId id="279" r:id="rId3"/>
    <p:sldId id="316" r:id="rId4"/>
    <p:sldId id="317" r:id="rId5"/>
    <p:sldId id="318" r:id="rId6"/>
    <p:sldId id="319" r:id="rId7"/>
    <p:sldId id="295" r:id="rId8"/>
    <p:sldId id="324" r:id="rId9"/>
    <p:sldId id="288" r:id="rId10"/>
    <p:sldId id="353" r:id="rId11"/>
    <p:sldId id="289" r:id="rId12"/>
    <p:sldId id="290" r:id="rId13"/>
    <p:sldId id="291" r:id="rId14"/>
    <p:sldId id="352" r:id="rId15"/>
    <p:sldId id="322" r:id="rId16"/>
    <p:sldId id="304" r:id="rId17"/>
    <p:sldId id="332" r:id="rId18"/>
    <p:sldId id="292" r:id="rId19"/>
    <p:sldId id="325" r:id="rId20"/>
    <p:sldId id="350" r:id="rId21"/>
    <p:sldId id="349" r:id="rId22"/>
    <p:sldId id="302" r:id="rId23"/>
    <p:sldId id="305" r:id="rId24"/>
    <p:sldId id="307" r:id="rId25"/>
    <p:sldId id="306" r:id="rId26"/>
    <p:sldId id="351" r:id="rId27"/>
    <p:sldId id="310" r:id="rId28"/>
    <p:sldId id="311" r:id="rId29"/>
    <p:sldId id="312" r:id="rId30"/>
    <p:sldId id="341" r:id="rId31"/>
    <p:sldId id="329" r:id="rId32"/>
    <p:sldId id="330" r:id="rId33"/>
    <p:sldId id="331" r:id="rId34"/>
    <p:sldId id="333" r:id="rId35"/>
    <p:sldId id="334" r:id="rId36"/>
    <p:sldId id="336" r:id="rId37"/>
    <p:sldId id="340" r:id="rId38"/>
    <p:sldId id="339" r:id="rId39"/>
    <p:sldId id="338" r:id="rId40"/>
    <p:sldId id="328" r:id="rId41"/>
    <p:sldId id="335" r:id="rId42"/>
    <p:sldId id="342" r:id="rId43"/>
    <p:sldId id="343" r:id="rId44"/>
    <p:sldId id="273" r:id="rId45"/>
    <p:sldId id="313" r:id="rId46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56"/>
    <p:restoredTop sz="94648"/>
  </p:normalViewPr>
  <p:slideViewPr>
    <p:cSldViewPr snapToGrid="0" snapToObjects="1">
      <p:cViewPr varScale="1">
        <p:scale>
          <a:sx n="112" d="100"/>
          <a:sy n="112" d="100"/>
        </p:scale>
        <p:origin x="21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38F77-A805-FE40-84F0-D9FC169606D4}" type="datetimeFigureOut">
              <a:rPr lang="fi-FI" smtClean="0"/>
              <a:t>16.8.2023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Muistiinpanoj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3F71A-1FF4-9B40-8052-58C962A637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5470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16.8.2023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9233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16.8.2023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324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16.8.2023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113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16.8.2023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263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16.8.2023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7590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16.8.2023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055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16.8.2023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2379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16.8.2023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238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16.8.2023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5316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16.8.2023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8210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16.8.2023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113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068CD-6312-3D41-9969-91C46E1C8889}" type="datetimeFigureOut">
              <a:rPr lang="fi-FI" smtClean="0"/>
              <a:t>16.8.2023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726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2MDNvKXdLEM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www.youtube.com/watch?v=HUti6vGctQM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hyperlink" Target="https://ibpublishing.ibo.org/d_3_psych_gui_1702_1/apps/dpapp/guide.html?doc=d_3_psych_gui_1702_1_e&amp;part=3&amp;chapter=6" TargetMode="Externa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/>
              <a:t>APPROACHES TO RESEARCHING BEHAVIOUR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IB Psychology LAJM</a:t>
            </a:r>
          </a:p>
        </p:txBody>
      </p:sp>
    </p:spTree>
    <p:extLst>
      <p:ext uri="{BB962C8B-B14F-4D97-AF65-F5344CB8AC3E}">
        <p14:creationId xmlns:p14="http://schemas.microsoft.com/office/powerpoint/2010/main" val="1580088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E44BE4-E0C8-F719-9579-92CCD77EC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Experimental</a:t>
            </a:r>
            <a:r>
              <a:rPr lang="fi-FI" dirty="0"/>
              <a:t> </a:t>
            </a:r>
            <a:r>
              <a:rPr lang="fi-FI" dirty="0" err="1"/>
              <a:t>designs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70D5D62-2CD3-663F-6D31-7C4D710E8EA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Different ways to organize groups and conditions in psychological experiments</a:t>
            </a:r>
          </a:p>
        </p:txBody>
      </p:sp>
      <p:pic>
        <p:nvPicPr>
          <p:cNvPr id="9" name="Sisällön paikkamerkki 8" descr="Kuva, joka sisältää kohteen taide, animaatio, ympyrä&#10;&#10;Kuvaus luotu automaattisesti">
            <a:extLst>
              <a:ext uri="{FF2B5EF4-FFF2-40B4-BE49-F238E27FC236}">
                <a16:creationId xmlns:a16="http://schemas.microsoft.com/office/drawing/2014/main" id="{9B9A35D9-966D-A701-D844-492AF5F5E5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550965"/>
            <a:ext cx="4038600" cy="2624432"/>
          </a:xfrm>
        </p:spPr>
      </p:pic>
    </p:spTree>
    <p:extLst>
      <p:ext uri="{BB962C8B-B14F-4D97-AF65-F5344CB8AC3E}">
        <p14:creationId xmlns:p14="http://schemas.microsoft.com/office/powerpoint/2010/main" val="97444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4D9BC8-0D1A-F14C-82F6-EC66FEAB3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Experimental</a:t>
            </a:r>
            <a:r>
              <a:rPr lang="fi-FI" dirty="0"/>
              <a:t> </a:t>
            </a:r>
            <a:r>
              <a:rPr lang="fi-FI" dirty="0" err="1"/>
              <a:t>designs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239DA0D-EEA9-2D48-B24B-3D88F3E2B0A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b="1" dirty="0"/>
              <a:t>Independent measures design</a:t>
            </a:r>
          </a:p>
          <a:p>
            <a:pPr lvl="1"/>
            <a:r>
              <a:rPr lang="en-GB" dirty="0"/>
              <a:t>Random allocation of groups and comparison between these groups</a:t>
            </a:r>
          </a:p>
          <a:p>
            <a:pPr lvl="1"/>
            <a:r>
              <a:rPr lang="en-GB" dirty="0"/>
              <a:t>The larger the sample, the higher the chance of the groups being </a:t>
            </a:r>
            <a:r>
              <a:rPr lang="en-GB" i="1" dirty="0"/>
              <a:t>equivalent</a:t>
            </a:r>
            <a:r>
              <a:rPr lang="en-GB" dirty="0"/>
              <a:t> 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91F5F391-55CE-0E42-91C4-A7E350819FC4}"/>
              </a:ext>
            </a:extLst>
          </p:cNvPr>
          <p:cNvSpPr txBox="1"/>
          <p:nvPr/>
        </p:nvSpPr>
        <p:spPr>
          <a:xfrm>
            <a:off x="5093953" y="2318715"/>
            <a:ext cx="3147080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i-FI" sz="2400" b="1" dirty="0"/>
              <a:t>EXPERIMENTAL GROUP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0D158D8A-A1DA-1749-BB60-DB69BDA85C0D}"/>
              </a:ext>
            </a:extLst>
          </p:cNvPr>
          <p:cNvSpPr txBox="1"/>
          <p:nvPr/>
        </p:nvSpPr>
        <p:spPr>
          <a:xfrm>
            <a:off x="5455591" y="4041500"/>
            <a:ext cx="2423805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i-FI" sz="2400" b="1" dirty="0"/>
              <a:t>CONTROL GROUP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7D5FAAFC-3527-E241-9D62-0C3B03338817}"/>
              </a:ext>
            </a:extLst>
          </p:cNvPr>
          <p:cNvSpPr txBox="1"/>
          <p:nvPr/>
        </p:nvSpPr>
        <p:spPr>
          <a:xfrm>
            <a:off x="6033986" y="3046865"/>
            <a:ext cx="126701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 sz="2400" b="1" dirty="0"/>
              <a:t>IV =&gt; DV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0EF1B045-9B23-2E4B-8C4B-D34770FA62FF}"/>
              </a:ext>
            </a:extLst>
          </p:cNvPr>
          <p:cNvSpPr txBox="1"/>
          <p:nvPr/>
        </p:nvSpPr>
        <p:spPr>
          <a:xfrm>
            <a:off x="5647824" y="4755016"/>
            <a:ext cx="2039341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400" b="1" dirty="0"/>
              <a:t>Same setting, </a:t>
            </a:r>
          </a:p>
          <a:p>
            <a:r>
              <a:rPr lang="en-GB" sz="2400" b="1" dirty="0"/>
              <a:t>but without IV</a:t>
            </a:r>
          </a:p>
        </p:txBody>
      </p:sp>
    </p:spTree>
    <p:extLst>
      <p:ext uri="{BB962C8B-B14F-4D97-AF65-F5344CB8AC3E}">
        <p14:creationId xmlns:p14="http://schemas.microsoft.com/office/powerpoint/2010/main" val="355917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5E3AB8-8F7A-134F-96A6-0E1F49E92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Experimental</a:t>
            </a:r>
            <a:r>
              <a:rPr lang="fi-FI" dirty="0"/>
              <a:t> </a:t>
            </a:r>
            <a:r>
              <a:rPr lang="fi-FI" dirty="0" err="1"/>
              <a:t>designs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01404A2-EE5A-A74A-B30B-B433CFF129B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b="1" dirty="0"/>
              <a:t>Matched pairs design</a:t>
            </a:r>
          </a:p>
          <a:p>
            <a:pPr lvl="1"/>
            <a:r>
              <a:rPr lang="en-GB" dirty="0"/>
              <a:t>Researcher controls the </a:t>
            </a:r>
            <a:r>
              <a:rPr lang="en-GB" i="1" dirty="0"/>
              <a:t>equivalence</a:t>
            </a:r>
            <a:r>
              <a:rPr lang="en-GB" dirty="0"/>
              <a:t> of groups manually by ranking the participants and matching similar pairs randomly</a:t>
            </a:r>
          </a:p>
        </p:txBody>
      </p:sp>
      <p:pic>
        <p:nvPicPr>
          <p:cNvPr id="14" name="Sisällön paikkamerkki 13">
            <a:extLst>
              <a:ext uri="{FF2B5EF4-FFF2-40B4-BE49-F238E27FC236}">
                <a16:creationId xmlns:a16="http://schemas.microsoft.com/office/drawing/2014/main" id="{A7876C54-A91F-BE49-92FA-FD7793CAD9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14502" y="1913116"/>
            <a:ext cx="2476500" cy="3251200"/>
          </a:xfrm>
        </p:spPr>
      </p:pic>
    </p:spTree>
    <p:extLst>
      <p:ext uri="{BB962C8B-B14F-4D97-AF65-F5344CB8AC3E}">
        <p14:creationId xmlns:p14="http://schemas.microsoft.com/office/powerpoint/2010/main" val="319400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B3C912-DD56-A745-9BEC-438A7D7CC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Experimental</a:t>
            </a:r>
            <a:r>
              <a:rPr lang="fi-FI" dirty="0"/>
              <a:t> </a:t>
            </a:r>
            <a:r>
              <a:rPr lang="fi-FI" dirty="0" err="1"/>
              <a:t>designs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D34CA02-EEE4-2347-BEE2-F1C7549C1B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GB" b="1" dirty="0"/>
          </a:p>
          <a:p>
            <a:r>
              <a:rPr lang="en-GB" b="1" dirty="0"/>
              <a:t>Repeated measures design</a:t>
            </a:r>
          </a:p>
          <a:p>
            <a:pPr lvl="1"/>
            <a:r>
              <a:rPr lang="en-GB" dirty="0"/>
              <a:t>Compares </a:t>
            </a:r>
            <a:r>
              <a:rPr lang="en-GB" i="1" dirty="0"/>
              <a:t>conditions</a:t>
            </a:r>
            <a:r>
              <a:rPr lang="en-GB" dirty="0"/>
              <a:t> rather than groups</a:t>
            </a:r>
          </a:p>
          <a:p>
            <a:pPr lvl="1"/>
            <a:r>
              <a:rPr lang="en-GB" dirty="0"/>
              <a:t>Same group of participants are exposed to different conditions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2D3EAF82-ADE1-8A4D-BE89-B2D6933211D7}"/>
              </a:ext>
            </a:extLst>
          </p:cNvPr>
          <p:cNvSpPr txBox="1"/>
          <p:nvPr/>
        </p:nvSpPr>
        <p:spPr>
          <a:xfrm>
            <a:off x="5642517" y="1895708"/>
            <a:ext cx="1989840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i-FI" sz="2400" b="1" dirty="0"/>
              <a:t>PARTICIPANTS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90866D98-E40D-EC4B-888E-156992CE9332}"/>
              </a:ext>
            </a:extLst>
          </p:cNvPr>
          <p:cNvSpPr txBox="1"/>
          <p:nvPr/>
        </p:nvSpPr>
        <p:spPr>
          <a:xfrm>
            <a:off x="6159581" y="2932771"/>
            <a:ext cx="955711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 sz="2400" dirty="0"/>
              <a:t>NOISE</a:t>
            </a:r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F1528EB4-5851-7C48-86E5-AC06FE79F240}"/>
              </a:ext>
            </a:extLst>
          </p:cNvPr>
          <p:cNvSpPr txBox="1"/>
          <p:nvPr/>
        </p:nvSpPr>
        <p:spPr>
          <a:xfrm>
            <a:off x="6039355" y="3969834"/>
            <a:ext cx="1196161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 sz="2400" dirty="0"/>
              <a:t>SILENCE</a:t>
            </a: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B35B9DF3-DE0B-8642-8F3B-044423FB8A9A}"/>
              </a:ext>
            </a:extLst>
          </p:cNvPr>
          <p:cNvSpPr txBox="1"/>
          <p:nvPr/>
        </p:nvSpPr>
        <p:spPr>
          <a:xfrm>
            <a:off x="6009602" y="5006897"/>
            <a:ext cx="1255665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i-FI" sz="2400" b="1" dirty="0"/>
              <a:t>RESULTS</a:t>
            </a:r>
          </a:p>
        </p:txBody>
      </p:sp>
      <p:sp>
        <p:nvSpPr>
          <p:cNvPr id="25" name="Alanuoli 24">
            <a:extLst>
              <a:ext uri="{FF2B5EF4-FFF2-40B4-BE49-F238E27FC236}">
                <a16:creationId xmlns:a16="http://schemas.microsoft.com/office/drawing/2014/main" id="{20A5C9C4-9AB6-AC42-A871-DADFAD74B092}"/>
              </a:ext>
            </a:extLst>
          </p:cNvPr>
          <p:cNvSpPr/>
          <p:nvPr/>
        </p:nvSpPr>
        <p:spPr>
          <a:xfrm>
            <a:off x="6463262" y="4536816"/>
            <a:ext cx="348343" cy="364764"/>
          </a:xfrm>
          <a:prstGeom prst="down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Alanuoli 25">
            <a:extLst>
              <a:ext uri="{FF2B5EF4-FFF2-40B4-BE49-F238E27FC236}">
                <a16:creationId xmlns:a16="http://schemas.microsoft.com/office/drawing/2014/main" id="{F9E71112-EC8B-524E-BD9A-FFA601D910CD}"/>
              </a:ext>
            </a:extLst>
          </p:cNvPr>
          <p:cNvSpPr/>
          <p:nvPr/>
        </p:nvSpPr>
        <p:spPr>
          <a:xfrm>
            <a:off x="6463262" y="3494796"/>
            <a:ext cx="348343" cy="364764"/>
          </a:xfrm>
          <a:prstGeom prst="down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Alanuoli 26">
            <a:extLst>
              <a:ext uri="{FF2B5EF4-FFF2-40B4-BE49-F238E27FC236}">
                <a16:creationId xmlns:a16="http://schemas.microsoft.com/office/drawing/2014/main" id="{839B7D5A-FB10-A348-A898-1CF606F0B2B7}"/>
              </a:ext>
            </a:extLst>
          </p:cNvPr>
          <p:cNvSpPr/>
          <p:nvPr/>
        </p:nvSpPr>
        <p:spPr>
          <a:xfrm>
            <a:off x="6463262" y="2462690"/>
            <a:ext cx="348343" cy="364764"/>
          </a:xfrm>
          <a:prstGeom prst="down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482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27234A-2322-F8B6-84B7-1743DB71F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1344C0-3E20-645C-B350-A5258326DC8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Read pages 12–14 and complete the teachers memos with more accurate info on each experimental design</a:t>
            </a:r>
          </a:p>
          <a:p>
            <a:pPr lvl="1"/>
            <a:r>
              <a:rPr lang="en-GB" b="1" dirty="0"/>
              <a:t>Independent measures design</a:t>
            </a:r>
          </a:p>
          <a:p>
            <a:pPr lvl="1"/>
            <a:r>
              <a:rPr lang="en-GB" b="1" dirty="0"/>
              <a:t>Matched pairs design</a:t>
            </a:r>
          </a:p>
          <a:p>
            <a:pPr lvl="1"/>
            <a:r>
              <a:rPr lang="en-GB" b="1" dirty="0"/>
              <a:t>Repeated measures design</a:t>
            </a:r>
          </a:p>
        </p:txBody>
      </p:sp>
      <p:pic>
        <p:nvPicPr>
          <p:cNvPr id="9" name="Sisällön paikkamerkki 8" descr="Kuva, joka sisältää kohteen asuste, siluetti, luonnos, piirros&#10;&#10;Kuvaus luotu automaattisesti">
            <a:extLst>
              <a:ext uri="{FF2B5EF4-FFF2-40B4-BE49-F238E27FC236}">
                <a16:creationId xmlns:a16="http://schemas.microsoft.com/office/drawing/2014/main" id="{3D9E7626-01FE-27EF-00CD-3A6A5DEAB4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2" y="1965960"/>
            <a:ext cx="3863660" cy="3657599"/>
          </a:xfrm>
        </p:spPr>
      </p:pic>
    </p:spTree>
    <p:extLst>
      <p:ext uri="{BB962C8B-B14F-4D97-AF65-F5344CB8AC3E}">
        <p14:creationId xmlns:p14="http://schemas.microsoft.com/office/powerpoint/2010/main" val="286030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E38EE7C-DF17-C74E-85AB-B085AF4B0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Validity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15560B1-2513-424B-A37A-A1A0BA4CA7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Expresses the relationship between the </a:t>
            </a:r>
            <a:r>
              <a:rPr lang="en-GB" i="1" dirty="0"/>
              <a:t>reality</a:t>
            </a:r>
            <a:r>
              <a:rPr lang="en-GB" dirty="0"/>
              <a:t> and the </a:t>
            </a:r>
            <a:r>
              <a:rPr lang="en-GB" i="1" dirty="0"/>
              <a:t>experiment</a:t>
            </a:r>
          </a:p>
          <a:p>
            <a:pPr lvl="1"/>
            <a:r>
              <a:rPr lang="en-GB" dirty="0"/>
              <a:t>Do the research methods used in the experiment </a:t>
            </a:r>
            <a:r>
              <a:rPr lang="en-GB" i="1" dirty="0"/>
              <a:t>correspond</a:t>
            </a:r>
            <a:r>
              <a:rPr lang="en-GB" dirty="0"/>
              <a:t> to the phenomenon that is being researched?</a:t>
            </a:r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50F71129-AC72-E140-BF37-5DBC768556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246376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C856FA-C8BA-B74E-8288-6F94F6E7B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0A820D8-CC40-D348-9C03-5584C14B34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Read pages 14–15 and find out what the following forms of validity mean:</a:t>
            </a:r>
          </a:p>
          <a:p>
            <a:pPr lvl="1"/>
            <a:r>
              <a:rPr lang="en-GB" dirty="0"/>
              <a:t>Construct validity</a:t>
            </a:r>
          </a:p>
          <a:p>
            <a:pPr lvl="1"/>
            <a:r>
              <a:rPr lang="en-GB" dirty="0"/>
              <a:t>Internal validity</a:t>
            </a:r>
          </a:p>
          <a:p>
            <a:pPr lvl="1"/>
            <a:r>
              <a:rPr lang="en-GB" dirty="0"/>
              <a:t>External validity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BC648045-30AD-C241-8FD5-9FB9BC823E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73600" y="2834481"/>
            <a:ext cx="3987800" cy="2057400"/>
          </a:xfrm>
        </p:spPr>
      </p:pic>
    </p:spTree>
    <p:extLst>
      <p:ext uri="{BB962C8B-B14F-4D97-AF65-F5344CB8AC3E}">
        <p14:creationId xmlns:p14="http://schemas.microsoft.com/office/powerpoint/2010/main" val="424565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Bias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Factor or factors that might skew the research results</a:t>
            </a:r>
          </a:p>
          <a:p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92046"/>
            <a:ext cx="4038600" cy="2273907"/>
          </a:xfrm>
        </p:spPr>
      </p:pic>
    </p:spTree>
    <p:extLst>
      <p:ext uri="{BB962C8B-B14F-4D97-AF65-F5344CB8AC3E}">
        <p14:creationId xmlns:p14="http://schemas.microsoft.com/office/powerpoint/2010/main" val="329603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97C71C-EA9B-4B44-AEB5-6CBCF985A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FC11BCA-972F-3846-8098-1AAB894A67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Teacher will divide the class into nine groups</a:t>
            </a:r>
          </a:p>
          <a:p>
            <a:r>
              <a:rPr lang="en-GB" dirty="0"/>
              <a:t>Each group should </a:t>
            </a:r>
            <a:r>
              <a:rPr lang="en-GB" i="1" dirty="0"/>
              <a:t>construct a checkpoint </a:t>
            </a:r>
            <a:r>
              <a:rPr lang="en-GB" dirty="0"/>
              <a:t>in the classroom </a:t>
            </a:r>
            <a:r>
              <a:rPr lang="en-GB" i="1" dirty="0"/>
              <a:t>about one bias</a:t>
            </a:r>
            <a:r>
              <a:rPr lang="en-GB" dirty="0"/>
              <a:t> that </a:t>
            </a:r>
            <a:r>
              <a:rPr lang="en-GB" b="1" dirty="0"/>
              <a:t>threatens internal validity in experiments</a:t>
            </a:r>
          </a:p>
          <a:p>
            <a:pPr lvl="1"/>
            <a:r>
              <a:rPr lang="en-GB" dirty="0"/>
              <a:t>Pages 16-17</a:t>
            </a:r>
          </a:p>
          <a:p>
            <a:pPr lvl="1"/>
            <a:r>
              <a:rPr lang="en-GB" dirty="0"/>
              <a:t>You have 20 minutes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209D552-15BC-4043-B02C-BFD8769F47C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/>
              <a:t>When checkpoints are ready, each group should go around all the checkpoints and collect the relevant data for themselves: </a:t>
            </a:r>
          </a:p>
          <a:p>
            <a:pPr lvl="1"/>
            <a:r>
              <a:rPr lang="en-GB" dirty="0"/>
              <a:t>Definition</a:t>
            </a:r>
          </a:p>
          <a:p>
            <a:pPr lvl="1"/>
            <a:r>
              <a:rPr lang="en-GB" dirty="0"/>
              <a:t>Example</a:t>
            </a:r>
          </a:p>
          <a:p>
            <a:pPr lvl="1"/>
            <a:r>
              <a:rPr lang="en-GB" dirty="0"/>
              <a:t>Cure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218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9E2435-66E3-E748-B35D-0CBA3B43D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Reliability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4DB3C4A-29F5-D047-A6A4-953AE3C68A3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Refers to the </a:t>
            </a:r>
            <a:r>
              <a:rPr lang="en-GB" i="1" dirty="0"/>
              <a:t>consistency</a:t>
            </a:r>
            <a:r>
              <a:rPr lang="en-GB" dirty="0"/>
              <a:t> of </a:t>
            </a:r>
            <a:br>
              <a:rPr lang="en-GB" dirty="0"/>
            </a:br>
            <a:r>
              <a:rPr lang="en-GB" dirty="0"/>
              <a:t>the results</a:t>
            </a:r>
          </a:p>
          <a:p>
            <a:pPr lvl="1"/>
            <a:r>
              <a:rPr lang="en-GB" dirty="0"/>
              <a:t>Are the results of the experiment </a:t>
            </a:r>
            <a:r>
              <a:rPr lang="en-GB" i="1" dirty="0"/>
              <a:t>repeatable</a:t>
            </a:r>
            <a:r>
              <a:rPr lang="en-GB" dirty="0"/>
              <a:t>?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34DF023C-E240-A540-9CDD-D18F03EF3F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99646"/>
            <a:ext cx="4038600" cy="4327071"/>
          </a:xfrm>
        </p:spPr>
      </p:pic>
    </p:spTree>
    <p:extLst>
      <p:ext uri="{BB962C8B-B14F-4D97-AF65-F5344CB8AC3E}">
        <p14:creationId xmlns:p14="http://schemas.microsoft.com/office/powerpoint/2010/main" val="362165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REVIEW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Review essential contents from pre-IB psychology course concerning psychological research with the help of the teacher’s handout</a:t>
            </a:r>
            <a:endParaRPr lang="en-GB" i="1" dirty="0"/>
          </a:p>
          <a:p>
            <a:pPr lvl="1"/>
            <a:endParaRPr lang="en-GB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19350"/>
            <a:ext cx="4038600" cy="2019300"/>
          </a:xfrm>
        </p:spPr>
      </p:pic>
    </p:spTree>
    <p:extLst>
      <p:ext uri="{BB962C8B-B14F-4D97-AF65-F5344CB8AC3E}">
        <p14:creationId xmlns:p14="http://schemas.microsoft.com/office/powerpoint/2010/main" val="255172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CE09B5-73AC-FA43-82D7-EF290ABA6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7CBAAD-FEA0-7449-BD93-D940BBEF69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Review the limitations of experiments and psychological research in general with the help of </a:t>
            </a:r>
            <a:r>
              <a:rPr lang="en-GB" dirty="0">
                <a:hlinkClick r:id="rId2"/>
              </a:rPr>
              <a:t>SciShow video</a:t>
            </a:r>
            <a:endParaRPr lang="en-GB" dirty="0"/>
          </a:p>
          <a:p>
            <a:pPr lvl="1"/>
            <a:r>
              <a:rPr lang="en-GB" dirty="0"/>
              <a:t>How do the contents you have learned so far appear in this video?</a:t>
            </a:r>
          </a:p>
          <a:p>
            <a:pPr lvl="1"/>
            <a:r>
              <a:rPr lang="en-GB" dirty="0"/>
              <a:t>What other remarks can you make?</a:t>
            </a:r>
          </a:p>
          <a:p>
            <a:pPr lvl="1"/>
            <a:endParaRPr lang="en-GB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57C32A2F-DC6E-D24F-91AA-610233046E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2" y="3003792"/>
            <a:ext cx="4038600" cy="1718777"/>
          </a:xfrm>
        </p:spPr>
      </p:pic>
    </p:spTree>
    <p:extLst>
      <p:ext uri="{BB962C8B-B14F-4D97-AF65-F5344CB8AC3E}">
        <p14:creationId xmlns:p14="http://schemas.microsoft.com/office/powerpoint/2010/main" val="147333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REVIEW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r>
              <a:rPr lang="en-GB" dirty="0"/>
              <a:t>What was meant by </a:t>
            </a:r>
            <a:r>
              <a:rPr lang="en-GB" i="1" dirty="0"/>
              <a:t>correlation</a:t>
            </a:r>
            <a:r>
              <a:rPr lang="en-GB" dirty="0"/>
              <a:t>?</a:t>
            </a:r>
          </a:p>
          <a:p>
            <a:r>
              <a:rPr lang="en-GB" dirty="0"/>
              <a:t>How is correlational research different from experiments?</a:t>
            </a:r>
          </a:p>
          <a:p>
            <a:pPr lvl="1"/>
            <a:endParaRPr lang="en-GB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853531"/>
            <a:ext cx="4038600" cy="2019300"/>
          </a:xfrm>
        </p:spPr>
      </p:pic>
    </p:spTree>
    <p:extLst>
      <p:ext uri="{BB962C8B-B14F-4D97-AF65-F5344CB8AC3E}">
        <p14:creationId xmlns:p14="http://schemas.microsoft.com/office/powerpoint/2010/main" val="420853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9180BD-5C95-2847-877D-19D76408F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Correlational</a:t>
            </a:r>
            <a:r>
              <a:rPr lang="fi-FI" dirty="0"/>
              <a:t> </a:t>
            </a:r>
            <a:r>
              <a:rPr lang="fi-FI" dirty="0" err="1"/>
              <a:t>studies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EB2010C-3074-D64A-91BB-727AD2EDB34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 dirty="0"/>
              <a:t>Correlation</a:t>
            </a:r>
          </a:p>
          <a:p>
            <a:pPr lvl="1"/>
            <a:r>
              <a:rPr lang="en-GB" dirty="0"/>
              <a:t>Measure of linear relationship between two variables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199FE2F-EC26-1B43-B32A-D5CE1FE599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b="1" dirty="0"/>
              <a:t>Effect size (r)</a:t>
            </a:r>
          </a:p>
          <a:p>
            <a:pPr lvl="1"/>
            <a:r>
              <a:rPr lang="en-GB" dirty="0"/>
              <a:t>The value of </a:t>
            </a:r>
            <a:br>
              <a:rPr lang="en-GB" dirty="0"/>
            </a:br>
            <a:r>
              <a:rPr lang="en-GB" dirty="0"/>
              <a:t>correlation coefficient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4E03E8D4-3D0D-A647-B672-5FE333751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672" y="3547558"/>
            <a:ext cx="7872655" cy="289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64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788F3D-F03D-DB46-B069-BBA0BD99B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Correlational</a:t>
            </a:r>
            <a:r>
              <a:rPr lang="fi-FI" dirty="0"/>
              <a:t> </a:t>
            </a:r>
            <a:r>
              <a:rPr lang="fi-FI" dirty="0" err="1"/>
              <a:t>studies</a:t>
            </a:r>
            <a:endParaRPr lang="fi-FI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6079D007-AA5B-4C40-83CF-122FF87EF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b="1" dirty="0"/>
          </a:p>
          <a:p>
            <a:r>
              <a:rPr lang="en-GB" b="1" dirty="0"/>
              <a:t>Statistical significance</a:t>
            </a:r>
          </a:p>
          <a:p>
            <a:pPr lvl="1"/>
            <a:r>
              <a:rPr lang="en-GB" dirty="0"/>
              <a:t>Is the correlation effect size (r) obtained by chance?</a:t>
            </a:r>
          </a:p>
          <a:p>
            <a:pPr lvl="1"/>
            <a:r>
              <a:rPr lang="en-GB" b="1" i="1" dirty="0"/>
              <a:t>p</a:t>
            </a:r>
            <a:r>
              <a:rPr lang="en-GB" b="1" dirty="0"/>
              <a:t>-value</a:t>
            </a:r>
            <a:r>
              <a:rPr lang="en-GB" dirty="0"/>
              <a:t> or </a:t>
            </a:r>
            <a:r>
              <a:rPr lang="en-GB" b="1" dirty="0"/>
              <a:t>probability value </a:t>
            </a:r>
            <a:r>
              <a:rPr lang="en-GB" dirty="0"/>
              <a:t>has to be less than .05 (5%) in order to be </a:t>
            </a:r>
            <a:r>
              <a:rPr lang="en-GB" i="1" dirty="0"/>
              <a:t>statistically significant </a:t>
            </a:r>
            <a:endParaRPr lang="en-GB" dirty="0"/>
          </a:p>
          <a:p>
            <a:pPr marL="457200" lvl="1" indent="0">
              <a:buNone/>
            </a:pPr>
            <a:r>
              <a:rPr lang="en-GB" dirty="0"/>
              <a:t>	=&gt; there is a 95% probability that the obtained 	correlation is NOT due to chance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718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8D20E17C-8EFA-AE46-B660-A9A41D6FD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Correlational</a:t>
            </a:r>
            <a:r>
              <a:rPr lang="fi-FI" dirty="0"/>
              <a:t> </a:t>
            </a:r>
            <a:r>
              <a:rPr lang="fi-FI" dirty="0" err="1"/>
              <a:t>studies</a:t>
            </a:r>
            <a:endParaRPr lang="fi-FI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91B88BAC-5AE5-0B49-9FF6-53197B39E2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Good correlational study has </a:t>
            </a:r>
            <a:r>
              <a:rPr lang="en-GB" i="1" dirty="0"/>
              <a:t>large effect size (r) </a:t>
            </a:r>
            <a:r>
              <a:rPr lang="en-GB" dirty="0"/>
              <a:t>and </a:t>
            </a:r>
            <a:r>
              <a:rPr lang="en-GB" i="1" dirty="0"/>
              <a:t>small p-value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EEB04BFD-494C-5F46-9B49-FA97469DA0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2365"/>
          <a:stretch/>
        </p:blipFill>
        <p:spPr>
          <a:xfrm>
            <a:off x="4813300" y="1666081"/>
            <a:ext cx="3620695" cy="4394200"/>
          </a:xfrm>
        </p:spPr>
      </p:pic>
    </p:spTree>
    <p:extLst>
      <p:ext uri="{BB962C8B-B14F-4D97-AF65-F5344CB8AC3E}">
        <p14:creationId xmlns:p14="http://schemas.microsoft.com/office/powerpoint/2010/main" val="74016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E8BCD3-3CDF-7E40-A2BB-17B842E20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C0370AD-E810-2E43-8993-0733DFC6CF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Read pages 22–23 and answer the following question:</a:t>
            </a:r>
          </a:p>
          <a:p>
            <a:pPr lvl="1"/>
            <a:r>
              <a:rPr lang="en-GB" dirty="0"/>
              <a:t>What are the major </a:t>
            </a:r>
            <a:r>
              <a:rPr lang="en-GB"/>
              <a:t>limitations and </a:t>
            </a:r>
            <a:r>
              <a:rPr lang="en-GB" dirty="0"/>
              <a:t>biases in correlational studies and how to overcome them?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811D6690-FCA1-7640-8CB4-D504067A81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799" y="1935914"/>
            <a:ext cx="4194743" cy="3722607"/>
          </a:xfrm>
        </p:spPr>
      </p:pic>
    </p:spTree>
    <p:extLst>
      <p:ext uri="{BB962C8B-B14F-4D97-AF65-F5344CB8AC3E}">
        <p14:creationId xmlns:p14="http://schemas.microsoft.com/office/powerpoint/2010/main" val="267834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7414BA-5024-ED4B-B594-674A4AC0B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0C9F7C2-CA88-4F45-AE0A-0A133BD3690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Correlation does not imply causation, or does it?</a:t>
            </a:r>
          </a:p>
          <a:p>
            <a:endParaRPr lang="en-GB" dirty="0"/>
          </a:p>
          <a:p>
            <a:r>
              <a:rPr lang="en-GB" dirty="0"/>
              <a:t>Watch this </a:t>
            </a:r>
            <a:r>
              <a:rPr lang="en-GB" dirty="0">
                <a:hlinkClick r:id="rId2"/>
              </a:rPr>
              <a:t>educational video</a:t>
            </a:r>
            <a:r>
              <a:rPr lang="en-GB" dirty="0"/>
              <a:t> to find out more</a:t>
            </a:r>
          </a:p>
        </p:txBody>
      </p:sp>
      <p:pic>
        <p:nvPicPr>
          <p:cNvPr id="6" name="Sisällön paikkamerkki 5" descr="Kuva, joka sisältää kohteen teksti, nuoli, luonnoslehtiö&#10;&#10;Kuvaus luotu automaattisesti">
            <a:extLst>
              <a:ext uri="{FF2B5EF4-FFF2-40B4-BE49-F238E27FC236}">
                <a16:creationId xmlns:a16="http://schemas.microsoft.com/office/drawing/2014/main" id="{A1948F75-59FD-8B48-8B7A-F1E7FD2344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137712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10EBEE-7E54-9F40-B19E-8BD8A3A78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TASK/REVIEW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0D8A14A-D90C-5A4D-BA5F-57CE022F41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Read pages 5–7</a:t>
            </a:r>
          </a:p>
          <a:p>
            <a:r>
              <a:rPr lang="en-GB" dirty="0"/>
              <a:t>What is meant by </a:t>
            </a:r>
            <a:r>
              <a:rPr lang="en-GB" i="1" dirty="0"/>
              <a:t>quantitative</a:t>
            </a:r>
            <a:r>
              <a:rPr lang="en-GB" dirty="0"/>
              <a:t> and </a:t>
            </a:r>
            <a:r>
              <a:rPr lang="en-GB" i="1" dirty="0"/>
              <a:t>qualitative</a:t>
            </a:r>
            <a:r>
              <a:rPr lang="en-GB" dirty="0"/>
              <a:t> research methods in psychology?</a:t>
            </a:r>
          </a:p>
          <a:p>
            <a:pPr lvl="1"/>
            <a:r>
              <a:rPr lang="en-GB" dirty="0"/>
              <a:t>Focus on the terms </a:t>
            </a:r>
            <a:r>
              <a:rPr lang="en-GB" i="1" dirty="0"/>
              <a:t>nomothetic</a:t>
            </a:r>
            <a:r>
              <a:rPr lang="en-GB" dirty="0"/>
              <a:t> and </a:t>
            </a:r>
            <a:r>
              <a:rPr lang="en-GB" i="1" dirty="0"/>
              <a:t>idiographic</a:t>
            </a:r>
          </a:p>
          <a:p>
            <a:endParaRPr lang="en-GB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FA4D0548-E08A-A841-B13C-21690F6119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556" y="1933248"/>
            <a:ext cx="3134987" cy="2357316"/>
          </a:xfr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F0215838-126B-5E4E-AC98-9DB4852BAD16}"/>
              </a:ext>
            </a:extLst>
          </p:cNvPr>
          <p:cNvSpPr txBox="1"/>
          <p:nvPr/>
        </p:nvSpPr>
        <p:spPr>
          <a:xfrm>
            <a:off x="4807136" y="4806174"/>
            <a:ext cx="3391826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Write essential keywords</a:t>
            </a:r>
            <a:br>
              <a:rPr lang="en-GB" sz="2400" b="1" dirty="0"/>
            </a:br>
            <a:r>
              <a:rPr lang="en-GB" sz="2400" b="1" dirty="0"/>
              <a:t>to the whiteboard</a:t>
            </a:r>
          </a:p>
        </p:txBody>
      </p:sp>
    </p:spTree>
    <p:extLst>
      <p:ext uri="{BB962C8B-B14F-4D97-AF65-F5344CB8AC3E}">
        <p14:creationId xmlns:p14="http://schemas.microsoft.com/office/powerpoint/2010/main" val="293624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08" y="441325"/>
            <a:ext cx="7579784" cy="5684838"/>
          </a:xfrm>
        </p:spPr>
      </p:pic>
    </p:spTree>
    <p:extLst>
      <p:ext uri="{BB962C8B-B14F-4D97-AF65-F5344CB8AC3E}">
        <p14:creationId xmlns:p14="http://schemas.microsoft.com/office/powerpoint/2010/main" val="4024164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53803"/>
            <a:ext cx="8229600" cy="5291632"/>
          </a:xfr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21C75563-AFBE-E940-9788-6A16F4A07AF0}"/>
              </a:ext>
            </a:extLst>
          </p:cNvPr>
          <p:cNvSpPr txBox="1"/>
          <p:nvPr/>
        </p:nvSpPr>
        <p:spPr>
          <a:xfrm>
            <a:off x="297016" y="4386607"/>
            <a:ext cx="8549969" cy="120032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sz="2400" b="1" dirty="0"/>
              <a:t>THESE TWO APPROACHES SHOULD NOT BE SEEN AS COMPETING, </a:t>
            </a:r>
            <a:br>
              <a:rPr lang="fi-FI" sz="2400" b="1" dirty="0"/>
            </a:br>
            <a:r>
              <a:rPr lang="fi-FI" sz="2400" b="1" dirty="0"/>
              <a:t>BUT AS </a:t>
            </a:r>
            <a:r>
              <a:rPr lang="fi-FI" sz="2400" b="1" i="1" dirty="0"/>
              <a:t>COMPLEMENTARY</a:t>
            </a:r>
            <a:r>
              <a:rPr lang="fi-FI" sz="2400" b="1" dirty="0"/>
              <a:t> TO DIFFERENT TYPES OF</a:t>
            </a:r>
            <a:br>
              <a:rPr lang="fi-FI" sz="2400" b="1" dirty="0"/>
            </a:br>
            <a:r>
              <a:rPr lang="fi-FI" sz="2400" b="1" dirty="0"/>
              <a:t>RESEARCH QUESTIONS</a:t>
            </a:r>
          </a:p>
        </p:txBody>
      </p:sp>
    </p:spTree>
    <p:extLst>
      <p:ext uri="{BB962C8B-B14F-4D97-AF65-F5344CB8AC3E}">
        <p14:creationId xmlns:p14="http://schemas.microsoft.com/office/powerpoint/2010/main" val="350824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2CC9F0-0576-1C4A-8CC8-7DAA1146F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Criteria</a:t>
            </a:r>
            <a:r>
              <a:rPr lang="fi-FI" dirty="0"/>
              <a:t> for </a:t>
            </a:r>
            <a:r>
              <a:rPr lang="fi-FI" dirty="0" err="1"/>
              <a:t>psychological</a:t>
            </a:r>
            <a:r>
              <a:rPr lang="fi-FI" dirty="0"/>
              <a:t> </a:t>
            </a:r>
            <a:r>
              <a:rPr lang="fi-FI" dirty="0" err="1"/>
              <a:t>research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759A047-DC44-B542-8985-AAD941E93D1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Theories should be supported by </a:t>
            </a:r>
            <a:r>
              <a:rPr lang="en-GB" i="1" dirty="0"/>
              <a:t>empirical evidence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26B6A0E7-0BD4-3C4E-9697-711D3D9355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9891" y="2222523"/>
            <a:ext cx="4106909" cy="3080182"/>
          </a:xfr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1539ABC3-024D-0D47-BACB-B39D71BA493E}"/>
              </a:ext>
            </a:extLst>
          </p:cNvPr>
          <p:cNvSpPr txBox="1"/>
          <p:nvPr/>
        </p:nvSpPr>
        <p:spPr>
          <a:xfrm>
            <a:off x="541291" y="4409767"/>
            <a:ext cx="3870420" cy="138499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sz="2800" b="1" dirty="0"/>
              <a:t>WHAT IS MEANT BY </a:t>
            </a:r>
          </a:p>
          <a:p>
            <a:pPr algn="ctr"/>
            <a:r>
              <a:rPr lang="fi-FI" sz="2800" b="1" dirty="0"/>
              <a:t>EMPIRICAL EVIDENCE</a:t>
            </a:r>
          </a:p>
          <a:p>
            <a:pPr algn="ctr"/>
            <a:r>
              <a:rPr lang="fi-FI" sz="2800" b="1" dirty="0"/>
              <a:t>AND HOW IT IS GAINED?</a:t>
            </a:r>
          </a:p>
        </p:txBody>
      </p:sp>
    </p:spTree>
    <p:extLst>
      <p:ext uri="{BB962C8B-B14F-4D97-AF65-F5344CB8AC3E}">
        <p14:creationId xmlns:p14="http://schemas.microsoft.com/office/powerpoint/2010/main" val="422781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C02EEED3-9466-5D42-A93F-E970D2D22C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9147" y="603992"/>
            <a:ext cx="7329949" cy="5497462"/>
          </a:xfrm>
        </p:spPr>
      </p:pic>
    </p:spTree>
    <p:extLst>
      <p:ext uri="{BB962C8B-B14F-4D97-AF65-F5344CB8AC3E}">
        <p14:creationId xmlns:p14="http://schemas.microsoft.com/office/powerpoint/2010/main" val="275900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756316-C5F8-6049-9429-09F56C131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Validity</a:t>
            </a:r>
            <a:r>
              <a:rPr lang="fi-FI" dirty="0"/>
              <a:t> in </a:t>
            </a:r>
            <a:r>
              <a:rPr lang="fi-FI" dirty="0" err="1"/>
              <a:t>qualitative</a:t>
            </a:r>
            <a:r>
              <a:rPr lang="fi-FI" dirty="0"/>
              <a:t> </a:t>
            </a:r>
            <a:r>
              <a:rPr lang="fi-FI" dirty="0" err="1"/>
              <a:t>research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76C460-842B-D44E-BFC4-73F3AD2E9B6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i="1" dirty="0"/>
          </a:p>
          <a:p>
            <a:r>
              <a:rPr lang="en-GB" i="1" dirty="0"/>
              <a:t>Credibility</a:t>
            </a:r>
            <a:r>
              <a:rPr lang="en-GB" dirty="0"/>
              <a:t> or </a:t>
            </a:r>
            <a:r>
              <a:rPr lang="en-GB" i="1" dirty="0"/>
              <a:t>trustworthiness</a:t>
            </a:r>
            <a:r>
              <a:rPr lang="en-GB" dirty="0"/>
              <a:t> in qualitative research is an equivalent of internal validity in the experimental studies</a:t>
            </a:r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AE6083C7-21DE-6F47-B54F-69FA83A159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091673"/>
            <a:ext cx="4038600" cy="2685063"/>
          </a:xfrm>
        </p:spPr>
      </p:pic>
    </p:spTree>
    <p:extLst>
      <p:ext uri="{BB962C8B-B14F-4D97-AF65-F5344CB8AC3E}">
        <p14:creationId xmlns:p14="http://schemas.microsoft.com/office/powerpoint/2010/main" val="256907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363D51-2E3F-3244-803C-A0731C9CA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BF2EB25-FEC6-524E-807B-3B0135A53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62" y="3535796"/>
            <a:ext cx="8737675" cy="1625614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253BB3D2-884C-FB47-9057-4593EB3BBA26}"/>
              </a:ext>
            </a:extLst>
          </p:cNvPr>
          <p:cNvSpPr txBox="1"/>
          <p:nvPr/>
        </p:nvSpPr>
        <p:spPr>
          <a:xfrm>
            <a:off x="1673481" y="1784219"/>
            <a:ext cx="5797035" cy="138499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sz="2800" b="1" dirty="0"/>
              <a:t>READ PAGES 25–26 AND EXPLAIN THE</a:t>
            </a:r>
          </a:p>
          <a:p>
            <a:pPr algn="ctr"/>
            <a:r>
              <a:rPr lang="fi-FI" sz="2800" b="1"/>
              <a:t>ESSENCE </a:t>
            </a:r>
            <a:r>
              <a:rPr lang="fi-FI" sz="2800" b="1" dirty="0"/>
              <a:t>OF THE FOLLOWING TERMS </a:t>
            </a:r>
            <a:br>
              <a:rPr lang="fi-FI" sz="2800" b="1" dirty="0"/>
            </a:br>
            <a:r>
              <a:rPr lang="fi-FI" sz="2800" b="1" dirty="0"/>
              <a:t>IN YOUR OWN WORDS</a:t>
            </a:r>
          </a:p>
        </p:txBody>
      </p:sp>
    </p:spTree>
    <p:extLst>
      <p:ext uri="{BB962C8B-B14F-4D97-AF65-F5344CB8AC3E}">
        <p14:creationId xmlns:p14="http://schemas.microsoft.com/office/powerpoint/2010/main" val="394914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442ADA0-BA4B-C44B-8838-BC3F66A42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Bias</a:t>
            </a:r>
            <a:r>
              <a:rPr lang="fi-FI" dirty="0"/>
              <a:t> in </a:t>
            </a:r>
            <a:r>
              <a:rPr lang="fi-FI" dirty="0" err="1"/>
              <a:t>qualitative</a:t>
            </a:r>
            <a:r>
              <a:rPr lang="fi-FI" dirty="0"/>
              <a:t> </a:t>
            </a:r>
            <a:r>
              <a:rPr lang="fi-FI" dirty="0" err="1"/>
              <a:t>research</a:t>
            </a:r>
            <a:endParaRPr lang="fi-FI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A7333AFD-B0FF-0244-9B81-9BB9BEC866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Bias is an integral part of qualitative research</a:t>
            </a:r>
          </a:p>
          <a:p>
            <a:pPr lvl="1"/>
            <a:r>
              <a:rPr lang="en-GB" dirty="0"/>
              <a:t>Some types of biases can be eliminated while some others need to be recognised and taken into account</a:t>
            </a:r>
          </a:p>
          <a:p>
            <a:pPr lvl="1"/>
            <a:endParaRPr lang="en-GB" dirty="0"/>
          </a:p>
        </p:txBody>
      </p:sp>
      <p:pic>
        <p:nvPicPr>
          <p:cNvPr id="7" name="Sisällön paikkamerkki 4">
            <a:extLst>
              <a:ext uri="{FF2B5EF4-FFF2-40B4-BE49-F238E27FC236}">
                <a16:creationId xmlns:a16="http://schemas.microsoft.com/office/drawing/2014/main" id="{064C41A0-698D-A244-80DB-2CCECFDD01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083546"/>
            <a:ext cx="4188937" cy="2690907"/>
          </a:xfrm>
        </p:spPr>
      </p:pic>
    </p:spTree>
    <p:extLst>
      <p:ext uri="{BB962C8B-B14F-4D97-AF65-F5344CB8AC3E}">
        <p14:creationId xmlns:p14="http://schemas.microsoft.com/office/powerpoint/2010/main" val="233421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97C71C-EA9B-4B44-AEB5-6CBCF985A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FC11BCA-972F-3846-8098-1AAB894A67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417638"/>
            <a:ext cx="4306711" cy="4909420"/>
          </a:xfrm>
        </p:spPr>
        <p:txBody>
          <a:bodyPr>
            <a:normAutofit/>
          </a:bodyPr>
          <a:lstStyle/>
          <a:p>
            <a:r>
              <a:rPr lang="en-GB" dirty="0"/>
              <a:t>Teacher will divide the class into nine groups</a:t>
            </a:r>
          </a:p>
          <a:p>
            <a:r>
              <a:rPr lang="en-GB" dirty="0"/>
              <a:t>Each group should </a:t>
            </a:r>
            <a:r>
              <a:rPr lang="en-GB" i="1" dirty="0"/>
              <a:t>construct a checkpoint </a:t>
            </a:r>
            <a:r>
              <a:rPr lang="en-GB" dirty="0"/>
              <a:t>in the classroom </a:t>
            </a:r>
            <a:r>
              <a:rPr lang="en-GB" i="1" dirty="0"/>
              <a:t>about one bias</a:t>
            </a:r>
            <a:r>
              <a:rPr lang="en-GB" dirty="0"/>
              <a:t> that </a:t>
            </a:r>
            <a:r>
              <a:rPr lang="en-GB" b="1" dirty="0"/>
              <a:t>hinders credibility and generalizability in qualitative research</a:t>
            </a:r>
          </a:p>
          <a:p>
            <a:pPr lvl="1"/>
            <a:r>
              <a:rPr lang="en-GB" dirty="0"/>
              <a:t>Pages 26-28</a:t>
            </a:r>
          </a:p>
          <a:p>
            <a:pPr lvl="1"/>
            <a:r>
              <a:rPr lang="en-GB" dirty="0"/>
              <a:t>You have 20 minutes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209D552-15BC-4043-B02C-BFD8769F47C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/>
              <a:t>When checkpoints are ready, each group should go around all the checkpoints and collect the relevant data for themselves: </a:t>
            </a:r>
          </a:p>
          <a:p>
            <a:pPr lvl="1"/>
            <a:r>
              <a:rPr lang="en-GB" dirty="0"/>
              <a:t>Definition</a:t>
            </a:r>
          </a:p>
          <a:p>
            <a:pPr lvl="1"/>
            <a:r>
              <a:rPr lang="en-GB" dirty="0"/>
              <a:t>Example</a:t>
            </a:r>
          </a:p>
          <a:p>
            <a:pPr lvl="1"/>
            <a:r>
              <a:rPr lang="en-GB" dirty="0"/>
              <a:t>Cure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40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D58485-2645-0E4A-B5FD-17F77B009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1444318-F9B1-664F-80CC-B7C431481B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16489" cy="4525963"/>
          </a:xfrm>
        </p:spPr>
        <p:txBody>
          <a:bodyPr>
            <a:normAutofit/>
          </a:bodyPr>
          <a:lstStyle/>
          <a:p>
            <a:r>
              <a:rPr lang="en-GB" dirty="0"/>
              <a:t>The sources of bias in experimental and qualitative research appear in the table </a:t>
            </a:r>
            <a:br>
              <a:rPr lang="en-GB" dirty="0"/>
            </a:br>
            <a:r>
              <a:rPr lang="en-GB" dirty="0"/>
              <a:t>on the right</a:t>
            </a:r>
          </a:p>
          <a:p>
            <a:r>
              <a:rPr lang="en-GB" dirty="0"/>
              <a:t>Can you find any similarities, differences and overlaps?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B00DAEB3-556C-ED4C-832A-51854E5247D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51402910"/>
              </p:ext>
            </p:extLst>
          </p:nvPr>
        </p:nvGraphicFramePr>
        <p:xfrm>
          <a:off x="4188178" y="1417638"/>
          <a:ext cx="4651022" cy="4797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5511">
                  <a:extLst>
                    <a:ext uri="{9D8B030D-6E8A-4147-A177-3AD203B41FA5}">
                      <a16:colId xmlns:a16="http://schemas.microsoft.com/office/drawing/2014/main" val="3829890351"/>
                    </a:ext>
                  </a:extLst>
                </a:gridCol>
                <a:gridCol w="2325511">
                  <a:extLst>
                    <a:ext uri="{9D8B030D-6E8A-4147-A177-3AD203B41FA5}">
                      <a16:colId xmlns:a16="http://schemas.microsoft.com/office/drawing/2014/main" val="621862053"/>
                    </a:ext>
                  </a:extLst>
                </a:gridCol>
              </a:tblGrid>
              <a:tr h="642582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Experimental 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Qualitative research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718524"/>
                  </a:ext>
                </a:extLst>
              </a:tr>
              <a:tr h="372289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Selection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/>
                        <a:t>Acquiescence bias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280291"/>
                  </a:ext>
                </a:extLst>
              </a:tr>
              <a:tr h="372289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Social desirability bias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508373"/>
                  </a:ext>
                </a:extLst>
              </a:tr>
              <a:tr h="642582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Maturation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Dominant respondent bias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047369"/>
                  </a:ext>
                </a:extLst>
              </a:tr>
              <a:tr h="372289">
                <a:tc>
                  <a:txBody>
                    <a:bodyPr/>
                    <a:lstStyle/>
                    <a:p>
                      <a:pPr algn="ctr"/>
                      <a:r>
                        <a:rPr lang="en-GB" noProof="0"/>
                        <a:t>Testing effect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Sensitivity bias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179601"/>
                  </a:ext>
                </a:extLst>
              </a:tr>
              <a:tr h="372289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Instrumentation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Confirmation bias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337352"/>
                  </a:ext>
                </a:extLst>
              </a:tr>
              <a:tr h="642582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Regression to </a:t>
                      </a:r>
                      <a:br>
                        <a:rPr lang="en-GB" noProof="0" dirty="0"/>
                      </a:br>
                      <a:r>
                        <a:rPr lang="en-GB" noProof="0" dirty="0"/>
                        <a:t>the 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Leading questions bias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499136"/>
                  </a:ext>
                </a:extLst>
              </a:tr>
              <a:tr h="358349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Experimental mortality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Question order bias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542986"/>
                  </a:ext>
                </a:extLst>
              </a:tr>
              <a:tr h="642582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Demand characteristics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Sampling bias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832230"/>
                  </a:ext>
                </a:extLst>
              </a:tr>
              <a:tr h="372289">
                <a:tc>
                  <a:txBody>
                    <a:bodyPr/>
                    <a:lstStyle/>
                    <a:p>
                      <a:pPr algn="ctr"/>
                      <a:r>
                        <a:rPr lang="en-GB" noProof="0"/>
                        <a:t>Experimenter bias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Biased reporting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960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267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FFF1D7-7DA8-404E-8960-6AE0AFBAC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Sampling</a:t>
            </a:r>
            <a:r>
              <a:rPr lang="fi-FI" dirty="0"/>
              <a:t> in </a:t>
            </a:r>
            <a:r>
              <a:rPr lang="fi-FI" dirty="0" err="1"/>
              <a:t>qualitative</a:t>
            </a:r>
            <a:r>
              <a:rPr lang="fi-FI" dirty="0"/>
              <a:t> </a:t>
            </a:r>
            <a:r>
              <a:rPr lang="fi-FI" dirty="0" err="1"/>
              <a:t>research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E2B744-2ECB-BF4E-BF22-133988A2E97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Samples in qualitative research are NOT statistically representative of the target population</a:t>
            </a:r>
          </a:p>
          <a:p>
            <a:pPr lvl="1"/>
            <a:r>
              <a:rPr lang="en-GB" dirty="0"/>
              <a:t>Findings are NOT generalizable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149264B-2BAA-B340-B6D5-61A6CDDEA6F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  <a:p>
            <a:endParaRPr lang="en-GB" b="1" dirty="0"/>
          </a:p>
          <a:p>
            <a:r>
              <a:rPr lang="en-GB" b="1" dirty="0"/>
              <a:t>Transferability</a:t>
            </a:r>
          </a:p>
          <a:p>
            <a:pPr lvl="1"/>
            <a:r>
              <a:rPr lang="en-GB" dirty="0"/>
              <a:t>Generalizing the results to a group of people who are close to the qualitative sample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09EF41DF-0356-BE43-A432-517E0764EDE2}"/>
              </a:ext>
            </a:extLst>
          </p:cNvPr>
          <p:cNvSpPr txBox="1"/>
          <p:nvPr/>
        </p:nvSpPr>
        <p:spPr>
          <a:xfrm>
            <a:off x="5452263" y="1775564"/>
            <a:ext cx="2430474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i-FI" sz="2800" b="1" dirty="0"/>
              <a:t>H O W E V E R !</a:t>
            </a:r>
          </a:p>
        </p:txBody>
      </p:sp>
    </p:spTree>
    <p:extLst>
      <p:ext uri="{BB962C8B-B14F-4D97-AF65-F5344CB8AC3E}">
        <p14:creationId xmlns:p14="http://schemas.microsoft.com/office/powerpoint/2010/main" val="22057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uiExpand="1" build="p" bldLvl="2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EDEE13F-4322-854C-8704-A565FB536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Sampling</a:t>
            </a:r>
            <a:r>
              <a:rPr lang="fi-FI" dirty="0"/>
              <a:t> in </a:t>
            </a:r>
            <a:r>
              <a:rPr lang="fi-FI" dirty="0" err="1"/>
              <a:t>qualitative</a:t>
            </a:r>
            <a:r>
              <a:rPr lang="fi-FI" dirty="0"/>
              <a:t> </a:t>
            </a:r>
            <a:r>
              <a:rPr lang="fi-FI" dirty="0" err="1"/>
              <a:t>research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FC8D21B-A8AD-9C42-94FA-DD54968A33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r>
              <a:rPr lang="en-GB" b="1" dirty="0"/>
              <a:t>Quota sampling</a:t>
            </a:r>
          </a:p>
          <a:p>
            <a:pPr lvl="1"/>
            <a:r>
              <a:rPr lang="en-GB" i="1" dirty="0"/>
              <a:t>Number</a:t>
            </a:r>
            <a:r>
              <a:rPr lang="en-GB" dirty="0"/>
              <a:t> AND the </a:t>
            </a:r>
            <a:r>
              <a:rPr lang="en-GB" i="1" dirty="0"/>
              <a:t>main characteristics</a:t>
            </a:r>
            <a:r>
              <a:rPr lang="en-GB" dirty="0"/>
              <a:t> of the participants are decided before the research</a:t>
            </a:r>
          </a:p>
          <a:p>
            <a:r>
              <a:rPr lang="en-GB" b="1" dirty="0"/>
              <a:t>Purposive sampling</a:t>
            </a:r>
          </a:p>
          <a:p>
            <a:pPr lvl="1"/>
            <a:r>
              <a:rPr lang="en-GB" dirty="0"/>
              <a:t>ONLY </a:t>
            </a:r>
            <a:r>
              <a:rPr lang="en-GB" i="1" dirty="0"/>
              <a:t>main characteristics </a:t>
            </a:r>
            <a:r>
              <a:rPr lang="en-GB" dirty="0"/>
              <a:t>of the participants are decided before the research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038014F-4B07-BC43-A2AC-1B37C929D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940629" cy="4525963"/>
          </a:xfrm>
        </p:spPr>
        <p:txBody>
          <a:bodyPr/>
          <a:lstStyle/>
          <a:p>
            <a:r>
              <a:rPr lang="en-GB" b="1" dirty="0"/>
              <a:t>Theoretical sampling</a:t>
            </a:r>
          </a:p>
          <a:p>
            <a:pPr lvl="1"/>
            <a:r>
              <a:rPr lang="en-GB" dirty="0"/>
              <a:t>Type of purposive sampling that ends when </a:t>
            </a:r>
            <a:r>
              <a:rPr lang="en-GB" b="1" dirty="0"/>
              <a:t>data saturation </a:t>
            </a:r>
            <a:r>
              <a:rPr lang="en-GB" dirty="0"/>
              <a:t>is reached</a:t>
            </a:r>
          </a:p>
          <a:p>
            <a:pPr lvl="1"/>
            <a:r>
              <a:rPr lang="en-GB" b="1" dirty="0"/>
              <a:t>Data saturation </a:t>
            </a:r>
            <a:r>
              <a:rPr lang="en-GB" dirty="0"/>
              <a:t>is reached when no new evidence cannot be added to the background theory</a:t>
            </a:r>
          </a:p>
        </p:txBody>
      </p:sp>
    </p:spTree>
    <p:extLst>
      <p:ext uri="{BB962C8B-B14F-4D97-AF65-F5344CB8AC3E}">
        <p14:creationId xmlns:p14="http://schemas.microsoft.com/office/powerpoint/2010/main" val="262090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E4D855-9039-C547-8D17-B153B6F1E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Sampling</a:t>
            </a:r>
            <a:r>
              <a:rPr lang="fi-FI" dirty="0"/>
              <a:t> in </a:t>
            </a:r>
            <a:r>
              <a:rPr lang="fi-FI" dirty="0" err="1"/>
              <a:t>qualitative</a:t>
            </a:r>
            <a:r>
              <a:rPr lang="fi-FI" dirty="0"/>
              <a:t> </a:t>
            </a:r>
            <a:r>
              <a:rPr lang="fi-FI" dirty="0" err="1"/>
              <a:t>research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3A4EB4D-7BB5-6342-AA6B-987D8A28FFC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b="1" dirty="0"/>
          </a:p>
          <a:p>
            <a:r>
              <a:rPr lang="en-GB" b="1" dirty="0"/>
              <a:t>Snowball sampling</a:t>
            </a:r>
          </a:p>
          <a:p>
            <a:pPr lvl="1"/>
            <a:r>
              <a:rPr lang="en-GB" dirty="0"/>
              <a:t>Small number of participants are invited and asked to invite other people to the research</a:t>
            </a:r>
          </a:p>
          <a:p>
            <a:r>
              <a:rPr lang="en-GB" b="1" dirty="0"/>
              <a:t>Convenience sampling</a:t>
            </a:r>
          </a:p>
          <a:p>
            <a:pPr lvl="1"/>
            <a:r>
              <a:rPr lang="en-GB" dirty="0"/>
              <a:t>Using a sample that is easily available</a:t>
            </a:r>
          </a:p>
          <a:p>
            <a:endParaRPr lang="fi-FI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16CB6AE4-2EC8-A44E-AFD2-8FADF3EF8B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72207" y="2615161"/>
            <a:ext cx="3989653" cy="2495458"/>
          </a:xfrm>
        </p:spPr>
      </p:pic>
    </p:spTree>
    <p:extLst>
      <p:ext uri="{BB962C8B-B14F-4D97-AF65-F5344CB8AC3E}">
        <p14:creationId xmlns:p14="http://schemas.microsoft.com/office/powerpoint/2010/main" val="323790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7A394B-6970-0A44-AD4C-869192A8E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Please</a:t>
            </a:r>
            <a:r>
              <a:rPr lang="fi-FI" dirty="0"/>
              <a:t> </a:t>
            </a:r>
            <a:r>
              <a:rPr lang="fi-FI" dirty="0" err="1"/>
              <a:t>note</a:t>
            </a:r>
            <a:r>
              <a:rPr lang="fi-FI" dirty="0"/>
              <a:t>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CABCC9D-30D3-2945-9F8A-B4AF7A82FDB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b="1" dirty="0"/>
              <a:t>Qualitative research methods </a:t>
            </a:r>
            <a:r>
              <a:rPr lang="en-GB" dirty="0"/>
              <a:t>will be covered in detail with HL students only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6DF90E3-B33B-534F-8A7E-CB8352185D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2" y="1600200"/>
            <a:ext cx="4038600" cy="2655518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GB" dirty="0"/>
              <a:t>Observation</a:t>
            </a:r>
          </a:p>
          <a:p>
            <a:r>
              <a:rPr lang="en-GB" dirty="0"/>
              <a:t>Interview</a:t>
            </a:r>
          </a:p>
          <a:p>
            <a:r>
              <a:rPr lang="en-GB" dirty="0"/>
              <a:t>Focus group</a:t>
            </a:r>
          </a:p>
          <a:p>
            <a:r>
              <a:rPr lang="en-GB" dirty="0"/>
              <a:t>Content analysis</a:t>
            </a:r>
          </a:p>
          <a:p>
            <a:r>
              <a:rPr lang="en-GB" dirty="0"/>
              <a:t>Case study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4AA1500F-91E4-E0DB-CFDB-1DE0C2890FAB}"/>
              </a:ext>
            </a:extLst>
          </p:cNvPr>
          <p:cNvSpPr txBox="1"/>
          <p:nvPr/>
        </p:nvSpPr>
        <p:spPr>
          <a:xfrm>
            <a:off x="1838177" y="4741168"/>
            <a:ext cx="5467651" cy="95410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sz="2800" b="1" dirty="0"/>
              <a:t>FOR NOW IT IS ENOUGH THAT YOU </a:t>
            </a:r>
          </a:p>
          <a:p>
            <a:pPr algn="ctr"/>
            <a:r>
              <a:rPr lang="fi-FI" sz="2800" b="1" dirty="0"/>
              <a:t> SKIM THROUGH PAGES 31–36</a:t>
            </a:r>
          </a:p>
        </p:txBody>
      </p:sp>
    </p:spTree>
    <p:extLst>
      <p:ext uri="{BB962C8B-B14F-4D97-AF65-F5344CB8AC3E}">
        <p14:creationId xmlns:p14="http://schemas.microsoft.com/office/powerpoint/2010/main" val="355600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3F2E5B8-B4F2-3C44-A08F-1C48D40C2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Criteria</a:t>
            </a:r>
            <a:r>
              <a:rPr lang="fi-FI" dirty="0"/>
              <a:t> for </a:t>
            </a:r>
            <a:r>
              <a:rPr lang="fi-FI" dirty="0" err="1"/>
              <a:t>psychological</a:t>
            </a:r>
            <a:r>
              <a:rPr lang="fi-FI" dirty="0"/>
              <a:t> </a:t>
            </a:r>
            <a:r>
              <a:rPr lang="fi-FI" dirty="0" err="1"/>
              <a:t>research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29912C-34BC-D440-85B9-9990014E3C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Theories and studies should be </a:t>
            </a:r>
            <a:r>
              <a:rPr lang="en-GB" i="1" dirty="0"/>
              <a:t>falsifiable</a:t>
            </a:r>
          </a:p>
          <a:p>
            <a:pPr lvl="1"/>
            <a:r>
              <a:rPr lang="en-GB" dirty="0"/>
              <a:t>It should be </a:t>
            </a:r>
            <a:r>
              <a:rPr lang="en-GB"/>
              <a:t>possible for </a:t>
            </a:r>
            <a:r>
              <a:rPr lang="en-GB" dirty="0"/>
              <a:t>the theory or the study to be </a:t>
            </a:r>
            <a:r>
              <a:rPr lang="en-GB" i="1" dirty="0"/>
              <a:t>proven wrong</a:t>
            </a:r>
          </a:p>
          <a:p>
            <a:endParaRPr lang="fi-FI" dirty="0"/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7D65DFCF-AF27-5E4B-809D-28DE430EC4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26000" y="2250281"/>
            <a:ext cx="3683000" cy="3225800"/>
          </a:xfr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619FAFC3-A16D-E64C-90D1-7406DBC703FF}"/>
              </a:ext>
            </a:extLst>
          </p:cNvPr>
          <p:cNvSpPr txBox="1"/>
          <p:nvPr/>
        </p:nvSpPr>
        <p:spPr>
          <a:xfrm>
            <a:off x="685202" y="4512039"/>
            <a:ext cx="3734997" cy="95410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sz="2800" b="1" dirty="0"/>
              <a:t>HOW CAN YOU FALSIFY </a:t>
            </a:r>
            <a:br>
              <a:rPr lang="fi-FI" sz="2800" b="1" dirty="0"/>
            </a:br>
            <a:r>
              <a:rPr lang="fi-FI" sz="2800" b="1" dirty="0"/>
              <a:t>A THEORY OR A STUDY?</a:t>
            </a:r>
          </a:p>
        </p:txBody>
      </p:sp>
    </p:spTree>
    <p:extLst>
      <p:ext uri="{BB962C8B-B14F-4D97-AF65-F5344CB8AC3E}">
        <p14:creationId xmlns:p14="http://schemas.microsoft.com/office/powerpoint/2010/main" val="119069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1F6E0A-8168-D14F-86F7-894377CB2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Ethics</a:t>
            </a:r>
            <a:r>
              <a:rPr lang="fi-FI" dirty="0"/>
              <a:t> in </a:t>
            </a:r>
            <a:r>
              <a:rPr lang="fi-FI" dirty="0" err="1"/>
              <a:t>psychological</a:t>
            </a:r>
            <a:r>
              <a:rPr lang="fi-FI" dirty="0"/>
              <a:t> </a:t>
            </a:r>
            <a:r>
              <a:rPr lang="fi-FI" dirty="0" err="1"/>
              <a:t>research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2E21952-62F2-B24A-8D2D-B6A23A4686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Ethicality is an important prerequisite for</a:t>
            </a:r>
            <a:r>
              <a:rPr lang="en-GB" i="1" dirty="0"/>
              <a:t> all </a:t>
            </a:r>
            <a:r>
              <a:rPr lang="en-GB" dirty="0"/>
              <a:t>psychological research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17220B80-EF84-C246-8B21-481391853C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65133" y="2143933"/>
            <a:ext cx="3812821" cy="2854920"/>
          </a:xfrm>
        </p:spPr>
      </p:pic>
    </p:spTree>
    <p:extLst>
      <p:ext uri="{BB962C8B-B14F-4D97-AF65-F5344CB8AC3E}">
        <p14:creationId xmlns:p14="http://schemas.microsoft.com/office/powerpoint/2010/main" val="350161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1D2C13-137A-8C41-A669-D38C253F1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3DA07F-674A-F946-B77C-C7C69B8A91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Read pages 38–41 and summarize the main points of </a:t>
            </a:r>
            <a:r>
              <a:rPr lang="en-GB" i="1" dirty="0"/>
              <a:t>ethical considerations in conducting the study </a:t>
            </a:r>
            <a:r>
              <a:rPr lang="en-GB" dirty="0"/>
              <a:t>and </a:t>
            </a:r>
            <a:r>
              <a:rPr lang="en-GB" i="1" dirty="0"/>
              <a:t>ethical considerations in reporting the results </a:t>
            </a:r>
            <a:r>
              <a:rPr lang="en-GB" dirty="0"/>
              <a:t>in your own words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0BD587D0-A433-5F42-A599-E05AC4467F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254465"/>
            <a:ext cx="4191000" cy="2777756"/>
          </a:xfrm>
        </p:spPr>
      </p:pic>
    </p:spTree>
    <p:extLst>
      <p:ext uri="{BB962C8B-B14F-4D97-AF65-F5344CB8AC3E}">
        <p14:creationId xmlns:p14="http://schemas.microsoft.com/office/powerpoint/2010/main" val="106239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93D7EA-6F14-474C-8950-358171E4E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B49979-40B4-594B-94DE-41A574783E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Read </a:t>
            </a:r>
            <a:r>
              <a:rPr lang="en-GB" dirty="0">
                <a:hlinkClick r:id="rId2"/>
              </a:rPr>
              <a:t>IBO’s ethical guidelines for IA-task</a:t>
            </a:r>
            <a:endParaRPr lang="en-GB" dirty="0"/>
          </a:p>
          <a:p>
            <a:pPr lvl="1"/>
            <a:r>
              <a:rPr lang="en-GB" dirty="0"/>
              <a:t>Are the IBO’s guidelines in line with the general ethical guidelines you have been studying?</a:t>
            </a:r>
          </a:p>
          <a:p>
            <a:pPr lvl="1"/>
            <a:r>
              <a:rPr lang="en-GB" dirty="0"/>
              <a:t>Can you find any similarities, differences and overlaps?</a:t>
            </a:r>
          </a:p>
        </p:txBody>
      </p:sp>
      <p:pic>
        <p:nvPicPr>
          <p:cNvPr id="5" name="Sisällön paikkamerkki 4" descr="NEW-DP-MODEL.jpg">
            <a:extLst>
              <a:ext uri="{FF2B5EF4-FFF2-40B4-BE49-F238E27FC236}">
                <a16:creationId xmlns:a16="http://schemas.microsoft.com/office/drawing/2014/main" id="{B49F5BF4-F49A-B544-9CB9-116B1F8F3F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34" b="-6034"/>
          <a:stretch>
            <a:fillRect/>
          </a:stretch>
        </p:blipFill>
        <p:spPr>
          <a:xfrm>
            <a:off x="4495800" y="1429401"/>
            <a:ext cx="4191000" cy="4696769"/>
          </a:xfrm>
        </p:spPr>
      </p:pic>
    </p:spTree>
    <p:extLst>
      <p:ext uri="{BB962C8B-B14F-4D97-AF65-F5344CB8AC3E}">
        <p14:creationId xmlns:p14="http://schemas.microsoft.com/office/powerpoint/2010/main" val="151689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8FE998-0C65-7740-A287-872E8B467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Ethics</a:t>
            </a:r>
            <a:r>
              <a:rPr lang="fi-FI" dirty="0"/>
              <a:t> in </a:t>
            </a:r>
            <a:r>
              <a:rPr lang="fi-FI" dirty="0" err="1"/>
              <a:t>psychological</a:t>
            </a:r>
            <a:r>
              <a:rPr lang="fi-FI" dirty="0"/>
              <a:t> </a:t>
            </a:r>
            <a:r>
              <a:rPr lang="fi-FI" dirty="0" err="1"/>
              <a:t>research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478B6C5-24E9-1544-92C8-90910F2C612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Evaluation of the ethics of psychological research is an essential part of critical thinking in IB Psychology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D39817C-7A70-E04E-83F9-67CB1E7B6E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2113410"/>
            <a:ext cx="4191000" cy="3376749"/>
          </a:xfrm>
        </p:spPr>
      </p:pic>
    </p:spTree>
    <p:extLst>
      <p:ext uri="{BB962C8B-B14F-4D97-AF65-F5344CB8AC3E}">
        <p14:creationId xmlns:p14="http://schemas.microsoft.com/office/powerpoint/2010/main" val="39317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Picture sources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fi-FI" dirty="0" err="1"/>
              <a:t>Review</a:t>
            </a:r>
            <a:r>
              <a:rPr lang="fi-FI" dirty="0"/>
              <a:t> &lt;http://</a:t>
            </a:r>
            <a:r>
              <a:rPr lang="fi-FI" dirty="0" err="1"/>
              <a:t>ajslp.pubs.asha.org</a:t>
            </a:r>
            <a:r>
              <a:rPr lang="fi-FI" dirty="0"/>
              <a:t>/</a:t>
            </a:r>
            <a:r>
              <a:rPr lang="fi-FI" dirty="0" err="1"/>
              <a:t>article.aspx?articleid</a:t>
            </a:r>
            <a:r>
              <a:rPr lang="fi-FI" dirty="0"/>
              <a:t>=2204333&gt; </a:t>
            </a:r>
            <a:r>
              <a:rPr lang="fi-FI" dirty="0" err="1"/>
              <a:t>Accessed</a:t>
            </a:r>
            <a:r>
              <a:rPr lang="fi-FI" dirty="0"/>
              <a:t> 22nd of November 2017.</a:t>
            </a:r>
          </a:p>
          <a:p>
            <a:r>
              <a:rPr lang="fi-FI" dirty="0" err="1"/>
              <a:t>Hearts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www.freepik.com</a:t>
            </a:r>
            <a:r>
              <a:rPr lang="fi-FI" dirty="0"/>
              <a:t>/</a:t>
            </a:r>
            <a:r>
              <a:rPr lang="fi-FI" dirty="0" err="1"/>
              <a:t>free-photos-vectors</a:t>
            </a:r>
            <a:r>
              <a:rPr lang="fi-FI" dirty="0"/>
              <a:t>/</a:t>
            </a:r>
            <a:r>
              <a:rPr lang="fi-FI" dirty="0" err="1"/>
              <a:t>love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30th of </a:t>
            </a:r>
            <a:r>
              <a:rPr lang="fi-FI" dirty="0" err="1"/>
              <a:t>January</a:t>
            </a:r>
            <a:r>
              <a:rPr lang="fi-FI" dirty="0"/>
              <a:t> 2018.</a:t>
            </a:r>
          </a:p>
          <a:p>
            <a:r>
              <a:rPr lang="fi-FI" dirty="0" err="1"/>
              <a:t>Pros</a:t>
            </a:r>
            <a:r>
              <a:rPr lang="fi-FI" dirty="0"/>
              <a:t> and </a:t>
            </a:r>
            <a:r>
              <a:rPr lang="fi-FI" dirty="0" err="1"/>
              <a:t>cons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ljcdspalette.org</a:t>
            </a:r>
            <a:r>
              <a:rPr lang="fi-FI" dirty="0"/>
              <a:t>/1135/showcase/</a:t>
            </a:r>
            <a:r>
              <a:rPr lang="fi-FI" dirty="0" err="1"/>
              <a:t>pros</a:t>
            </a:r>
            <a:r>
              <a:rPr lang="fi-FI" dirty="0"/>
              <a:t>-and-</a:t>
            </a:r>
            <a:r>
              <a:rPr lang="fi-FI" dirty="0" err="1"/>
              <a:t>cons</a:t>
            </a:r>
            <a:r>
              <a:rPr lang="fi-FI" dirty="0"/>
              <a:t>-of-</a:t>
            </a:r>
            <a:r>
              <a:rPr lang="fi-FI" dirty="0" err="1"/>
              <a:t>new</a:t>
            </a:r>
            <a:r>
              <a:rPr lang="fi-FI" dirty="0"/>
              <a:t>-</a:t>
            </a:r>
            <a:r>
              <a:rPr lang="fi-FI" dirty="0" err="1"/>
              <a:t>schedule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30th of </a:t>
            </a:r>
            <a:r>
              <a:rPr lang="fi-FI" dirty="0" err="1"/>
              <a:t>January</a:t>
            </a:r>
            <a:r>
              <a:rPr lang="fi-FI" dirty="0"/>
              <a:t> 2018.</a:t>
            </a:r>
          </a:p>
          <a:p>
            <a:r>
              <a:rPr lang="fi-FI" dirty="0" err="1"/>
              <a:t>Geometry</a:t>
            </a:r>
            <a:r>
              <a:rPr lang="fi-FI" dirty="0"/>
              <a:t> </a:t>
            </a:r>
            <a:r>
              <a:rPr lang="fi-FI" dirty="0" err="1"/>
              <a:t>head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www.onlinepsychologydegree.info</a:t>
            </a:r>
            <a:r>
              <a:rPr lang="fi-FI" dirty="0"/>
              <a:t>/</a:t>
            </a:r>
            <a:r>
              <a:rPr lang="fi-FI" dirty="0" err="1"/>
              <a:t>influential-psychological-experiments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10th of August 2023.</a:t>
            </a:r>
          </a:p>
          <a:p>
            <a:r>
              <a:rPr lang="fi-FI" dirty="0" err="1"/>
              <a:t>Matched</a:t>
            </a:r>
            <a:r>
              <a:rPr lang="fi-FI" dirty="0"/>
              <a:t> </a:t>
            </a:r>
            <a:r>
              <a:rPr lang="fi-FI" dirty="0" err="1"/>
              <a:t>pair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www.iconfinder.com</a:t>
            </a:r>
            <a:r>
              <a:rPr lang="fi-FI" dirty="0"/>
              <a:t>/</a:t>
            </a:r>
            <a:r>
              <a:rPr lang="fi-FI" dirty="0" err="1"/>
              <a:t>icons</a:t>
            </a:r>
            <a:r>
              <a:rPr lang="fi-FI" dirty="0"/>
              <a:t>/1474916/</a:t>
            </a:r>
            <a:r>
              <a:rPr lang="fi-FI" dirty="0" err="1"/>
              <a:t>caring_friend_friendship_pair_people_side_by_side_teammate_icon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18th of </a:t>
            </a:r>
            <a:r>
              <a:rPr lang="fi-FI" dirty="0" err="1"/>
              <a:t>May</a:t>
            </a:r>
            <a:r>
              <a:rPr lang="fi-FI" dirty="0"/>
              <a:t> 2018.</a:t>
            </a:r>
          </a:p>
          <a:p>
            <a:r>
              <a:rPr lang="fi-FI" dirty="0"/>
              <a:t>Black </a:t>
            </a:r>
            <a:r>
              <a:rPr lang="fi-FI" dirty="0" err="1"/>
              <a:t>mechnic</a:t>
            </a:r>
            <a:r>
              <a:rPr lang="fi-FI" dirty="0"/>
              <a:t> </a:t>
            </a:r>
            <a:r>
              <a:rPr lang="fi-FI" dirty="0" err="1"/>
              <a:t>head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study.com</a:t>
            </a:r>
            <a:r>
              <a:rPr lang="fi-FI" dirty="0"/>
              <a:t>/academy/</a:t>
            </a:r>
            <a:r>
              <a:rPr lang="fi-FI" dirty="0" err="1"/>
              <a:t>lesson</a:t>
            </a:r>
            <a:r>
              <a:rPr lang="fi-FI" dirty="0"/>
              <a:t>/</a:t>
            </a:r>
            <a:r>
              <a:rPr lang="fi-FI" dirty="0" err="1"/>
              <a:t>psychological-research-methods-overview-considerations.html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10th of August 2023.</a:t>
            </a:r>
          </a:p>
          <a:p>
            <a:r>
              <a:rPr lang="fi-FI" dirty="0" err="1"/>
              <a:t>Validity</a:t>
            </a:r>
            <a:r>
              <a:rPr lang="fi-FI" dirty="0"/>
              <a:t> </a:t>
            </a:r>
            <a:r>
              <a:rPr lang="fi-FI" dirty="0" err="1"/>
              <a:t>target</a:t>
            </a:r>
            <a:r>
              <a:rPr lang="fi-FI" dirty="0"/>
              <a:t> &lt;http://</a:t>
            </a:r>
            <a:r>
              <a:rPr lang="fi-FI" dirty="0" err="1"/>
              <a:t>www.readingeagle.com</a:t>
            </a:r>
            <a:r>
              <a:rPr lang="fi-FI" dirty="0"/>
              <a:t>/voices/</a:t>
            </a:r>
            <a:r>
              <a:rPr lang="fi-FI" dirty="0" err="1"/>
              <a:t>article</a:t>
            </a:r>
            <a:r>
              <a:rPr lang="fi-FI" dirty="0"/>
              <a:t>/</a:t>
            </a:r>
            <a:r>
              <a:rPr lang="fi-FI" dirty="0" err="1"/>
              <a:t>realism</a:t>
            </a:r>
            <a:r>
              <a:rPr lang="fi-FI" dirty="0"/>
              <a:t>-of-</a:t>
            </a:r>
            <a:r>
              <a:rPr lang="fi-FI" dirty="0" err="1"/>
              <a:t>archery</a:t>
            </a:r>
            <a:r>
              <a:rPr lang="fi-FI" dirty="0"/>
              <a:t>-</a:t>
            </a:r>
            <a:r>
              <a:rPr lang="fi-FI" dirty="0" err="1"/>
              <a:t>king</a:t>
            </a:r>
            <a:r>
              <a:rPr lang="fi-FI" dirty="0"/>
              <a:t>-</a:t>
            </a:r>
            <a:r>
              <a:rPr lang="fi-FI" dirty="0" err="1"/>
              <a:t>hits</a:t>
            </a:r>
            <a:r>
              <a:rPr lang="fi-FI" dirty="0"/>
              <a:t>-a-</a:t>
            </a:r>
            <a:r>
              <a:rPr lang="fi-FI" dirty="0" err="1"/>
              <a:t>bullseye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6th of August 2018.</a:t>
            </a:r>
          </a:p>
          <a:p>
            <a:r>
              <a:rPr lang="fi-FI" dirty="0" err="1"/>
              <a:t>Face</a:t>
            </a:r>
            <a:r>
              <a:rPr lang="fi-FI" dirty="0"/>
              <a:t> </a:t>
            </a:r>
            <a:r>
              <a:rPr lang="fi-FI" dirty="0" err="1"/>
              <a:t>validity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blog.questionmark.com</a:t>
            </a:r>
            <a:r>
              <a:rPr lang="fi-FI" dirty="0"/>
              <a:t>/</a:t>
            </a:r>
            <a:r>
              <a:rPr lang="fi-FI" dirty="0" err="1"/>
              <a:t>face</a:t>
            </a:r>
            <a:r>
              <a:rPr lang="fi-FI" dirty="0"/>
              <a:t>-</a:t>
            </a:r>
            <a:r>
              <a:rPr lang="fi-FI" dirty="0" err="1"/>
              <a:t>validity</a:t>
            </a:r>
            <a:r>
              <a:rPr lang="fi-FI" dirty="0"/>
              <a:t>-</a:t>
            </a:r>
            <a:r>
              <a:rPr lang="fi-FI" dirty="0" err="1"/>
              <a:t>participants</a:t>
            </a:r>
            <a:r>
              <a:rPr lang="fi-FI" dirty="0"/>
              <a:t>-</a:t>
            </a:r>
            <a:r>
              <a:rPr lang="fi-FI" dirty="0" err="1"/>
              <a:t>connecting</a:t>
            </a:r>
            <a:r>
              <a:rPr lang="fi-FI" dirty="0"/>
              <a:t>-</a:t>
            </a:r>
            <a:r>
              <a:rPr lang="fi-FI" dirty="0" err="1"/>
              <a:t>assessments</a:t>
            </a:r>
            <a:r>
              <a:rPr lang="fi-FI" dirty="0"/>
              <a:t>-to-</a:t>
            </a:r>
            <a:r>
              <a:rPr lang="fi-FI" dirty="0" err="1"/>
              <a:t>constructs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6th of August 2018.</a:t>
            </a:r>
          </a:p>
          <a:p>
            <a:r>
              <a:rPr lang="fi-FI" dirty="0" err="1"/>
              <a:t>Bias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crew.co</a:t>
            </a:r>
            <a:r>
              <a:rPr lang="fi-FI" dirty="0"/>
              <a:t>/</a:t>
            </a:r>
            <a:r>
              <a:rPr lang="fi-FI" dirty="0" err="1"/>
              <a:t>blog</a:t>
            </a:r>
            <a:r>
              <a:rPr lang="fi-FI" dirty="0"/>
              <a:t>/</a:t>
            </a:r>
            <a:r>
              <a:rPr lang="fi-FI" dirty="0" err="1"/>
              <a:t>cognitive-biases-decision-making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22nd of August 2017</a:t>
            </a:r>
          </a:p>
          <a:p>
            <a:r>
              <a:rPr lang="fi-FI" dirty="0" err="1"/>
              <a:t>Reliability</a:t>
            </a:r>
            <a:r>
              <a:rPr lang="fi-FI" dirty="0"/>
              <a:t> and </a:t>
            </a:r>
            <a:r>
              <a:rPr lang="fi-FI" dirty="0" err="1"/>
              <a:t>validity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commons.wikimedia.org</a:t>
            </a:r>
            <a:r>
              <a:rPr lang="fi-FI" dirty="0"/>
              <a:t>/wiki/</a:t>
            </a:r>
            <a:r>
              <a:rPr lang="fi-FI" dirty="0" err="1"/>
              <a:t>File:Reliability_and_validity.svg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17th of August 2017.</a:t>
            </a:r>
          </a:p>
          <a:p>
            <a:r>
              <a:rPr lang="fi-FI" dirty="0" err="1"/>
              <a:t>SciShow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en.wikipedia.org</a:t>
            </a:r>
            <a:r>
              <a:rPr lang="fi-FI" dirty="0"/>
              <a:t>/wiki/</a:t>
            </a:r>
            <a:r>
              <a:rPr lang="fi-FI" dirty="0" err="1"/>
              <a:t>SciShow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21st of August 2018.</a:t>
            </a:r>
          </a:p>
          <a:p>
            <a:r>
              <a:rPr lang="fi-FI" dirty="0"/>
              <a:t>Experiment &lt;http://</a:t>
            </a:r>
            <a:r>
              <a:rPr lang="fi-FI" dirty="0" err="1"/>
              <a:t>blog.stridekick.com</a:t>
            </a:r>
            <a:r>
              <a:rPr lang="fi-FI" dirty="0"/>
              <a:t>/</a:t>
            </a:r>
            <a:r>
              <a:rPr lang="fi-FI" dirty="0" err="1"/>
              <a:t>matchup-experiment-what-inspires-behavior-change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30th of </a:t>
            </a:r>
            <a:r>
              <a:rPr lang="fi-FI" dirty="0" err="1"/>
              <a:t>January</a:t>
            </a:r>
            <a:r>
              <a:rPr lang="fi-FI" dirty="0"/>
              <a:t> 2018.</a:t>
            </a:r>
          </a:p>
          <a:p>
            <a:r>
              <a:rPr lang="fi-FI" dirty="0" err="1"/>
              <a:t>Correlation</a:t>
            </a:r>
            <a:r>
              <a:rPr lang="fi-FI" dirty="0"/>
              <a:t> 1 &lt;http://</a:t>
            </a:r>
            <a:r>
              <a:rPr lang="fi-FI" dirty="0" err="1"/>
              <a:t>www.statisticshowto.com</a:t>
            </a:r>
            <a:r>
              <a:rPr lang="fi-FI" dirty="0"/>
              <a:t>/</a:t>
            </a:r>
            <a:r>
              <a:rPr lang="fi-FI" dirty="0" err="1"/>
              <a:t>probability</a:t>
            </a:r>
            <a:r>
              <a:rPr lang="fi-FI" dirty="0"/>
              <a:t>-and-</a:t>
            </a:r>
            <a:r>
              <a:rPr lang="fi-FI" dirty="0" err="1"/>
              <a:t>statistics</a:t>
            </a:r>
            <a:r>
              <a:rPr lang="fi-FI" dirty="0"/>
              <a:t>/</a:t>
            </a:r>
            <a:r>
              <a:rPr lang="fi-FI" dirty="0" err="1"/>
              <a:t>correlation</a:t>
            </a:r>
            <a:r>
              <a:rPr lang="fi-FI" dirty="0"/>
              <a:t>-</a:t>
            </a:r>
            <a:r>
              <a:rPr lang="fi-FI" dirty="0" err="1"/>
              <a:t>coefficient</a:t>
            </a:r>
            <a:r>
              <a:rPr lang="fi-FI" dirty="0"/>
              <a:t>-formula/&gt; </a:t>
            </a:r>
            <a:r>
              <a:rPr lang="fi-FI" dirty="0" err="1"/>
              <a:t>Accessed</a:t>
            </a:r>
            <a:r>
              <a:rPr lang="fi-FI" dirty="0"/>
              <a:t> 1st of </a:t>
            </a:r>
            <a:r>
              <a:rPr lang="fi-FI" dirty="0" err="1"/>
              <a:t>February</a:t>
            </a:r>
            <a:r>
              <a:rPr lang="fi-FI" dirty="0"/>
              <a:t> 2018.</a:t>
            </a:r>
          </a:p>
          <a:p>
            <a:r>
              <a:rPr lang="fi-FI" dirty="0"/>
              <a:t>Minute </a:t>
            </a:r>
            <a:r>
              <a:rPr lang="fi-FI" dirty="0" err="1"/>
              <a:t>Physics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www.youtube.com</a:t>
            </a:r>
            <a:r>
              <a:rPr lang="fi-FI" dirty="0"/>
              <a:t>/</a:t>
            </a:r>
            <a:r>
              <a:rPr lang="fi-FI" dirty="0" err="1"/>
              <a:t>channel</a:t>
            </a:r>
            <a:r>
              <a:rPr lang="fi-FI" dirty="0"/>
              <a:t>/UCUHW94eEFW7hkUMVaZz4eDg&gt; </a:t>
            </a:r>
            <a:r>
              <a:rPr lang="fi-FI" dirty="0" err="1"/>
              <a:t>Accessed</a:t>
            </a:r>
            <a:r>
              <a:rPr lang="fi-FI" dirty="0"/>
              <a:t> 25th of August 2021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0175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F5951F-FE8E-724D-80E9-4CCB3F08C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Picture </a:t>
            </a:r>
            <a:r>
              <a:rPr lang="fi-FI" dirty="0" err="1"/>
              <a:t>sources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E136876-6D37-FB40-A80B-C58C30A49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fi-FI" dirty="0" err="1"/>
              <a:t>Correlation</a:t>
            </a:r>
            <a:r>
              <a:rPr lang="fi-FI" dirty="0"/>
              <a:t> 2 &lt;http://</a:t>
            </a:r>
            <a:r>
              <a:rPr lang="fi-FI" dirty="0" err="1"/>
              <a:t>math.tutorvista.com</a:t>
            </a:r>
            <a:r>
              <a:rPr lang="fi-FI" dirty="0"/>
              <a:t>/</a:t>
            </a:r>
            <a:r>
              <a:rPr lang="fi-FI" dirty="0" err="1"/>
              <a:t>statistics</a:t>
            </a:r>
            <a:r>
              <a:rPr lang="fi-FI" dirty="0"/>
              <a:t>/</a:t>
            </a:r>
            <a:r>
              <a:rPr lang="fi-FI" dirty="0" err="1"/>
              <a:t>correlation</a:t>
            </a:r>
            <a:r>
              <a:rPr lang="fi-FI" dirty="0"/>
              <a:t>-and-</a:t>
            </a:r>
            <a:r>
              <a:rPr lang="fi-FI" dirty="0" err="1"/>
              <a:t>regression.html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16th of August 2015.</a:t>
            </a:r>
          </a:p>
          <a:p>
            <a:r>
              <a:rPr lang="fi-FI" dirty="0" err="1"/>
              <a:t>Quantitative</a:t>
            </a:r>
            <a:r>
              <a:rPr lang="fi-FI" dirty="0"/>
              <a:t> and </a:t>
            </a:r>
            <a:r>
              <a:rPr lang="fi-FI" dirty="0" err="1"/>
              <a:t>qualitative</a:t>
            </a:r>
            <a:r>
              <a:rPr lang="fi-FI" dirty="0"/>
              <a:t> </a:t>
            </a:r>
            <a:r>
              <a:rPr lang="fi-FI" dirty="0" err="1"/>
              <a:t>symbols</a:t>
            </a:r>
            <a:r>
              <a:rPr lang="fi-FI" dirty="0"/>
              <a:t> &lt;http://</a:t>
            </a:r>
            <a:r>
              <a:rPr lang="fi-FI" dirty="0" err="1"/>
              <a:t>learnexperienceteach.com</a:t>
            </a:r>
            <a:r>
              <a:rPr lang="fi-FI" dirty="0"/>
              <a:t>/2016/03/21/</a:t>
            </a:r>
            <a:r>
              <a:rPr lang="fi-FI" dirty="0" err="1"/>
              <a:t>research-methods-quantitative-qualitative-research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22nd of August 2017.</a:t>
            </a:r>
          </a:p>
          <a:p>
            <a:r>
              <a:rPr lang="fi-FI" dirty="0" err="1"/>
              <a:t>Comparison</a:t>
            </a:r>
            <a:r>
              <a:rPr lang="fi-FI" dirty="0"/>
              <a:t> of </a:t>
            </a:r>
            <a:r>
              <a:rPr lang="fi-FI" dirty="0" err="1"/>
              <a:t>quantitative</a:t>
            </a:r>
            <a:r>
              <a:rPr lang="fi-FI" dirty="0"/>
              <a:t> and </a:t>
            </a:r>
            <a:r>
              <a:rPr lang="fi-FI" dirty="0" err="1"/>
              <a:t>qualitative</a:t>
            </a:r>
            <a:r>
              <a:rPr lang="fi-FI" dirty="0"/>
              <a:t> </a:t>
            </a:r>
            <a:r>
              <a:rPr lang="fi-FI" dirty="0" err="1"/>
              <a:t>research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www.google.fi</a:t>
            </a:r>
            <a:r>
              <a:rPr lang="fi-FI" dirty="0"/>
              <a:t>/</a:t>
            </a:r>
            <a:r>
              <a:rPr lang="fi-FI" dirty="0" err="1"/>
              <a:t>url?sa</a:t>
            </a:r>
            <a:r>
              <a:rPr lang="fi-FI" dirty="0"/>
              <a:t>=</a:t>
            </a:r>
            <a:r>
              <a:rPr lang="fi-FI" dirty="0" err="1"/>
              <a:t>i&amp;rct</a:t>
            </a:r>
            <a:r>
              <a:rPr lang="fi-FI" dirty="0"/>
              <a:t>=</a:t>
            </a:r>
            <a:r>
              <a:rPr lang="fi-FI" dirty="0" err="1"/>
              <a:t>j&amp;q</a:t>
            </a:r>
            <a:r>
              <a:rPr lang="fi-FI" dirty="0"/>
              <a:t>=&amp;</a:t>
            </a:r>
            <a:r>
              <a:rPr lang="fi-FI" dirty="0" err="1"/>
              <a:t>esrc</a:t>
            </a:r>
            <a:r>
              <a:rPr lang="fi-FI" dirty="0"/>
              <a:t>=</a:t>
            </a:r>
            <a:r>
              <a:rPr lang="fi-FI" dirty="0" err="1"/>
              <a:t>s&amp;source</a:t>
            </a:r>
            <a:r>
              <a:rPr lang="fi-FI" dirty="0"/>
              <a:t>=</a:t>
            </a:r>
            <a:r>
              <a:rPr lang="fi-FI" dirty="0" err="1"/>
              <a:t>images&amp;cd</a:t>
            </a:r>
            <a:r>
              <a:rPr lang="fi-FI" dirty="0"/>
              <a:t>=&amp;cad=</a:t>
            </a:r>
            <a:r>
              <a:rPr lang="fi-FI" dirty="0" err="1"/>
              <a:t>rja&amp;uact</a:t>
            </a:r>
            <a:r>
              <a:rPr lang="fi-FI" dirty="0"/>
              <a:t>=8&amp;ved=0ahUKEwi79OaCp-XVAhXnQZoKHeQbAj8QjB0IBg&amp;url=https%3A%2F%2Fueassignmentmccb.formation-conseil.info%2Fqualitative-research-case-study-approach.html&amp;psig=AFQjCNF7xcd5d0nJibDVUc0iQ8bWo6HAsw&amp;ust=1503300805080393&gt; </a:t>
            </a:r>
            <a:r>
              <a:rPr lang="fi-FI" dirty="0" err="1"/>
              <a:t>Accessed</a:t>
            </a:r>
            <a:r>
              <a:rPr lang="fi-FI" dirty="0"/>
              <a:t> 18th of August 2017.</a:t>
            </a:r>
          </a:p>
          <a:p>
            <a:r>
              <a:rPr lang="fi-FI" dirty="0" err="1"/>
              <a:t>Quantitative</a:t>
            </a:r>
            <a:r>
              <a:rPr lang="fi-FI" dirty="0"/>
              <a:t> and </a:t>
            </a:r>
            <a:r>
              <a:rPr lang="fi-FI" dirty="0" err="1"/>
              <a:t>qualitative</a:t>
            </a:r>
            <a:r>
              <a:rPr lang="fi-FI" dirty="0"/>
              <a:t> </a:t>
            </a:r>
            <a:r>
              <a:rPr lang="fi-FI" dirty="0" err="1"/>
              <a:t>heads</a:t>
            </a:r>
            <a:r>
              <a:rPr lang="fi-FI" dirty="0"/>
              <a:t> &lt;http://</a:t>
            </a:r>
            <a:r>
              <a:rPr lang="fi-FI" dirty="0" err="1"/>
              <a:t>www.cdsmr.com</a:t>
            </a:r>
            <a:r>
              <a:rPr lang="fi-FI" dirty="0"/>
              <a:t>/</a:t>
            </a:r>
            <a:r>
              <a:rPr lang="fi-FI" dirty="0" err="1"/>
              <a:t>newsworthy</a:t>
            </a:r>
            <a:r>
              <a:rPr lang="fi-FI" dirty="0"/>
              <a:t>/</a:t>
            </a:r>
            <a:r>
              <a:rPr lang="fi-FI" dirty="0" err="1"/>
              <a:t>qualitative-quantitative-research-the-cds-way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18th of August 2017.</a:t>
            </a:r>
          </a:p>
          <a:p>
            <a:r>
              <a:rPr lang="fi-FI" dirty="0" err="1"/>
              <a:t>Two</a:t>
            </a:r>
            <a:r>
              <a:rPr lang="fi-FI" dirty="0"/>
              <a:t> </a:t>
            </a:r>
            <a:r>
              <a:rPr lang="fi-FI" dirty="0" err="1"/>
              <a:t>kinds</a:t>
            </a:r>
            <a:r>
              <a:rPr lang="fi-FI" dirty="0"/>
              <a:t> of </a:t>
            </a:r>
            <a:r>
              <a:rPr lang="fi-FI" dirty="0" err="1"/>
              <a:t>thinking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www.pinterest.ca</a:t>
            </a:r>
            <a:r>
              <a:rPr lang="fi-FI" dirty="0"/>
              <a:t>/</a:t>
            </a:r>
            <a:r>
              <a:rPr lang="fi-FI" dirty="0" err="1"/>
              <a:t>pin</a:t>
            </a:r>
            <a:r>
              <a:rPr lang="fi-FI" dirty="0"/>
              <a:t>/395542779751940516/&gt; </a:t>
            </a:r>
            <a:r>
              <a:rPr lang="fi-FI" dirty="0" err="1"/>
              <a:t>Accessed</a:t>
            </a:r>
            <a:r>
              <a:rPr lang="fi-FI" dirty="0"/>
              <a:t> 26th of November 2015.</a:t>
            </a:r>
          </a:p>
          <a:p>
            <a:r>
              <a:rPr lang="fi-FI" dirty="0" err="1"/>
              <a:t>Trust</a:t>
            </a:r>
            <a:r>
              <a:rPr lang="fi-FI" dirty="0"/>
              <a:t> and </a:t>
            </a:r>
            <a:r>
              <a:rPr lang="fi-FI" dirty="0" err="1"/>
              <a:t>credibility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www.tes.com</a:t>
            </a:r>
            <a:r>
              <a:rPr lang="fi-FI" dirty="0"/>
              <a:t>/</a:t>
            </a:r>
            <a:r>
              <a:rPr lang="fi-FI" dirty="0" err="1"/>
              <a:t>lessons</a:t>
            </a:r>
            <a:r>
              <a:rPr lang="fi-FI" dirty="0"/>
              <a:t>/CN7qOjEDZ_0-Zw/</a:t>
            </a:r>
            <a:r>
              <a:rPr lang="fi-FI" dirty="0" err="1"/>
              <a:t>credibility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6th of August 2018.</a:t>
            </a:r>
          </a:p>
          <a:p>
            <a:r>
              <a:rPr lang="fi-FI" dirty="0" err="1"/>
              <a:t>Sampling</a:t>
            </a:r>
            <a:r>
              <a:rPr lang="fi-FI" dirty="0"/>
              <a:t> </a:t>
            </a:r>
            <a:r>
              <a:rPr lang="fi-FI" dirty="0" err="1"/>
              <a:t>bias</a:t>
            </a:r>
            <a:r>
              <a:rPr lang="fi-FI" dirty="0"/>
              <a:t> &lt;http://</a:t>
            </a:r>
            <a:r>
              <a:rPr lang="fi-FI" dirty="0" err="1"/>
              <a:t>psychtutor.weebly.com</a:t>
            </a:r>
            <a:r>
              <a:rPr lang="fi-FI" dirty="0"/>
              <a:t>/</a:t>
            </a:r>
            <a:r>
              <a:rPr lang="fi-FI" dirty="0" err="1"/>
              <a:t>research-methods.html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22nd of August 2017.</a:t>
            </a:r>
          </a:p>
          <a:p>
            <a:r>
              <a:rPr lang="fi-FI" dirty="0" err="1"/>
              <a:t>Snowball</a:t>
            </a:r>
            <a:r>
              <a:rPr lang="fi-FI" dirty="0"/>
              <a:t> </a:t>
            </a:r>
            <a:r>
              <a:rPr lang="fi-FI" dirty="0" err="1"/>
              <a:t>sampling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dollarcents.org</a:t>
            </a:r>
            <a:r>
              <a:rPr lang="fi-FI" dirty="0"/>
              <a:t>/</a:t>
            </a:r>
            <a:r>
              <a:rPr lang="fi-FI" dirty="0" err="1"/>
              <a:t>infographics</a:t>
            </a:r>
            <a:r>
              <a:rPr lang="fi-FI" dirty="0"/>
              <a:t>/</a:t>
            </a:r>
            <a:r>
              <a:rPr lang="fi-FI" dirty="0" err="1"/>
              <a:t>compound-interest-snowball-effect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7th of August 2018.</a:t>
            </a:r>
          </a:p>
          <a:p>
            <a:r>
              <a:rPr lang="fi-FI" dirty="0" err="1"/>
              <a:t>Code</a:t>
            </a:r>
            <a:r>
              <a:rPr lang="fi-FI" dirty="0"/>
              <a:t> of </a:t>
            </a:r>
            <a:r>
              <a:rPr lang="fi-FI" dirty="0" err="1"/>
              <a:t>ethics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www.bps.org.uk</a:t>
            </a:r>
            <a:r>
              <a:rPr lang="fi-FI" dirty="0"/>
              <a:t>/news-and-</a:t>
            </a:r>
            <a:r>
              <a:rPr lang="fi-FI" dirty="0" err="1"/>
              <a:t>policy</a:t>
            </a:r>
            <a:r>
              <a:rPr lang="fi-FI" dirty="0"/>
              <a:t>/</a:t>
            </a:r>
            <a:r>
              <a:rPr lang="fi-FI" dirty="0" err="1"/>
              <a:t>bps</a:t>
            </a:r>
            <a:r>
              <a:rPr lang="fi-FI" dirty="0"/>
              <a:t>-</a:t>
            </a:r>
            <a:r>
              <a:rPr lang="fi-FI" dirty="0" err="1"/>
              <a:t>code</a:t>
            </a:r>
            <a:r>
              <a:rPr lang="fi-FI" dirty="0"/>
              <a:t>-</a:t>
            </a:r>
            <a:r>
              <a:rPr lang="fi-FI" dirty="0" err="1"/>
              <a:t>ethics</a:t>
            </a:r>
            <a:r>
              <a:rPr lang="fi-FI" dirty="0"/>
              <a:t>-and-</a:t>
            </a:r>
            <a:r>
              <a:rPr lang="fi-FI" dirty="0" err="1"/>
              <a:t>conduct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6th of August 2018.</a:t>
            </a:r>
          </a:p>
          <a:p>
            <a:r>
              <a:rPr lang="fi-FI" dirty="0"/>
              <a:t>Got </a:t>
            </a:r>
            <a:r>
              <a:rPr lang="fi-FI" dirty="0" err="1"/>
              <a:t>Ethics</a:t>
            </a:r>
            <a:r>
              <a:rPr lang="fi-FI" dirty="0"/>
              <a:t>?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sites.psu.edu</a:t>
            </a:r>
            <a:r>
              <a:rPr lang="fi-FI" dirty="0"/>
              <a:t>/</a:t>
            </a:r>
            <a:r>
              <a:rPr lang="fi-FI" dirty="0" err="1"/>
              <a:t>leadership</a:t>
            </a:r>
            <a:r>
              <a:rPr lang="fi-FI" dirty="0"/>
              <a:t>/2014/10/26/should-employer-ethics-policies-extend-to-employee-personal-lives/&gt; </a:t>
            </a:r>
            <a:r>
              <a:rPr lang="fi-FI" dirty="0" err="1"/>
              <a:t>Accessed</a:t>
            </a:r>
            <a:r>
              <a:rPr lang="fi-FI" dirty="0"/>
              <a:t> 24th of August 2015.</a:t>
            </a:r>
          </a:p>
          <a:p>
            <a:r>
              <a:rPr lang="fi-FI" dirty="0"/>
              <a:t>IB </a:t>
            </a:r>
            <a:r>
              <a:rPr lang="fi-FI" dirty="0" err="1"/>
              <a:t>Diploma</a:t>
            </a:r>
            <a:r>
              <a:rPr lang="fi-FI" dirty="0"/>
              <a:t> </a:t>
            </a:r>
            <a:r>
              <a:rPr lang="fi-FI" dirty="0" err="1"/>
              <a:t>Programme</a:t>
            </a:r>
            <a:r>
              <a:rPr lang="fi-FI" dirty="0"/>
              <a:t> &lt;http://</a:t>
            </a:r>
            <a:r>
              <a:rPr lang="fi-FI" dirty="0" err="1"/>
              <a:t>www.yis.ac.jp</a:t>
            </a:r>
            <a:r>
              <a:rPr lang="fi-FI" dirty="0"/>
              <a:t>/</a:t>
            </a:r>
            <a:r>
              <a:rPr lang="fi-FI" dirty="0" err="1"/>
              <a:t>page.cfm?p</a:t>
            </a:r>
            <a:r>
              <a:rPr lang="fi-FI" dirty="0"/>
              <a:t>=763&gt; </a:t>
            </a:r>
            <a:r>
              <a:rPr lang="fi-FI" dirty="0" err="1"/>
              <a:t>Accessed</a:t>
            </a:r>
            <a:r>
              <a:rPr lang="fi-FI" dirty="0"/>
              <a:t> 10th of August 2017.</a:t>
            </a:r>
          </a:p>
          <a:p>
            <a:r>
              <a:rPr lang="fi-FI" dirty="0" err="1"/>
              <a:t>Milgram</a:t>
            </a:r>
            <a:r>
              <a:rPr lang="fi-FI" dirty="0"/>
              <a:t> &lt;http://</a:t>
            </a:r>
            <a:r>
              <a:rPr lang="fi-FI" dirty="0" err="1"/>
              <a:t>listverse.com</a:t>
            </a:r>
            <a:r>
              <a:rPr lang="fi-FI" dirty="0"/>
              <a:t>/2008/09/07/top-10-unethical-psychological-experiments/&gt; </a:t>
            </a:r>
            <a:r>
              <a:rPr lang="fi-FI" dirty="0" err="1"/>
              <a:t>Accessed</a:t>
            </a:r>
            <a:r>
              <a:rPr lang="fi-FI" dirty="0"/>
              <a:t> 31st of August 2018.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28699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063ACD-F995-6D42-994F-A072E9F30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Criteria</a:t>
            </a:r>
            <a:r>
              <a:rPr lang="fi-FI" dirty="0"/>
              <a:t> for </a:t>
            </a:r>
            <a:r>
              <a:rPr lang="fi-FI" dirty="0" err="1"/>
              <a:t>psychological</a:t>
            </a:r>
            <a:r>
              <a:rPr lang="fi-FI" dirty="0"/>
              <a:t> </a:t>
            </a:r>
            <a:r>
              <a:rPr lang="fi-FI" dirty="0" err="1"/>
              <a:t>research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2BC9684-A415-5F46-ABF0-A291275067F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Theories and concepts should be </a:t>
            </a:r>
            <a:r>
              <a:rPr lang="en-GB" i="1" dirty="0"/>
              <a:t>testable</a:t>
            </a:r>
          </a:p>
          <a:p>
            <a:endParaRPr lang="en-GB" dirty="0"/>
          </a:p>
          <a:p>
            <a:endParaRPr lang="fi-FI" dirty="0"/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CFFCA287-7D0D-E940-A4E6-751AB9F3C7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37100" y="1640681"/>
            <a:ext cx="3860800" cy="4445000"/>
          </a:xfr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A9B76BFD-B7CE-814C-AF2A-D82012F917B1}"/>
              </a:ext>
            </a:extLst>
          </p:cNvPr>
          <p:cNvSpPr txBox="1"/>
          <p:nvPr/>
        </p:nvSpPr>
        <p:spPr>
          <a:xfrm>
            <a:off x="399076" y="3863181"/>
            <a:ext cx="4154855" cy="95410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sz="2800" b="1" dirty="0"/>
              <a:t>HOW CAN YOU TEST </a:t>
            </a:r>
          </a:p>
          <a:p>
            <a:pPr algn="ctr"/>
            <a:r>
              <a:rPr lang="fi-FI" sz="2800" b="1" dirty="0"/>
              <a:t>A THEORY OR A CONCEPT?</a:t>
            </a:r>
          </a:p>
        </p:txBody>
      </p:sp>
    </p:spTree>
    <p:extLst>
      <p:ext uri="{BB962C8B-B14F-4D97-AF65-F5344CB8AC3E}">
        <p14:creationId xmlns:p14="http://schemas.microsoft.com/office/powerpoint/2010/main" val="66741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F99C20-8290-BC47-8A73-EAA265B44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Criteria</a:t>
            </a:r>
            <a:r>
              <a:rPr lang="fi-FI" dirty="0"/>
              <a:t> for </a:t>
            </a:r>
            <a:r>
              <a:rPr lang="fi-FI" dirty="0" err="1"/>
              <a:t>psychological</a:t>
            </a:r>
            <a:r>
              <a:rPr lang="fi-FI" dirty="0"/>
              <a:t> </a:t>
            </a:r>
            <a:r>
              <a:rPr lang="fi-FI" dirty="0" err="1"/>
              <a:t>research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4A277F-35DB-4047-8A0B-7AABB55CD1B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Independent research should be able to </a:t>
            </a:r>
            <a:r>
              <a:rPr lang="en-GB" i="1" dirty="0"/>
              <a:t>replicate </a:t>
            </a:r>
            <a:r>
              <a:rPr lang="en-GB" dirty="0"/>
              <a:t>studies</a:t>
            </a:r>
            <a:endParaRPr lang="en-GB" i="1" dirty="0"/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A6BF965F-030A-0A4E-8D61-D2CA7E1FC7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858621"/>
            <a:ext cx="4038600" cy="4009121"/>
          </a:xfr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05251F4B-BCC4-D64E-BB84-977F3100A962}"/>
              </a:ext>
            </a:extLst>
          </p:cNvPr>
          <p:cNvSpPr txBox="1"/>
          <p:nvPr/>
        </p:nvSpPr>
        <p:spPr>
          <a:xfrm>
            <a:off x="404201" y="3967316"/>
            <a:ext cx="4144597" cy="138499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sz="2800" b="1" dirty="0"/>
              <a:t>HOW CAN YOU REPLICATE </a:t>
            </a:r>
          </a:p>
          <a:p>
            <a:pPr algn="ctr"/>
            <a:r>
              <a:rPr lang="fi-FI" sz="2800" b="1" dirty="0"/>
              <a:t>A STUDY AND WHY</a:t>
            </a:r>
          </a:p>
          <a:p>
            <a:pPr algn="ctr"/>
            <a:r>
              <a:rPr lang="fi-FI" sz="2800" b="1" dirty="0"/>
              <a:t>IT IS IMPORTANT?</a:t>
            </a:r>
          </a:p>
        </p:txBody>
      </p:sp>
    </p:spTree>
    <p:extLst>
      <p:ext uri="{BB962C8B-B14F-4D97-AF65-F5344CB8AC3E}">
        <p14:creationId xmlns:p14="http://schemas.microsoft.com/office/powerpoint/2010/main" val="27973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962AA4-36AA-3345-B6B2-975400E20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Construct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DEC35C7-D2E8-4F42-84C3-5AA11FDA68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4500" cy="4525963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Any theoretically defined </a:t>
            </a:r>
            <a:r>
              <a:rPr lang="en-GB" i="1" dirty="0"/>
              <a:t>variable</a:t>
            </a:r>
            <a:r>
              <a:rPr lang="en-GB" dirty="0"/>
              <a:t>, a psychological phenomenon</a:t>
            </a:r>
            <a:endParaRPr lang="en-GB" i="1" dirty="0"/>
          </a:p>
          <a:p>
            <a:pPr lvl="1"/>
            <a:r>
              <a:rPr lang="en-GB" dirty="0"/>
              <a:t>E.g. love, aggression </a:t>
            </a:r>
            <a:br>
              <a:rPr lang="en-GB" dirty="0"/>
            </a:br>
            <a:r>
              <a:rPr lang="en-GB" dirty="0"/>
              <a:t>and memory</a:t>
            </a:r>
          </a:p>
          <a:p>
            <a:r>
              <a:rPr lang="en-GB" dirty="0"/>
              <a:t>Constructs need to be </a:t>
            </a:r>
            <a:r>
              <a:rPr lang="en-GB" i="1" dirty="0"/>
              <a:t>operationalized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2F4C5F4E-08B5-9A4E-8705-0BBD77D820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1700" y="1510990"/>
            <a:ext cx="3975100" cy="3975100"/>
          </a:xfrm>
        </p:spPr>
      </p:pic>
    </p:spTree>
    <p:extLst>
      <p:ext uri="{BB962C8B-B14F-4D97-AF65-F5344CB8AC3E}">
        <p14:creationId xmlns:p14="http://schemas.microsoft.com/office/powerpoint/2010/main" val="51879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0C453B-32E2-F142-9D60-3562A7954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Sampling</a:t>
            </a:r>
            <a:r>
              <a:rPr lang="fi-FI" dirty="0"/>
              <a:t> in </a:t>
            </a:r>
            <a:r>
              <a:rPr lang="fi-FI" dirty="0" err="1"/>
              <a:t>experiments</a:t>
            </a:r>
            <a:endParaRPr lang="fi-FI" dirty="0"/>
          </a:p>
        </p:txBody>
      </p:sp>
      <p:sp>
        <p:nvSpPr>
          <p:cNvPr id="5" name="Ellipsi 4">
            <a:extLst>
              <a:ext uri="{FF2B5EF4-FFF2-40B4-BE49-F238E27FC236}">
                <a16:creationId xmlns:a16="http://schemas.microsoft.com/office/drawing/2014/main" id="{4505FF46-DEB5-814E-979D-A3762725D562}"/>
              </a:ext>
            </a:extLst>
          </p:cNvPr>
          <p:cNvSpPr/>
          <p:nvPr/>
        </p:nvSpPr>
        <p:spPr>
          <a:xfrm>
            <a:off x="457200" y="2122311"/>
            <a:ext cx="4159956" cy="296897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/>
              <a:t>TARGET POPULATION</a:t>
            </a:r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A6B4E0FA-A1B2-D54F-8C14-919DD5F02487}"/>
              </a:ext>
            </a:extLst>
          </p:cNvPr>
          <p:cNvSpPr/>
          <p:nvPr/>
        </p:nvSpPr>
        <p:spPr>
          <a:xfrm>
            <a:off x="5881512" y="1552222"/>
            <a:ext cx="1986844" cy="198119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/>
              <a:t>SAMPLE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CD4BA658-EEE1-FA4E-8DA4-C668485EBEFE}"/>
              </a:ext>
            </a:extLst>
          </p:cNvPr>
          <p:cNvSpPr txBox="1"/>
          <p:nvPr/>
        </p:nvSpPr>
        <p:spPr>
          <a:xfrm>
            <a:off x="4473316" y="5091289"/>
            <a:ext cx="3964162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sz="2400" b="1" dirty="0"/>
              <a:t>SAMPLE SHOULD </a:t>
            </a:r>
            <a:r>
              <a:rPr lang="fi-FI" sz="2400" b="1" i="1" dirty="0"/>
              <a:t>REPRESENT</a:t>
            </a:r>
            <a:r>
              <a:rPr lang="fi-FI" sz="2400" b="1" dirty="0"/>
              <a:t> </a:t>
            </a:r>
          </a:p>
          <a:p>
            <a:pPr algn="ctr"/>
            <a:r>
              <a:rPr lang="fi-FI" sz="2400" b="1" dirty="0"/>
              <a:t>THE TARGET POPULATION</a:t>
            </a:r>
          </a:p>
        </p:txBody>
      </p:sp>
      <p:sp>
        <p:nvSpPr>
          <p:cNvPr id="10" name="Nuoli oikealle 9">
            <a:extLst>
              <a:ext uri="{FF2B5EF4-FFF2-40B4-BE49-F238E27FC236}">
                <a16:creationId xmlns:a16="http://schemas.microsoft.com/office/drawing/2014/main" id="{F9FE27A6-EB41-3447-9934-9EE894ED1D7F}"/>
              </a:ext>
            </a:extLst>
          </p:cNvPr>
          <p:cNvSpPr/>
          <p:nvPr/>
        </p:nvSpPr>
        <p:spPr>
          <a:xfrm rot="20739243">
            <a:off x="4650710" y="2688345"/>
            <a:ext cx="1197250" cy="598312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467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A1C9BEA2-3E35-3B4D-9555-87484F70F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6DB3F48A-0D04-7F4A-9687-3F15B5E87D5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Read pages 11–12 and complete the teacher’s handout by comparing the </a:t>
            </a:r>
            <a:r>
              <a:rPr lang="en-GB" i="1" dirty="0"/>
              <a:t>strengths</a:t>
            </a:r>
            <a:r>
              <a:rPr lang="en-GB" dirty="0"/>
              <a:t> and the </a:t>
            </a:r>
            <a:r>
              <a:rPr lang="en-GB" i="1" dirty="0"/>
              <a:t>limitations</a:t>
            </a:r>
            <a:r>
              <a:rPr lang="en-GB" dirty="0"/>
              <a:t> of different </a:t>
            </a:r>
            <a:r>
              <a:rPr lang="en-GB" b="1" dirty="0"/>
              <a:t>sampling techniques </a:t>
            </a:r>
            <a:r>
              <a:rPr lang="en-GB" dirty="0"/>
              <a:t>used in experiments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F3DDC6BE-8643-7C41-BF81-E710B91442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2757507"/>
            <a:ext cx="3962400" cy="1765300"/>
          </a:xfrm>
        </p:spPr>
      </p:pic>
    </p:spTree>
    <p:extLst>
      <p:ext uri="{BB962C8B-B14F-4D97-AF65-F5344CB8AC3E}">
        <p14:creationId xmlns:p14="http://schemas.microsoft.com/office/powerpoint/2010/main" val="125451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4364</TotalTime>
  <Words>1797</Words>
  <Application>Microsoft Macintosh PowerPoint</Application>
  <PresentationFormat>Näytössä katseltava diaesitys (4:3)</PresentationFormat>
  <Paragraphs>263</Paragraphs>
  <Slides>45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45</vt:i4>
      </vt:variant>
    </vt:vector>
  </HeadingPairs>
  <TitlesOfParts>
    <vt:vector size="48" baseType="lpstr">
      <vt:lpstr>Arial</vt:lpstr>
      <vt:lpstr>Calibri</vt:lpstr>
      <vt:lpstr>Office-teema</vt:lpstr>
      <vt:lpstr>APPROACHES TO RESEARCHING BEHAVIOUR</vt:lpstr>
      <vt:lpstr>REVIEW</vt:lpstr>
      <vt:lpstr>Criteria for psychological research</vt:lpstr>
      <vt:lpstr>Criteria for psychological research</vt:lpstr>
      <vt:lpstr>Criteria for psychological research</vt:lpstr>
      <vt:lpstr>Criteria for psychological research</vt:lpstr>
      <vt:lpstr>Construct</vt:lpstr>
      <vt:lpstr>Sampling in experiments</vt:lpstr>
      <vt:lpstr>TASK</vt:lpstr>
      <vt:lpstr>Experimental designs</vt:lpstr>
      <vt:lpstr>Experimental designs</vt:lpstr>
      <vt:lpstr>Experimental designs</vt:lpstr>
      <vt:lpstr>Experimental designs</vt:lpstr>
      <vt:lpstr>TASK</vt:lpstr>
      <vt:lpstr>Validity</vt:lpstr>
      <vt:lpstr>TASK</vt:lpstr>
      <vt:lpstr>Bias</vt:lpstr>
      <vt:lpstr>TASK</vt:lpstr>
      <vt:lpstr>Reliability</vt:lpstr>
      <vt:lpstr>TASK</vt:lpstr>
      <vt:lpstr>REVIEW</vt:lpstr>
      <vt:lpstr>Correlational studies</vt:lpstr>
      <vt:lpstr>Correlational studies</vt:lpstr>
      <vt:lpstr>Correlational studies</vt:lpstr>
      <vt:lpstr>TASK</vt:lpstr>
      <vt:lpstr>TASK</vt:lpstr>
      <vt:lpstr>TASK/REVIEW</vt:lpstr>
      <vt:lpstr>PowerPoint-esitys</vt:lpstr>
      <vt:lpstr>PowerPoint-esitys</vt:lpstr>
      <vt:lpstr>PowerPoint-esitys</vt:lpstr>
      <vt:lpstr>Validity in qualitative research</vt:lpstr>
      <vt:lpstr>TASK</vt:lpstr>
      <vt:lpstr>Bias in qualitative research</vt:lpstr>
      <vt:lpstr>TASK</vt:lpstr>
      <vt:lpstr>TASK</vt:lpstr>
      <vt:lpstr>Sampling in qualitative research</vt:lpstr>
      <vt:lpstr>Sampling in qualitative research</vt:lpstr>
      <vt:lpstr>Sampling in qualitative research</vt:lpstr>
      <vt:lpstr>Please note!</vt:lpstr>
      <vt:lpstr>Ethics in psychological research</vt:lpstr>
      <vt:lpstr>TASK</vt:lpstr>
      <vt:lpstr>TASK</vt:lpstr>
      <vt:lpstr>Ethics in psychological research</vt:lpstr>
      <vt:lpstr>Picture sources</vt:lpstr>
      <vt:lpstr>Picture sources</vt:lpstr>
    </vt:vector>
  </TitlesOfParts>
  <Company>Voionmaa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TARKKAAVAISUUS</dc:title>
  <dc:creator>Markus Lajunen</dc:creator>
  <cp:lastModifiedBy>Lajunen Markus</cp:lastModifiedBy>
  <cp:revision>273</cp:revision>
  <dcterms:created xsi:type="dcterms:W3CDTF">2016-01-27T06:20:57Z</dcterms:created>
  <dcterms:modified xsi:type="dcterms:W3CDTF">2023-08-16T11:17:18Z</dcterms:modified>
</cp:coreProperties>
</file>