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79" r:id="rId4"/>
    <p:sldId id="284" r:id="rId5"/>
    <p:sldId id="285" r:id="rId6"/>
    <p:sldId id="293" r:id="rId7"/>
    <p:sldId id="289" r:id="rId8"/>
    <p:sldId id="288" r:id="rId9"/>
    <p:sldId id="291" r:id="rId10"/>
    <p:sldId id="292" r:id="rId11"/>
    <p:sldId id="290" r:id="rId12"/>
    <p:sldId id="273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3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id/6f6e2576faf" TargetMode="External"/><Relationship Id="rId2" Type="http://schemas.openxmlformats.org/officeDocument/2006/relationships/hyperlink" Target="https://peda.net/id/b8c6816c36a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INTRODUCTION </a:t>
            </a:r>
            <a:r>
              <a:rPr lang="fi-FI" b="1"/>
              <a:t>TO </a:t>
            </a:r>
            <a:br>
              <a:rPr lang="fi-FI" b="1"/>
            </a:br>
            <a:r>
              <a:rPr lang="fi-FI" b="1"/>
              <a:t>IB PSYCHOLOGY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381E23-C538-934B-BC69-E1CC99DB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materials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D843DE-1E18-8041-892C-199B91762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77032" cy="4525963"/>
          </a:xfrm>
        </p:spPr>
        <p:txBody>
          <a:bodyPr/>
          <a:lstStyle/>
          <a:p>
            <a:r>
              <a:rPr lang="en-GB" dirty="0"/>
              <a:t>Textbook:</a:t>
            </a:r>
          </a:p>
          <a:p>
            <a:pPr lvl="1"/>
            <a:r>
              <a:rPr lang="en-GB" dirty="0"/>
              <a:t>Popov, Parker &amp; Sheath: </a:t>
            </a:r>
            <a:r>
              <a:rPr lang="en-GB" i="1" dirty="0"/>
              <a:t>Psychology Course Companion </a:t>
            </a:r>
            <a:r>
              <a:rPr lang="en-GB" dirty="0"/>
              <a:t>(2nd edition)</a:t>
            </a:r>
          </a:p>
          <a:p>
            <a:endParaRPr lang="en-GB" dirty="0"/>
          </a:p>
          <a:p>
            <a:r>
              <a:rPr lang="en-GB" dirty="0"/>
              <a:t>In addition to the textbook, </a:t>
            </a:r>
            <a:r>
              <a:rPr lang="en-GB" dirty="0">
                <a:hlinkClick r:id="rId2"/>
              </a:rPr>
              <a:t>IB psychology guide</a:t>
            </a:r>
            <a:r>
              <a:rPr lang="en-GB" dirty="0"/>
              <a:t> and </a:t>
            </a:r>
            <a:r>
              <a:rPr lang="en-GB" dirty="0">
                <a:hlinkClick r:id="rId3"/>
              </a:rPr>
              <a:t>teacher’s peda.net</a:t>
            </a:r>
            <a:r>
              <a:rPr lang="en-GB" dirty="0"/>
              <a:t> website should be used extensively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00B351BB-759A-8449-A8EE-1DFA5124CE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837471" y="1422186"/>
            <a:ext cx="3725550" cy="4703977"/>
          </a:xfrm>
        </p:spPr>
      </p:pic>
    </p:spTree>
    <p:extLst>
      <p:ext uri="{BB962C8B-B14F-4D97-AF65-F5344CB8AC3E}">
        <p14:creationId xmlns:p14="http://schemas.microsoft.com/office/powerpoint/2010/main" val="400171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59BC17-F1BD-7C4F-A914-5A84875A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A20A8E-F997-C24C-B83D-23D0905651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What are your </a:t>
            </a:r>
            <a:r>
              <a:rPr lang="en-GB" i="1" dirty="0"/>
              <a:t>goals</a:t>
            </a:r>
            <a:r>
              <a:rPr lang="en-GB" dirty="0"/>
              <a:t> in IB psychology?</a:t>
            </a:r>
          </a:p>
          <a:p>
            <a:pPr lvl="1"/>
            <a:r>
              <a:rPr lang="en-GB" dirty="0"/>
              <a:t>Write down your </a:t>
            </a:r>
            <a:r>
              <a:rPr lang="en-GB" i="1" dirty="0"/>
              <a:t>expectations</a:t>
            </a:r>
            <a:r>
              <a:rPr lang="en-GB" dirty="0"/>
              <a:t> and </a:t>
            </a:r>
            <a:r>
              <a:rPr lang="en-GB" i="1" dirty="0"/>
              <a:t>aims</a:t>
            </a:r>
          </a:p>
          <a:p>
            <a:pPr lvl="1"/>
            <a:r>
              <a:rPr lang="en-GB" dirty="0"/>
              <a:t>What would you like to learn in IB psychology?</a:t>
            </a:r>
          </a:p>
          <a:p>
            <a:pPr lvl="1"/>
            <a:r>
              <a:rPr lang="en-GB" dirty="0"/>
              <a:t>Engage in conversation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9315F4C6-0AB9-DF4E-B3C1-BF0942638C3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31901" y="1600200"/>
            <a:ext cx="3441700" cy="3810000"/>
          </a:xfrm>
        </p:spPr>
      </p:pic>
    </p:spTree>
    <p:extLst>
      <p:ext uri="{BB962C8B-B14F-4D97-AF65-F5344CB8AC3E}">
        <p14:creationId xmlns:p14="http://schemas.microsoft.com/office/powerpoint/2010/main" val="40589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Markus Lajunen playing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saxophone</a:t>
            </a:r>
            <a:r>
              <a:rPr lang="fi-FI" dirty="0"/>
              <a:t>. Copyright Markus Lajunen.</a:t>
            </a:r>
          </a:p>
          <a:p>
            <a:r>
              <a:rPr lang="fi-FI" dirty="0" err="1"/>
              <a:t>Interview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medium.freecodecamp.org</a:t>
            </a:r>
            <a:r>
              <a:rPr lang="fi-FI" dirty="0"/>
              <a:t>/how-to-interview-as-a-developer-candidate-b666734f12dd&gt; </a:t>
            </a:r>
            <a:r>
              <a:rPr lang="fi-FI" dirty="0" err="1"/>
              <a:t>Accessed</a:t>
            </a:r>
            <a:r>
              <a:rPr lang="fi-FI" dirty="0"/>
              <a:t> 10th of August 2017.</a:t>
            </a:r>
          </a:p>
          <a:p>
            <a:r>
              <a:rPr lang="fi-FI" dirty="0"/>
              <a:t>IB </a:t>
            </a:r>
            <a:r>
              <a:rPr lang="fi-FI" dirty="0" err="1"/>
              <a:t>Diploma</a:t>
            </a:r>
            <a:r>
              <a:rPr lang="fi-FI" dirty="0"/>
              <a:t> </a:t>
            </a:r>
            <a:r>
              <a:rPr lang="fi-FI" dirty="0" err="1"/>
              <a:t>Programme</a:t>
            </a:r>
            <a:r>
              <a:rPr lang="fi-FI" dirty="0"/>
              <a:t> &lt;http://</a:t>
            </a:r>
            <a:r>
              <a:rPr lang="fi-FI" dirty="0" err="1"/>
              <a:t>www.yis.ac.jp</a:t>
            </a:r>
            <a:r>
              <a:rPr lang="fi-FI" dirty="0"/>
              <a:t>/</a:t>
            </a:r>
            <a:r>
              <a:rPr lang="fi-FI" dirty="0" err="1"/>
              <a:t>page.cfm?p</a:t>
            </a:r>
            <a:r>
              <a:rPr lang="fi-FI" dirty="0"/>
              <a:t>=763&gt; </a:t>
            </a:r>
            <a:r>
              <a:rPr lang="fi-FI" dirty="0" err="1"/>
              <a:t>Accessed</a:t>
            </a:r>
            <a:r>
              <a:rPr lang="fi-FI" dirty="0"/>
              <a:t> 10th of August 2017.</a:t>
            </a:r>
          </a:p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syllabus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ibpublishing.ibo.org</a:t>
            </a:r>
            <a:r>
              <a:rPr lang="fi-FI" dirty="0"/>
              <a:t>/d_3_psych_gui_1702_1/</a:t>
            </a:r>
            <a:r>
              <a:rPr lang="fi-FI" dirty="0" err="1"/>
              <a:t>apps</a:t>
            </a:r>
            <a:r>
              <a:rPr lang="fi-FI" dirty="0"/>
              <a:t>/</a:t>
            </a:r>
            <a:r>
              <a:rPr lang="fi-FI" dirty="0" err="1"/>
              <a:t>dpapp</a:t>
            </a:r>
            <a:r>
              <a:rPr lang="fi-FI" dirty="0"/>
              <a:t>/</a:t>
            </a:r>
            <a:r>
              <a:rPr lang="fi-FI" dirty="0" err="1"/>
              <a:t>guide.html?doc</a:t>
            </a:r>
            <a:r>
              <a:rPr lang="fi-FI" dirty="0"/>
              <a:t>=d_3_psych_gui_1702_1_e&amp;part=1&amp;chapter=3&amp;section=1&gt; </a:t>
            </a:r>
            <a:r>
              <a:rPr lang="fi-FI" dirty="0" err="1"/>
              <a:t>Accessed</a:t>
            </a:r>
            <a:r>
              <a:rPr lang="fi-FI" dirty="0"/>
              <a:t> 16th of </a:t>
            </a:r>
            <a:r>
              <a:rPr lang="fi-FI" dirty="0" err="1"/>
              <a:t>May</a:t>
            </a:r>
            <a:r>
              <a:rPr lang="fi-FI" dirty="0"/>
              <a:t> 2018.</a:t>
            </a:r>
          </a:p>
          <a:p>
            <a:r>
              <a:rPr lang="fi-FI" dirty="0" err="1"/>
              <a:t>Writing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 </a:t>
            </a:r>
            <a:r>
              <a:rPr lang="fi-FI" dirty="0" err="1"/>
              <a:t>drawing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www.comlib.org</a:t>
            </a:r>
            <a:r>
              <a:rPr lang="fi-FI" dirty="0"/>
              <a:t>/</a:t>
            </a:r>
            <a:r>
              <a:rPr lang="fi-FI" dirty="0" err="1"/>
              <a:t>event</a:t>
            </a:r>
            <a:r>
              <a:rPr lang="fi-FI" dirty="0"/>
              <a:t>/</a:t>
            </a:r>
            <a:r>
              <a:rPr lang="fi-FI" dirty="0" err="1"/>
              <a:t>ymca</a:t>
            </a:r>
            <a:r>
              <a:rPr lang="fi-FI" dirty="0"/>
              <a:t>-</a:t>
            </a:r>
            <a:r>
              <a:rPr lang="fi-FI" dirty="0" err="1"/>
              <a:t>creative</a:t>
            </a:r>
            <a:r>
              <a:rPr lang="fi-FI" dirty="0"/>
              <a:t>-</a:t>
            </a:r>
            <a:r>
              <a:rPr lang="fi-FI" dirty="0" err="1"/>
              <a:t>writing</a:t>
            </a:r>
            <a:r>
              <a:rPr lang="fi-FI" dirty="0"/>
              <a:t>-workshop/&gt; </a:t>
            </a:r>
            <a:r>
              <a:rPr lang="fi-FI" dirty="0" err="1"/>
              <a:t>Accessed</a:t>
            </a:r>
            <a:r>
              <a:rPr lang="fi-FI" dirty="0"/>
              <a:t> 16th of </a:t>
            </a:r>
            <a:r>
              <a:rPr lang="fi-FI" dirty="0" err="1"/>
              <a:t>May</a:t>
            </a:r>
            <a:r>
              <a:rPr lang="fi-FI" dirty="0"/>
              <a:t> 2018.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Who</a:t>
            </a:r>
            <a:r>
              <a:rPr lang="fi-FI" dirty="0"/>
              <a:t> is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Markus Lajunen (LAJM)</a:t>
            </a:r>
          </a:p>
          <a:p>
            <a:pPr lvl="1"/>
            <a:r>
              <a:rPr lang="en-GB" dirty="0"/>
              <a:t>Teacher of IB TOK and </a:t>
            </a:r>
            <a:br>
              <a:rPr lang="en-GB" dirty="0"/>
            </a:br>
            <a:r>
              <a:rPr lang="en-GB" dirty="0"/>
              <a:t>IB Psychology</a:t>
            </a:r>
          </a:p>
          <a:p>
            <a:pPr lvl="1"/>
            <a:r>
              <a:rPr lang="en-GB" dirty="0"/>
              <a:t>Worked previously in </a:t>
            </a:r>
            <a:r>
              <a:rPr lang="en-GB" dirty="0" err="1"/>
              <a:t>Konnevesi</a:t>
            </a:r>
            <a:r>
              <a:rPr lang="en-GB" dirty="0"/>
              <a:t>, Joensuu and of course </a:t>
            </a:r>
            <a:r>
              <a:rPr lang="en-GB" dirty="0" err="1"/>
              <a:t>Jyväskylä</a:t>
            </a:r>
            <a:endParaRPr lang="en-GB" dirty="0"/>
          </a:p>
          <a:p>
            <a:pPr lvl="1"/>
            <a:r>
              <a:rPr lang="en-GB" dirty="0"/>
              <a:t>Part-time musician</a:t>
            </a:r>
          </a:p>
        </p:txBody>
      </p:sp>
      <p:pic>
        <p:nvPicPr>
          <p:cNvPr id="6" name="Sisällön paikkamerkki 1" descr="Foni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5636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Mini-interviews</a:t>
            </a:r>
          </a:p>
          <a:p>
            <a:pPr lvl="1"/>
            <a:r>
              <a:rPr lang="en-GB" dirty="0"/>
              <a:t>Form pairs</a:t>
            </a:r>
          </a:p>
          <a:p>
            <a:pPr lvl="1"/>
            <a:r>
              <a:rPr lang="en-GB" dirty="0"/>
              <a:t>Think of interesting questions you could ask from your pair</a:t>
            </a:r>
          </a:p>
          <a:p>
            <a:pPr lvl="1"/>
            <a:r>
              <a:rPr lang="en-GB" dirty="0"/>
              <a:t>Engage in conversation</a:t>
            </a:r>
          </a:p>
          <a:p>
            <a:pPr lvl="1"/>
            <a:r>
              <a:rPr lang="en-GB" dirty="0"/>
              <a:t>Introduce your pair to the class and to the teacher</a:t>
            </a: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3730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77047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Psychology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IB </a:t>
            </a:r>
            <a:br>
              <a:rPr lang="fi-FI" dirty="0"/>
            </a:br>
            <a:r>
              <a:rPr lang="fi-FI" dirty="0" err="1"/>
              <a:t>diploma</a:t>
            </a:r>
            <a:r>
              <a:rPr lang="fi-FI" dirty="0"/>
              <a:t> </a:t>
            </a:r>
            <a:r>
              <a:rPr lang="fi-FI" dirty="0" err="1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IB psychology is part of the group 3, individuals and societies</a:t>
            </a:r>
          </a:p>
          <a:p>
            <a:r>
              <a:rPr lang="en-GB" dirty="0"/>
              <a:t>Psychology draws on concepts, methods and understandings from a number of different disciplines </a:t>
            </a:r>
          </a:p>
        </p:txBody>
      </p:sp>
      <p:pic>
        <p:nvPicPr>
          <p:cNvPr id="5" name="Sisällön paikkamerkki 4" descr="NEW-DP-MODEL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34" b="-60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798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syllabus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Approaches to researching behaviour</a:t>
            </a:r>
          </a:p>
          <a:p>
            <a:r>
              <a:rPr lang="en-GB" dirty="0"/>
              <a:t>Approaches to understanding behaviour</a:t>
            </a:r>
          </a:p>
          <a:p>
            <a:pPr lvl="1"/>
            <a:r>
              <a:rPr lang="en-GB" b="1" dirty="0"/>
              <a:t>Biological</a:t>
            </a:r>
          </a:p>
          <a:p>
            <a:pPr lvl="1"/>
            <a:r>
              <a:rPr lang="en-GB" dirty="0"/>
              <a:t>Cognitive </a:t>
            </a:r>
          </a:p>
          <a:p>
            <a:pPr lvl="1"/>
            <a:r>
              <a:rPr lang="en-GB" dirty="0"/>
              <a:t>Sociocultural</a:t>
            </a:r>
          </a:p>
          <a:p>
            <a:r>
              <a:rPr lang="en-GB" dirty="0"/>
              <a:t>Options</a:t>
            </a:r>
          </a:p>
          <a:p>
            <a:pPr lvl="1"/>
            <a:r>
              <a:rPr lang="en-GB" dirty="0"/>
              <a:t>Abnormal psychology</a:t>
            </a:r>
          </a:p>
          <a:p>
            <a:pPr lvl="1"/>
            <a:r>
              <a:rPr lang="en-GB" dirty="0"/>
              <a:t>Psychology of human relationships</a:t>
            </a:r>
          </a:p>
          <a:p>
            <a:pPr lvl="1"/>
            <a:endParaRPr lang="en-GB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2637642-1287-344A-8790-B854C8EE3F57}"/>
              </a:ext>
            </a:extLst>
          </p:cNvPr>
          <p:cNvSpPr txBox="1"/>
          <p:nvPr/>
        </p:nvSpPr>
        <p:spPr>
          <a:xfrm rot="5400000">
            <a:off x="6648860" y="2705223"/>
            <a:ext cx="2794822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/>
              <a:t>CORE</a:t>
            </a:r>
          </a:p>
        </p:txBody>
      </p:sp>
    </p:spTree>
    <p:extLst>
      <p:ext uri="{BB962C8B-B14F-4D97-AF65-F5344CB8AC3E}">
        <p14:creationId xmlns:p14="http://schemas.microsoft.com/office/powerpoint/2010/main" val="27560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89F25E-6801-B743-8C97-009C8AF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syllabus</a:t>
            </a:r>
            <a:endParaRPr lang="fi-FI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71F54BB-EDBD-1043-A900-045125441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312102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0ADE96-DE52-D643-95B1-A31F436B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assessment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3617016-90AD-0443-BCE0-20A21C82E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Finals</a:t>
            </a:r>
          </a:p>
          <a:p>
            <a:pPr lvl="1"/>
            <a:r>
              <a:rPr lang="en-GB" dirty="0"/>
              <a:t>P1: </a:t>
            </a:r>
            <a:r>
              <a:rPr lang="en-GB" i="1" dirty="0"/>
              <a:t>Core</a:t>
            </a:r>
            <a:r>
              <a:rPr lang="en-GB" dirty="0"/>
              <a:t> (2 hours for both HL and SL)</a:t>
            </a:r>
          </a:p>
          <a:p>
            <a:pPr lvl="1"/>
            <a:r>
              <a:rPr lang="en-GB" dirty="0"/>
              <a:t>P2: </a:t>
            </a:r>
            <a:r>
              <a:rPr lang="en-GB" i="1" dirty="0"/>
              <a:t>Options</a:t>
            </a:r>
            <a:r>
              <a:rPr lang="en-GB" dirty="0"/>
              <a:t> (1 hour for SL, 2 hours for HL)</a:t>
            </a:r>
          </a:p>
          <a:p>
            <a:pPr lvl="1"/>
            <a:r>
              <a:rPr lang="en-GB" dirty="0"/>
              <a:t>P3: </a:t>
            </a:r>
            <a:r>
              <a:rPr lang="en-GB" i="1" dirty="0"/>
              <a:t>Approaches to research </a:t>
            </a:r>
            <a:r>
              <a:rPr lang="en-GB" dirty="0"/>
              <a:t>(1 hour, HL only)</a:t>
            </a:r>
          </a:p>
          <a:p>
            <a:endParaRPr lang="en-GB" dirty="0"/>
          </a:p>
          <a:p>
            <a:r>
              <a:rPr lang="en-GB" b="1" dirty="0"/>
              <a:t>Internal Assessment</a:t>
            </a:r>
          </a:p>
          <a:p>
            <a:pPr lvl="1"/>
            <a:r>
              <a:rPr lang="en-GB" dirty="0"/>
              <a:t>Replication of a psychological experiment and writing a research report</a:t>
            </a:r>
          </a:p>
        </p:txBody>
      </p:sp>
    </p:spTree>
    <p:extLst>
      <p:ext uri="{BB962C8B-B14F-4D97-AF65-F5344CB8AC3E}">
        <p14:creationId xmlns:p14="http://schemas.microsoft.com/office/powerpoint/2010/main" val="262976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DCD1BB-98DC-0546-8567-EE9D9355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studying</a:t>
            </a:r>
            <a:r>
              <a:rPr lang="fi-FI" dirty="0"/>
              <a:t> for?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3E570F-46C1-C740-97AA-02AC515F6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expected in the finals?</a:t>
            </a:r>
          </a:p>
          <a:p>
            <a:pPr lvl="1"/>
            <a:r>
              <a:rPr lang="en-GB" dirty="0"/>
              <a:t>Psychological terminology, theories and </a:t>
            </a:r>
            <a:r>
              <a:rPr lang="en-GB" b="1" dirty="0"/>
              <a:t>studies</a:t>
            </a:r>
          </a:p>
          <a:p>
            <a:r>
              <a:rPr lang="en-GB" dirty="0"/>
              <a:t>How to answer in the finals?</a:t>
            </a:r>
          </a:p>
          <a:p>
            <a:pPr lvl="1"/>
            <a:r>
              <a:rPr lang="en-GB" b="1" dirty="0"/>
              <a:t>Critical thinking </a:t>
            </a:r>
            <a:r>
              <a:rPr lang="en-GB" dirty="0"/>
              <a:t>is important</a:t>
            </a:r>
          </a:p>
          <a:p>
            <a:r>
              <a:rPr lang="en-GB" dirty="0"/>
              <a:t>What is useful to Internal Assessment?</a:t>
            </a:r>
          </a:p>
          <a:p>
            <a:pPr lvl="1"/>
            <a:r>
              <a:rPr lang="en-GB" dirty="0"/>
              <a:t>Applying </a:t>
            </a:r>
            <a:r>
              <a:rPr lang="en-GB" b="1" dirty="0"/>
              <a:t>statistics</a:t>
            </a:r>
          </a:p>
          <a:p>
            <a:r>
              <a:rPr lang="en-GB" dirty="0"/>
              <a:t>How can we learn how to </a:t>
            </a:r>
            <a:r>
              <a:rPr lang="en-GB" i="1" dirty="0"/>
              <a:t>understand ourselves</a:t>
            </a:r>
            <a:r>
              <a:rPr lang="en-GB" dirty="0"/>
              <a:t> and </a:t>
            </a:r>
            <a:r>
              <a:rPr lang="en-GB" i="1" dirty="0"/>
              <a:t>others</a:t>
            </a:r>
            <a:r>
              <a:rPr lang="en-GB" dirty="0"/>
              <a:t> through psychology?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339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1C6ABD-C8C5-C440-A7AD-75E48A97B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7387EC1-F6E6-6B49-9F06-EB1A3F7543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IB1 year</a:t>
            </a:r>
          </a:p>
          <a:p>
            <a:pPr lvl="1"/>
            <a:r>
              <a:rPr lang="en-GB" b="1" dirty="0"/>
              <a:t>1st term</a:t>
            </a:r>
            <a:r>
              <a:rPr lang="en-GB" dirty="0"/>
              <a:t>: Approaches to researching behaviour and biological approach</a:t>
            </a:r>
          </a:p>
          <a:p>
            <a:pPr lvl="1"/>
            <a:r>
              <a:rPr lang="en-GB" b="1" dirty="0"/>
              <a:t>2nd term</a:t>
            </a:r>
            <a:r>
              <a:rPr lang="en-GB" dirty="0"/>
              <a:t>: Biological and cognitive approach</a:t>
            </a:r>
          </a:p>
          <a:p>
            <a:pPr lvl="1"/>
            <a:r>
              <a:rPr lang="en-GB" b="1" dirty="0"/>
              <a:t>3rd term</a:t>
            </a:r>
            <a:r>
              <a:rPr lang="en-GB" dirty="0"/>
              <a:t>: Animal research and digital world (HL only)</a:t>
            </a:r>
          </a:p>
          <a:p>
            <a:pPr lvl="1"/>
            <a:r>
              <a:rPr lang="en-GB" b="1" dirty="0"/>
              <a:t>4th term</a:t>
            </a:r>
            <a:r>
              <a:rPr lang="en-GB" dirty="0"/>
              <a:t>: </a:t>
            </a:r>
            <a:r>
              <a:rPr lang="en-GB" i="1" dirty="0"/>
              <a:t>IA task</a:t>
            </a:r>
          </a:p>
          <a:p>
            <a:pPr lvl="1"/>
            <a:r>
              <a:rPr lang="en-GB" b="1" dirty="0"/>
              <a:t>5th term</a:t>
            </a:r>
            <a:r>
              <a:rPr lang="en-GB" dirty="0"/>
              <a:t>: Sociocultural approach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6A1360D-ED6F-814F-8EE6-BC75EFBD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1270" y="1600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IB2 year</a:t>
            </a:r>
          </a:p>
          <a:p>
            <a:pPr lvl="1"/>
            <a:r>
              <a:rPr lang="en-GB" b="1" dirty="0"/>
              <a:t>1st term</a:t>
            </a:r>
            <a:r>
              <a:rPr lang="en-GB" dirty="0"/>
              <a:t>: Option</a:t>
            </a:r>
          </a:p>
          <a:p>
            <a:pPr lvl="1"/>
            <a:r>
              <a:rPr lang="en-GB" b="1" dirty="0"/>
              <a:t>2nd term</a:t>
            </a:r>
            <a:r>
              <a:rPr lang="en-GB" dirty="0"/>
              <a:t>: Option</a:t>
            </a:r>
          </a:p>
          <a:p>
            <a:pPr lvl="1"/>
            <a:r>
              <a:rPr lang="en-GB" b="1" dirty="0"/>
              <a:t>3rd term</a:t>
            </a:r>
            <a:r>
              <a:rPr lang="en-GB" dirty="0"/>
              <a:t>: Approaches to researching behaviour (HL only)</a:t>
            </a:r>
          </a:p>
          <a:p>
            <a:pPr lvl="1"/>
            <a:r>
              <a:rPr lang="en-GB" b="1" dirty="0"/>
              <a:t>4th term</a:t>
            </a:r>
            <a:r>
              <a:rPr lang="en-GB" dirty="0"/>
              <a:t>: Review and final mocks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376E8E2-1069-F04D-AF55-221CD7883A51}"/>
              </a:ext>
            </a:extLst>
          </p:cNvPr>
          <p:cNvSpPr txBox="1"/>
          <p:nvPr/>
        </p:nvSpPr>
        <p:spPr>
          <a:xfrm>
            <a:off x="191730" y="3198167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408079A0-43B6-354E-82D5-B07BF1C8D457}"/>
              </a:ext>
            </a:extLst>
          </p:cNvPr>
          <p:cNvSpPr txBox="1"/>
          <p:nvPr/>
        </p:nvSpPr>
        <p:spPr>
          <a:xfrm>
            <a:off x="191730" y="5429411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700D925E-1E9D-9D4A-BFC5-D72F591022CA}"/>
              </a:ext>
            </a:extLst>
          </p:cNvPr>
          <p:cNvSpPr txBox="1"/>
          <p:nvPr/>
        </p:nvSpPr>
        <p:spPr>
          <a:xfrm>
            <a:off x="4495799" y="2024005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A6EA27C-1C3C-DC46-BC60-4D2BAA7A9683}"/>
              </a:ext>
            </a:extLst>
          </p:cNvPr>
          <p:cNvSpPr txBox="1"/>
          <p:nvPr/>
        </p:nvSpPr>
        <p:spPr>
          <a:xfrm>
            <a:off x="4495799" y="2508229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610CB823-A425-B441-8149-D9127A941B9D}"/>
              </a:ext>
            </a:extLst>
          </p:cNvPr>
          <p:cNvSpPr txBox="1"/>
          <p:nvPr/>
        </p:nvSpPr>
        <p:spPr>
          <a:xfrm>
            <a:off x="4495799" y="2992453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0FD5464-BD31-3A4F-A4E7-4C6F89D3B569}"/>
              </a:ext>
            </a:extLst>
          </p:cNvPr>
          <p:cNvSpPr txBox="1"/>
          <p:nvPr/>
        </p:nvSpPr>
        <p:spPr>
          <a:xfrm>
            <a:off x="5168653" y="5295166"/>
            <a:ext cx="2742354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FINALS IN THE </a:t>
            </a:r>
            <a:br>
              <a:rPr lang="fi-FI" sz="2400" b="1" dirty="0"/>
            </a:br>
            <a:r>
              <a:rPr lang="fi-FI" sz="2400" b="1" dirty="0"/>
              <a:t>BEGINNING OF MAY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93B8C08D-8C5F-0D46-A6B3-6E91C6CCD5CA}"/>
              </a:ext>
            </a:extLst>
          </p:cNvPr>
          <p:cNvSpPr txBox="1"/>
          <p:nvPr/>
        </p:nvSpPr>
        <p:spPr>
          <a:xfrm>
            <a:off x="120394" y="3798881"/>
            <a:ext cx="1136850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03B4E1D0-6245-AAFC-CE8F-881C2DD5E1B9}"/>
              </a:ext>
            </a:extLst>
          </p:cNvPr>
          <p:cNvSpPr txBox="1"/>
          <p:nvPr/>
        </p:nvSpPr>
        <p:spPr>
          <a:xfrm>
            <a:off x="191728" y="2168351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</p:spTree>
    <p:extLst>
      <p:ext uri="{BB962C8B-B14F-4D97-AF65-F5344CB8AC3E}">
        <p14:creationId xmlns:p14="http://schemas.microsoft.com/office/powerpoint/2010/main" val="362323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5" grpId="0" build="p" bldLvl="2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526</Words>
  <Application>Microsoft Macintosh PowerPoint</Application>
  <PresentationFormat>Näytössä katseltava diaesitys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INTRODUCTION TO  IB PSYCHOLOGY</vt:lpstr>
      <vt:lpstr>Who is the teacher?</vt:lpstr>
      <vt:lpstr>Who are you?</vt:lpstr>
      <vt:lpstr>Psychology in the IB  diploma programme</vt:lpstr>
      <vt:lpstr>IB psychology syllabus</vt:lpstr>
      <vt:lpstr>IB psychology syllabus</vt:lpstr>
      <vt:lpstr>IB psychology assessment</vt:lpstr>
      <vt:lpstr>What are we studying for?</vt:lpstr>
      <vt:lpstr>IB psychology schedules</vt:lpstr>
      <vt:lpstr>IB psychology materials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98</cp:revision>
  <dcterms:created xsi:type="dcterms:W3CDTF">2016-01-27T06:20:57Z</dcterms:created>
  <dcterms:modified xsi:type="dcterms:W3CDTF">2024-08-13T07:41:35Z</dcterms:modified>
</cp:coreProperties>
</file>