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82" r:id="rId5"/>
    <p:sldId id="285" r:id="rId6"/>
    <p:sldId id="284" r:id="rId7"/>
    <p:sldId id="283" r:id="rId8"/>
    <p:sldId id="297" r:id="rId9"/>
    <p:sldId id="294" r:id="rId10"/>
    <p:sldId id="298" r:id="rId11"/>
    <p:sldId id="299" r:id="rId12"/>
    <p:sldId id="296" r:id="rId13"/>
    <p:sldId id="304" r:id="rId14"/>
    <p:sldId id="307" r:id="rId15"/>
    <p:sldId id="306" r:id="rId16"/>
    <p:sldId id="308" r:id="rId17"/>
    <p:sldId id="305" r:id="rId18"/>
    <p:sldId id="302" r:id="rId19"/>
    <p:sldId id="300" r:id="rId20"/>
    <p:sldId id="303" r:id="rId21"/>
    <p:sldId id="286" r:id="rId22"/>
    <p:sldId id="288" r:id="rId23"/>
    <p:sldId id="293" r:id="rId24"/>
    <p:sldId id="292" r:id="rId25"/>
    <p:sldId id="325" r:id="rId26"/>
    <p:sldId id="326" r:id="rId27"/>
    <p:sldId id="273" r:id="rId2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22.11.2022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pa.org/topics/therapy/psychotherapy-approache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TREATMENT OF DISORDERS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A256C-9B5D-ED45-BC4F-ED5E915B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F6C181-DECD-2F43-939C-0F15CEBCE1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Qualitative research</a:t>
            </a:r>
          </a:p>
          <a:p>
            <a:pPr lvl="1"/>
            <a:r>
              <a:rPr lang="en-GB" dirty="0"/>
              <a:t>Analysing the subjective experiences of the patients undergoing treatment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AE50E5-3C59-8342-972D-B1DD2F3922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91481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39489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AAB01-1DE6-364F-A09B-3A72CCAC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58E418-492A-0D45-9B69-76EE91F17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Meta-analyses</a:t>
            </a:r>
          </a:p>
          <a:p>
            <a:pPr lvl="1"/>
            <a:r>
              <a:rPr lang="en-GB" dirty="0"/>
              <a:t>Statistical analysis of a large number of existing studies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15421D-3F72-D844-9B34-C5F10A1C1E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311966"/>
            <a:ext cx="4419865" cy="2651919"/>
          </a:xfrm>
        </p:spPr>
      </p:pic>
    </p:spTree>
    <p:extLst>
      <p:ext uri="{BB962C8B-B14F-4D97-AF65-F5344CB8AC3E}">
        <p14:creationId xmlns:p14="http://schemas.microsoft.com/office/powerpoint/2010/main" val="37785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351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Eysenck (1954)</a:t>
            </a:r>
          </a:p>
          <a:p>
            <a:pPr lvl="1"/>
            <a:r>
              <a:rPr lang="en-GB" dirty="0"/>
              <a:t>”</a:t>
            </a:r>
            <a:r>
              <a:rPr lang="en-GB" i="1" dirty="0"/>
              <a:t>spontaneous remission </a:t>
            </a:r>
            <a:r>
              <a:rPr lang="en-GB" dirty="0"/>
              <a:t>alone is responsible for the individual’s improved condition regardless of psychotherapy”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43" y="1600200"/>
            <a:ext cx="3122914" cy="452596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8199025-1659-A549-9D72-D5A51597F640}"/>
              </a:ext>
            </a:extLst>
          </p:cNvPr>
          <p:cNvSpPr txBox="1"/>
          <p:nvPr/>
        </p:nvSpPr>
        <p:spPr>
          <a:xfrm>
            <a:off x="1180173" y="4846320"/>
            <a:ext cx="303756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800" b="1" dirty="0"/>
              <a:t>IS EYSENCK RIGHT?</a:t>
            </a:r>
          </a:p>
        </p:txBody>
      </p:sp>
    </p:spTree>
    <p:extLst>
      <p:ext uri="{BB962C8B-B14F-4D97-AF65-F5344CB8AC3E}">
        <p14:creationId xmlns:p14="http://schemas.microsoft.com/office/powerpoint/2010/main" val="33698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1D0E9C-18E5-A940-A8FC-9B8BF0E4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9A81B7-97BD-2F4D-B148-F0B1E79B4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Smith and Glass (1977)</a:t>
            </a:r>
          </a:p>
          <a:p>
            <a:pPr lvl="1"/>
            <a:r>
              <a:rPr lang="en-GB" dirty="0"/>
              <a:t>Meta-analysis of 375 studies</a:t>
            </a:r>
          </a:p>
          <a:p>
            <a:pPr lvl="1"/>
            <a:r>
              <a:rPr lang="en-GB" dirty="0"/>
              <a:t>Patients receiving psychotherapy are better off than 75% of untreated individuals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0E3CC9-7902-5342-AFF6-3DDBA1E55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8273"/>
          <a:stretch/>
        </p:blipFill>
        <p:spPr>
          <a:xfrm>
            <a:off x="4648200" y="1682337"/>
            <a:ext cx="4038600" cy="4000833"/>
          </a:xfrm>
        </p:spPr>
      </p:pic>
    </p:spTree>
    <p:extLst>
      <p:ext uri="{BB962C8B-B14F-4D97-AF65-F5344CB8AC3E}">
        <p14:creationId xmlns:p14="http://schemas.microsoft.com/office/powerpoint/2010/main" val="27219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8B781-0C2D-0646-A5FD-66EADA28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933F5F-4053-DC48-A80C-D22FD3DE1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b="1" dirty="0" err="1"/>
              <a:t>Wampold</a:t>
            </a:r>
            <a:r>
              <a:rPr lang="en-GB" b="1" dirty="0"/>
              <a:t> (2007)</a:t>
            </a:r>
          </a:p>
          <a:p>
            <a:pPr lvl="1"/>
            <a:r>
              <a:rPr lang="en-GB" dirty="0"/>
              <a:t>Meta-analysis comparing psychotherapy with medicine</a:t>
            </a:r>
          </a:p>
          <a:p>
            <a:pPr lvl="1"/>
            <a:r>
              <a:rPr lang="en-GB" dirty="0"/>
              <a:t>Psychotherapy is typically as effective as pharmacological treatments of mental disorders and has more long-lasting effects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61D852-7254-8C4E-A751-C42E5F03B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07603"/>
            <a:ext cx="4038600" cy="2911157"/>
          </a:xfrm>
        </p:spPr>
      </p:pic>
    </p:spTree>
    <p:extLst>
      <p:ext uri="{BB962C8B-B14F-4D97-AF65-F5344CB8AC3E}">
        <p14:creationId xmlns:p14="http://schemas.microsoft.com/office/powerpoint/2010/main" val="2804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5E7E54-00BC-5E45-8470-3EA949A3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F840B5-3AF9-954F-95F6-C66147633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b="1" dirty="0"/>
              <a:t>Jacobson et al. (1996)</a:t>
            </a:r>
          </a:p>
          <a:p>
            <a:pPr lvl="1"/>
            <a:r>
              <a:rPr lang="en-GB" dirty="0"/>
              <a:t>Experimental study to explain what components of cognitive behavioural therapy (CBT) are responsible for therapy outcomes</a:t>
            </a:r>
          </a:p>
          <a:p>
            <a:pPr lvl="1"/>
            <a:r>
              <a:rPr lang="en-GB" dirty="0"/>
              <a:t>No evidence was found  that full CBT is more effective than any of its components</a:t>
            </a: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C133C7C-F10E-CD48-AE0F-079769FAB0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629856"/>
            <a:ext cx="4038598" cy="4466652"/>
          </a:xfrm>
        </p:spPr>
      </p:pic>
    </p:spTree>
    <p:extLst>
      <p:ext uri="{BB962C8B-B14F-4D97-AF65-F5344CB8AC3E}">
        <p14:creationId xmlns:p14="http://schemas.microsoft.com/office/powerpoint/2010/main" val="17007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8391A-172D-F24D-B1E9-202A5454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755039-84E4-7740-9188-7D479AF4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makes psychotherapy effective?</a:t>
            </a:r>
          </a:p>
          <a:p>
            <a:pPr lvl="1"/>
            <a:r>
              <a:rPr lang="en-GB" dirty="0"/>
              <a:t>Base your evaluation on presented studies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18CC33-9BDE-3348-814D-AE67B08EE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34825"/>
            <a:ext cx="4038600" cy="3022975"/>
          </a:xfrm>
        </p:spPr>
      </p:pic>
    </p:spTree>
    <p:extLst>
      <p:ext uri="{BB962C8B-B14F-4D97-AF65-F5344CB8AC3E}">
        <p14:creationId xmlns:p14="http://schemas.microsoft.com/office/powerpoint/2010/main" val="33731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BC1A32-601F-7845-B43C-2529F0BF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B8E82E-30E6-064A-9497-02B620536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Non-specific factors of psychotherapy</a:t>
            </a:r>
          </a:p>
          <a:p>
            <a:pPr lvl="1"/>
            <a:r>
              <a:rPr lang="en-GB" dirty="0"/>
              <a:t>Common to all approaches</a:t>
            </a:r>
          </a:p>
          <a:p>
            <a:r>
              <a:rPr lang="en-GB" b="1" dirty="0"/>
              <a:t>Specific factors of psychotherapy</a:t>
            </a:r>
          </a:p>
          <a:p>
            <a:pPr lvl="1"/>
            <a:r>
              <a:rPr lang="en-GB" dirty="0"/>
              <a:t>Specific techniques used in certain approach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71F58AE2-717B-BD4B-8E27-E13B4C9421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37336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584241-8754-5343-94AC-A93EA7C2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C2D24-F27E-4647-B602-9492524CB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Familiarize yourself with the most common approaches to psychotherapy with the help of </a:t>
            </a:r>
            <a:r>
              <a:rPr lang="en-GB" dirty="0">
                <a:hlinkClick r:id="rId2"/>
              </a:rPr>
              <a:t>APA webpage</a:t>
            </a:r>
            <a:endParaRPr lang="en-GB" dirty="0"/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FA2CBA26-B0A9-D241-B572-2D1065EFC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08" y="1704703"/>
            <a:ext cx="4014492" cy="4014492"/>
          </a:xfrm>
        </p:spPr>
      </p:pic>
    </p:spTree>
    <p:extLst>
      <p:ext uri="{BB962C8B-B14F-4D97-AF65-F5344CB8AC3E}">
        <p14:creationId xmlns:p14="http://schemas.microsoft.com/office/powerpoint/2010/main" val="21473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AE3BBC-02D2-D94E-9146-7E87C0B3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12B07C-CF34-344D-9814-223214E3F8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Therapeutic approach does NOT play a crucial role in the effectiveness of psychotherapy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CBD429A-3008-BE4B-A106-B75120743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2744"/>
            <a:ext cx="4038600" cy="3080874"/>
          </a:xfrm>
        </p:spPr>
      </p:pic>
    </p:spTree>
    <p:extLst>
      <p:ext uri="{BB962C8B-B14F-4D97-AF65-F5344CB8AC3E}">
        <p14:creationId xmlns:p14="http://schemas.microsoft.com/office/powerpoint/2010/main" val="31290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1427"/>
            <a:ext cx="4038600" cy="4263509"/>
          </a:xfrm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97" y="1417638"/>
            <a:ext cx="2603350" cy="4833553"/>
          </a:xfrm>
        </p:spPr>
      </p:pic>
    </p:spTree>
    <p:extLst>
      <p:ext uri="{BB962C8B-B14F-4D97-AF65-F5344CB8AC3E}">
        <p14:creationId xmlns:p14="http://schemas.microsoft.com/office/powerpoint/2010/main" val="4349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77F66A-DB9F-6B4E-A0EC-2822A3B1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C0F983-D84E-B142-A7D9-F2C247E78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Three common factors in the effectiveness of psychotherapy (</a:t>
            </a:r>
            <a:r>
              <a:rPr lang="en-GB" dirty="0" err="1"/>
              <a:t>Wampold</a:t>
            </a:r>
            <a:r>
              <a:rPr lang="en-GB" dirty="0"/>
              <a:t>, 2007)</a:t>
            </a:r>
          </a:p>
          <a:p>
            <a:pPr lvl="1"/>
            <a:r>
              <a:rPr lang="en-GB" dirty="0"/>
              <a:t>(1) Client’s willingness to </a:t>
            </a:r>
            <a:r>
              <a:rPr lang="en-GB" i="1" dirty="0"/>
              <a:t>trust</a:t>
            </a:r>
            <a:r>
              <a:rPr lang="en-GB" dirty="0"/>
              <a:t> the therapist</a:t>
            </a:r>
          </a:p>
          <a:p>
            <a:pPr lvl="1"/>
            <a:r>
              <a:rPr lang="en-GB" dirty="0"/>
              <a:t>(2) </a:t>
            </a:r>
            <a:r>
              <a:rPr lang="en-GB" i="1" dirty="0"/>
              <a:t>Working alliance </a:t>
            </a:r>
            <a:r>
              <a:rPr lang="en-GB" dirty="0"/>
              <a:t>with the client</a:t>
            </a:r>
          </a:p>
          <a:p>
            <a:pPr lvl="1"/>
            <a:r>
              <a:rPr lang="en-GB" dirty="0"/>
              <a:t>(3) </a:t>
            </a:r>
            <a:r>
              <a:rPr lang="en-GB" i="1" dirty="0"/>
              <a:t>Placebo effect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EC85C0B-1723-184C-8156-9F2FE2373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7718"/>
            <a:ext cx="4038600" cy="2697784"/>
          </a:xfrm>
        </p:spPr>
      </p:pic>
    </p:spTree>
    <p:extLst>
      <p:ext uri="{BB962C8B-B14F-4D97-AF65-F5344CB8AC3E}">
        <p14:creationId xmlns:p14="http://schemas.microsoft.com/office/powerpoint/2010/main" val="6495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PROJECT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/>
              <a:t>Form 5 groups</a:t>
            </a:r>
          </a:p>
          <a:p>
            <a:r>
              <a:rPr lang="en-GB" dirty="0"/>
              <a:t>Each group is given </a:t>
            </a:r>
            <a:r>
              <a:rPr lang="en-GB" i="1" dirty="0"/>
              <a:t>one type of treatment method</a:t>
            </a:r>
            <a:r>
              <a:rPr lang="en-GB" dirty="0"/>
              <a:t> to the treatment of </a:t>
            </a:r>
            <a:r>
              <a:rPr lang="en-GB" b="1" dirty="0"/>
              <a:t>depression</a:t>
            </a:r>
          </a:p>
          <a:p>
            <a:r>
              <a:rPr lang="en-GB" dirty="0"/>
              <a:t>Each group compiles a PowerPoint presentation</a:t>
            </a:r>
          </a:p>
          <a:p>
            <a:pPr lvl="1"/>
            <a:r>
              <a:rPr lang="en-GB" dirty="0"/>
              <a:t>Remember to mark all your sources and upload your work to </a:t>
            </a:r>
            <a:r>
              <a:rPr lang="en-GB" dirty="0" err="1"/>
              <a:t>ManageBac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198" y="1600200"/>
            <a:ext cx="4335163" cy="4525963"/>
          </a:xfrm>
        </p:spPr>
        <p:txBody>
          <a:bodyPr>
            <a:normAutofit/>
          </a:bodyPr>
          <a:lstStyle/>
          <a:p>
            <a:r>
              <a:rPr lang="en-GB" i="1" dirty="0"/>
              <a:t>Describe</a:t>
            </a:r>
            <a:r>
              <a:rPr lang="en-GB" dirty="0"/>
              <a:t> and </a:t>
            </a:r>
            <a:r>
              <a:rPr lang="en-GB" i="1" dirty="0"/>
              <a:t>evaluate</a:t>
            </a:r>
            <a:r>
              <a:rPr lang="en-GB" dirty="0"/>
              <a:t> the treatment method</a:t>
            </a:r>
          </a:p>
          <a:p>
            <a:pPr lvl="1"/>
            <a:r>
              <a:rPr lang="en-GB" dirty="0"/>
              <a:t>Essential features, concepts and theories</a:t>
            </a:r>
          </a:p>
          <a:p>
            <a:pPr lvl="1"/>
            <a:r>
              <a:rPr lang="en-GB" dirty="0"/>
              <a:t>The pros and the cons</a:t>
            </a:r>
          </a:p>
          <a:p>
            <a:pPr lvl="1"/>
            <a:r>
              <a:rPr lang="en-GB" dirty="0"/>
              <a:t>Effectiveness</a:t>
            </a:r>
          </a:p>
          <a:p>
            <a:pPr lvl="1"/>
            <a:r>
              <a:rPr lang="en-GB" dirty="0"/>
              <a:t>How and when should the method be used</a:t>
            </a:r>
          </a:p>
          <a:p>
            <a:r>
              <a:rPr lang="en-GB" i="1" dirty="0"/>
              <a:t>Use empirical evidence! </a:t>
            </a:r>
          </a:p>
        </p:txBody>
      </p:sp>
    </p:spTree>
    <p:extLst>
      <p:ext uri="{BB962C8B-B14F-4D97-AF65-F5344CB8AC3E}">
        <p14:creationId xmlns:p14="http://schemas.microsoft.com/office/powerpoint/2010/main" val="16462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PROJECT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Group 1</a:t>
            </a:r>
            <a:r>
              <a:rPr lang="en-GB" dirty="0"/>
              <a:t>: Antidepressants in the treatment of depression</a:t>
            </a:r>
          </a:p>
          <a:p>
            <a:r>
              <a:rPr lang="en-GB" b="1" dirty="0"/>
              <a:t>Group 2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Electro convulsion therapy (ECT) in the treatment of depression</a:t>
            </a:r>
          </a:p>
          <a:p>
            <a:r>
              <a:rPr lang="en-GB" b="1" dirty="0"/>
              <a:t>Group 3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Transcranial magnetic stimulation (TMS) and transcranial direct current stimulation (</a:t>
            </a:r>
            <a:r>
              <a:rPr lang="en-GB" dirty="0" err="1">
                <a:solidFill>
                  <a:srgbClr val="00B050"/>
                </a:solidFill>
              </a:rPr>
              <a:t>tDCS</a:t>
            </a:r>
            <a:r>
              <a:rPr lang="en-GB" dirty="0">
                <a:solidFill>
                  <a:srgbClr val="00B050"/>
                </a:solidFill>
              </a:rPr>
              <a:t>) in the treatment of depression</a:t>
            </a:r>
          </a:p>
          <a:p>
            <a:r>
              <a:rPr lang="en-GB" b="1" dirty="0"/>
              <a:t>Group 4</a:t>
            </a:r>
            <a:r>
              <a:rPr lang="en-GB" dirty="0"/>
              <a:t>: Cognitive-behavioural therapy (CBT) in the treatment of depression</a:t>
            </a:r>
          </a:p>
          <a:p>
            <a:r>
              <a:rPr lang="en-GB" b="1" dirty="0"/>
              <a:t>Group 5</a:t>
            </a:r>
            <a:r>
              <a:rPr lang="en-GB" dirty="0"/>
              <a:t>: Culture sensitive treatment in the treatment of depression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5166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Treatment</a:t>
            </a:r>
            <a:r>
              <a:rPr lang="fi-FI" dirty="0"/>
              <a:t> of depression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It’s unlike that there is only one </a:t>
            </a:r>
            <a:r>
              <a:rPr lang="en-GB" dirty="0" err="1"/>
              <a:t>etiology</a:t>
            </a:r>
            <a:r>
              <a:rPr lang="en-GB" dirty="0"/>
              <a:t> of depression</a:t>
            </a:r>
          </a:p>
          <a:p>
            <a:endParaRPr lang="en-GB" dirty="0"/>
          </a:p>
          <a:p>
            <a:r>
              <a:rPr lang="en-GB" dirty="0"/>
              <a:t>Different dimensions of depression can be addressed using a mixture of treatment approaches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2267744"/>
            <a:ext cx="3209925" cy="3190875"/>
          </a:xfrm>
        </p:spPr>
      </p:pic>
    </p:spTree>
    <p:extLst>
      <p:ext uri="{BB962C8B-B14F-4D97-AF65-F5344CB8AC3E}">
        <p14:creationId xmlns:p14="http://schemas.microsoft.com/office/powerpoint/2010/main" val="14625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response to the question </a:t>
            </a:r>
            <a:r>
              <a:rPr lang="en-GB" i="1" dirty="0"/>
              <a:t>”Contrast </a:t>
            </a:r>
            <a:r>
              <a:rPr lang="en-GB" b="1" i="1" dirty="0"/>
              <a:t>one</a:t>
            </a:r>
            <a:r>
              <a:rPr lang="en-GB" i="1" dirty="0"/>
              <a:t> biological and </a:t>
            </a:r>
            <a:r>
              <a:rPr lang="en-GB" b="1" i="1" dirty="0"/>
              <a:t>one</a:t>
            </a:r>
            <a:r>
              <a:rPr lang="en-GB" i="1" dirty="0"/>
              <a:t> psychological treatment for </a:t>
            </a:r>
            <a:r>
              <a:rPr lang="en-GB" b="1" i="1" dirty="0"/>
              <a:t>one</a:t>
            </a:r>
            <a:r>
              <a:rPr lang="en-GB" i="1" dirty="0"/>
              <a:t> disorder”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After reading the response, pay attention to the examiner’s comments</a:t>
            </a:r>
          </a:p>
          <a:p>
            <a:endParaRPr lang="en-GB" dirty="0"/>
          </a:p>
          <a:p>
            <a:r>
              <a:rPr lang="en-GB" dirty="0"/>
              <a:t>What were you able to learn from this sample response?</a:t>
            </a:r>
          </a:p>
        </p:txBody>
      </p:sp>
    </p:spTree>
    <p:extLst>
      <p:ext uri="{BB962C8B-B14F-4D97-AF65-F5344CB8AC3E}">
        <p14:creationId xmlns:p14="http://schemas.microsoft.com/office/powerpoint/2010/main" val="42435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E7D7BD-4F27-3644-BE3C-601281AB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81551B-568E-3E43-A991-C381FBDB34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the different approaches of IB Psychology syllabus manifest themselves in what you have learned so far in Abnormal psychology?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2855DD29-F5D1-DC44-B9DA-721F98E69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494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2675C2C-1404-A14D-1250-1E8A9C0F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E0E5C49-931E-7120-85EE-BC26CBD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5127171"/>
          </a:xfrm>
        </p:spPr>
        <p:txBody>
          <a:bodyPr>
            <a:normAutofit fontScale="85000" lnSpcReduction="20000"/>
          </a:bodyPr>
          <a:lstStyle/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Discuss the role of culture in the treatment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disorders (M19)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Evaluate the effectiveness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</a:t>
            </a:r>
            <a:r>
              <a:rPr lang="en-GB" b="1" dirty="0">
                <a:solidFill>
                  <a:srgbClr val="3F3F3F"/>
                </a:solidFill>
              </a:rPr>
              <a:t> 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treatments</a:t>
            </a:r>
            <a:r>
              <a:rPr lang="en-GB" dirty="0">
                <a:solidFill>
                  <a:srgbClr val="3F3F3F"/>
                </a:solidFill>
              </a:rPr>
              <a:t> (N19)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Discuss the use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</a:t>
            </a:r>
            <a:r>
              <a:rPr lang="en-GB" b="1" dirty="0">
                <a:solidFill>
                  <a:srgbClr val="3F3F3F"/>
                </a:solidFill>
              </a:rPr>
              <a:t> 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treatments for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disorder</a:t>
            </a:r>
            <a:r>
              <a:rPr lang="en-GB" dirty="0">
                <a:solidFill>
                  <a:srgbClr val="3F3F3F"/>
                </a:solidFill>
              </a:rPr>
              <a:t> (N20)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Discuss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ethical considerations in relation to the treatment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disorders</a:t>
            </a:r>
            <a:r>
              <a:rPr lang="en-GB" dirty="0">
                <a:solidFill>
                  <a:srgbClr val="3F3F3F"/>
                </a:solidFill>
              </a:rPr>
              <a:t> (M21)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Evaluate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studies related to the treatment of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disorders (N21)</a:t>
            </a:r>
          </a:p>
          <a:p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Discuss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biological treatment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and one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treatment for </a:t>
            </a:r>
            <a:r>
              <a:rPr lang="en-GB" b="1" i="0" u="none" strike="noStrike" dirty="0">
                <a:solidFill>
                  <a:srgbClr val="3F3F3F"/>
                </a:solidFill>
                <a:effectLst/>
              </a:rPr>
              <a:t>one or more</a:t>
            </a:r>
            <a:r>
              <a:rPr lang="en-GB" b="0" i="0" u="none" strike="noStrike" dirty="0">
                <a:solidFill>
                  <a:srgbClr val="3F3F3F"/>
                </a:solidFill>
                <a:effectLst/>
              </a:rPr>
              <a:t> psychological disorders</a:t>
            </a:r>
            <a:r>
              <a:rPr lang="en-GB" dirty="0">
                <a:solidFill>
                  <a:srgbClr val="3F3F3F"/>
                </a:solidFill>
              </a:rPr>
              <a:t> (M22)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186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Trepanation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Trepanning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 err="1"/>
              <a:t>History</a:t>
            </a:r>
            <a:r>
              <a:rPr lang="fi-FI" dirty="0"/>
              <a:t> of </a:t>
            </a:r>
            <a:r>
              <a:rPr lang="fi-FI" dirty="0" err="1"/>
              <a:t>therapy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www.exposingtruth.com</a:t>
            </a:r>
            <a:r>
              <a:rPr lang="fi-FI" dirty="0"/>
              <a:t>/13-shocking-pictures-showing-how-we-used-to-treat-the-mentally-ill/&gt;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Wilhelm </a:t>
            </a:r>
            <a:r>
              <a:rPr lang="fi-FI" dirty="0" err="1"/>
              <a:t>Wundt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Wilhelm_Wundt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Sigmund Freud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Sigmund_Freud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 err="1"/>
              <a:t>Lobotomy</a:t>
            </a:r>
            <a:r>
              <a:rPr lang="fi-FI" dirty="0"/>
              <a:t> 1 and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Lobotomy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One </a:t>
            </a:r>
            <a:r>
              <a:rPr lang="fi-FI" dirty="0" err="1"/>
              <a:t>flew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cockoo’s</a:t>
            </a:r>
            <a:r>
              <a:rPr lang="fi-FI" dirty="0"/>
              <a:t> </a:t>
            </a:r>
            <a:r>
              <a:rPr lang="fi-FI" dirty="0" err="1"/>
              <a:t>nest</a:t>
            </a:r>
            <a:r>
              <a:rPr lang="fi-FI" dirty="0"/>
              <a:t> &lt;http://</a:t>
            </a:r>
            <a:r>
              <a:rPr lang="fi-FI" dirty="0" err="1"/>
              <a:t>thesociallyunjust.weebly.com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/>
              <a:t>Comic </a:t>
            </a:r>
            <a:r>
              <a:rPr lang="fi-FI" dirty="0" err="1"/>
              <a:t>therapy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www.vitalia.cz</a:t>
            </a:r>
            <a:r>
              <a:rPr lang="fi-FI" dirty="0"/>
              <a:t>/</a:t>
            </a:r>
            <a:r>
              <a:rPr lang="fi-FI" dirty="0" err="1"/>
              <a:t>clanky</a:t>
            </a:r>
            <a:r>
              <a:rPr lang="fi-FI" dirty="0"/>
              <a:t>/</a:t>
            </a:r>
            <a:r>
              <a:rPr lang="fi-FI" dirty="0" err="1"/>
              <a:t>jak-zvolit-dobreho-psychologa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 err="1"/>
              <a:t>Randomized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trials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www.tes.com</a:t>
            </a:r>
            <a:r>
              <a:rPr lang="fi-FI" dirty="0"/>
              <a:t>/</a:t>
            </a:r>
            <a:r>
              <a:rPr lang="fi-FI" dirty="0" err="1"/>
              <a:t>lessons</a:t>
            </a:r>
            <a:r>
              <a:rPr lang="fi-FI" dirty="0"/>
              <a:t>/tQgZc4lNh9ZgSw/</a:t>
            </a:r>
            <a:r>
              <a:rPr lang="fi-FI" dirty="0" err="1"/>
              <a:t>randomized</a:t>
            </a:r>
            <a:r>
              <a:rPr lang="fi-FI" dirty="0"/>
              <a:t>-</a:t>
            </a:r>
            <a:r>
              <a:rPr lang="fi-FI" dirty="0" err="1"/>
              <a:t>controlled</a:t>
            </a:r>
            <a:r>
              <a:rPr lang="fi-FI" dirty="0"/>
              <a:t>-trial&gt;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www.greenroompsychology.com</a:t>
            </a:r>
            <a:r>
              <a:rPr lang="fi-FI" dirty="0"/>
              <a:t>/</a:t>
            </a:r>
            <a:r>
              <a:rPr lang="fi-FI" dirty="0" err="1"/>
              <a:t>about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/>
              <a:t>Meta-</a:t>
            </a:r>
            <a:r>
              <a:rPr lang="fi-FI" dirty="0" err="1"/>
              <a:t>analysis</a:t>
            </a:r>
            <a:r>
              <a:rPr lang="fi-FI" dirty="0"/>
              <a:t> &lt;http://</a:t>
            </a:r>
            <a:r>
              <a:rPr lang="fi-FI" dirty="0" err="1"/>
              <a:t>library.downstate.edu</a:t>
            </a:r>
            <a:r>
              <a:rPr lang="fi-FI" dirty="0"/>
              <a:t>/EBM2/2700.htm&gt; </a:t>
            </a:r>
            <a:r>
              <a:rPr lang="fi-FI" dirty="0" err="1"/>
              <a:t>Accessed</a:t>
            </a:r>
            <a:r>
              <a:rPr lang="fi-FI" dirty="0"/>
              <a:t> 13th of August 2018.</a:t>
            </a:r>
          </a:p>
          <a:p>
            <a:r>
              <a:rPr lang="fi-FI" dirty="0" err="1"/>
              <a:t>Eysenck</a:t>
            </a:r>
            <a:r>
              <a:rPr lang="fi-FI" dirty="0"/>
              <a:t> &lt;http://</a:t>
            </a:r>
            <a:r>
              <a:rPr lang="fi-FI" dirty="0" err="1"/>
              <a:t>www.dandebat.dk</a:t>
            </a:r>
            <a:r>
              <a:rPr lang="fi-FI" dirty="0"/>
              <a:t>/eng-person4.htm&gt; </a:t>
            </a:r>
            <a:r>
              <a:rPr lang="fi-FI" dirty="0" err="1"/>
              <a:t>Accessed</a:t>
            </a:r>
            <a:r>
              <a:rPr lang="fi-FI" dirty="0"/>
              <a:t> 15th of August 2017.</a:t>
            </a:r>
          </a:p>
          <a:p>
            <a:r>
              <a:rPr lang="fi-FI" dirty="0" err="1"/>
              <a:t>Therapy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www.vectorstock.com</a:t>
            </a:r>
            <a:r>
              <a:rPr lang="fi-FI" dirty="0"/>
              <a:t>/royalty-</a:t>
            </a:r>
            <a:r>
              <a:rPr lang="fi-FI" dirty="0" err="1"/>
              <a:t>free</a:t>
            </a:r>
            <a:r>
              <a:rPr lang="fi-FI" dirty="0"/>
              <a:t>-</a:t>
            </a:r>
            <a:r>
              <a:rPr lang="fi-FI" dirty="0" err="1"/>
              <a:t>vector</a:t>
            </a:r>
            <a:r>
              <a:rPr lang="fi-FI" dirty="0"/>
              <a:t>/psychotherapy-concept-vector-21266130&gt; </a:t>
            </a:r>
            <a:r>
              <a:rPr lang="fi-FI" dirty="0" err="1"/>
              <a:t>Accessed</a:t>
            </a:r>
            <a:r>
              <a:rPr lang="fi-FI" dirty="0"/>
              <a:t> 21st of August 2019.</a:t>
            </a:r>
          </a:p>
          <a:p>
            <a:r>
              <a:rPr lang="fi-FI" dirty="0" err="1"/>
              <a:t>Birdhead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sv</a:t>
            </a:r>
            <a:r>
              <a:rPr lang="fi-FI" dirty="0"/>
              <a:t>/</a:t>
            </a:r>
            <a:r>
              <a:rPr lang="fi-FI" dirty="0" err="1"/>
              <a:t>vectors</a:t>
            </a:r>
            <a:r>
              <a:rPr lang="fi-FI" dirty="0"/>
              <a:t>/psykisk-hälsa-fåglar-huvud-3813766/&gt; </a:t>
            </a:r>
            <a:r>
              <a:rPr lang="fi-FI" dirty="0" err="1"/>
              <a:t>Accessed</a:t>
            </a:r>
            <a:r>
              <a:rPr lang="fi-FI" dirty="0"/>
              <a:t> 21st of August 2019. </a:t>
            </a:r>
          </a:p>
          <a:p>
            <a:r>
              <a:rPr lang="fi-FI" dirty="0" err="1"/>
              <a:t>Tree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www.psychologywales.co.uk</a:t>
            </a:r>
            <a:r>
              <a:rPr lang="fi-FI" dirty="0"/>
              <a:t>/2019/04/09/rewire-your-brain-and-protect-your-thinking-by-trying-something-brand-new/&gt; </a:t>
            </a:r>
            <a:r>
              <a:rPr lang="fi-FI" dirty="0" err="1"/>
              <a:t>Accessed</a:t>
            </a:r>
            <a:r>
              <a:rPr lang="fi-FI" dirty="0"/>
              <a:t> 21st of August 2019.</a:t>
            </a:r>
          </a:p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 to </a:t>
            </a:r>
            <a:r>
              <a:rPr lang="fi-FI" dirty="0" err="1"/>
              <a:t>back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digest.bps.org.uk</a:t>
            </a:r>
            <a:r>
              <a:rPr lang="fi-FI" dirty="0"/>
              <a:t>/2019/05/13/there-is-limited-evidence-to-support-the-widely-held-belief-that-psychotherapy-changes-the-body-as-well-as-the-mind/&gt; </a:t>
            </a:r>
            <a:r>
              <a:rPr lang="fi-FI" dirty="0" err="1"/>
              <a:t>Accessed</a:t>
            </a:r>
            <a:r>
              <a:rPr lang="fi-FI" dirty="0"/>
              <a:t> 21st of August 2019.</a:t>
            </a:r>
          </a:p>
          <a:p>
            <a:r>
              <a:rPr lang="fi-FI" dirty="0" err="1"/>
              <a:t>Therapy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www.shaanicreates.com</a:t>
            </a:r>
            <a:r>
              <a:rPr lang="fi-FI" dirty="0"/>
              <a:t>/</a:t>
            </a:r>
            <a:r>
              <a:rPr lang="fi-FI" dirty="0" err="1"/>
              <a:t>spiritual-alignment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  <a:r>
              <a:rPr lang="fi-FI" dirty="0" err="1"/>
              <a:t>august</a:t>
            </a:r>
            <a:r>
              <a:rPr lang="fi-FI" dirty="0"/>
              <a:t> 2019.</a:t>
            </a:r>
          </a:p>
          <a:p>
            <a:r>
              <a:rPr lang="fi-FI" dirty="0" err="1"/>
              <a:t>Therapy</a:t>
            </a:r>
            <a:r>
              <a:rPr lang="fi-FI" dirty="0"/>
              <a:t> 3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www.mindomo.com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</a:t>
            </a:r>
            <a:r>
              <a:rPr lang="fi-FI" dirty="0" err="1"/>
              <a:t>mindmap</a:t>
            </a:r>
            <a:r>
              <a:rPr lang="fi-FI" dirty="0"/>
              <a:t>/terapia-manual-21b3526c1c5d4bd3b3591eb9486ff635&gt; </a:t>
            </a:r>
            <a:r>
              <a:rPr lang="fi-FI" dirty="0" err="1"/>
              <a:t>Accessed</a:t>
            </a:r>
            <a:r>
              <a:rPr lang="fi-FI" dirty="0"/>
              <a:t> 15th of August 2017</a:t>
            </a:r>
          </a:p>
          <a:p>
            <a:r>
              <a:rPr lang="fi-FI" dirty="0"/>
              <a:t>APA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www.ariessys.com</a:t>
            </a:r>
            <a:r>
              <a:rPr lang="fi-FI" dirty="0"/>
              <a:t>/</a:t>
            </a:r>
            <a:r>
              <a:rPr lang="fi-FI" dirty="0" err="1"/>
              <a:t>views-press</a:t>
            </a:r>
            <a:r>
              <a:rPr lang="fi-FI" dirty="0"/>
              <a:t>/</a:t>
            </a:r>
            <a:r>
              <a:rPr lang="fi-FI" dirty="0" err="1"/>
              <a:t>press-releases</a:t>
            </a:r>
            <a:r>
              <a:rPr lang="fi-FI" dirty="0"/>
              <a:t>/the-american-psychological-association-to-deploy-editorial-manager-for-70-journals/&gt;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Therapy</a:t>
            </a:r>
            <a:r>
              <a:rPr lang="fi-FI" dirty="0"/>
              <a:t> 4 &lt;http://</a:t>
            </a:r>
            <a:r>
              <a:rPr lang="fi-FI" dirty="0" err="1"/>
              <a:t>mayajacobs-wallfischpsychotherapy.co.uk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August 2018. </a:t>
            </a:r>
          </a:p>
          <a:p>
            <a:r>
              <a:rPr lang="fi-FI" dirty="0" err="1"/>
              <a:t>Therapy</a:t>
            </a:r>
            <a:r>
              <a:rPr lang="fi-FI" dirty="0"/>
              <a:t> 5 &lt;http://</a:t>
            </a:r>
            <a:r>
              <a:rPr lang="fi-FI" dirty="0" err="1"/>
              <a:t>dvc.libguides.com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21st of August 2017.</a:t>
            </a:r>
          </a:p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</a:t>
            </a:r>
            <a:r>
              <a:rPr lang="fi-FI" dirty="0" err="1"/>
              <a:t>syllabus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ibpublishing.ibo.org</a:t>
            </a:r>
            <a:r>
              <a:rPr lang="fi-FI" dirty="0"/>
              <a:t>/d_3_psych_gui_1702_1/</a:t>
            </a:r>
            <a:r>
              <a:rPr lang="fi-FI" dirty="0" err="1"/>
              <a:t>apps</a:t>
            </a:r>
            <a:r>
              <a:rPr lang="fi-FI" dirty="0"/>
              <a:t>/</a:t>
            </a:r>
            <a:r>
              <a:rPr lang="fi-FI" dirty="0" err="1"/>
              <a:t>dpapp</a:t>
            </a:r>
            <a:r>
              <a:rPr lang="fi-FI" dirty="0"/>
              <a:t>/</a:t>
            </a:r>
            <a:r>
              <a:rPr lang="fi-FI" dirty="0" err="1"/>
              <a:t>guide.html?doc</a:t>
            </a:r>
            <a:r>
              <a:rPr lang="fi-FI" dirty="0"/>
              <a:t>=d_3_psych_gui_1702_1_e&amp;part=1&amp;chapter=3&amp;section=1&gt;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940"/>
            <a:ext cx="4038600" cy="363248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7390"/>
            <a:ext cx="4038600" cy="3211582"/>
          </a:xfrm>
        </p:spPr>
      </p:pic>
    </p:spTree>
    <p:extLst>
      <p:ext uri="{BB962C8B-B14F-4D97-AF65-F5344CB8AC3E}">
        <p14:creationId xmlns:p14="http://schemas.microsoft.com/office/powerpoint/2010/main" val="9182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" y="1600200"/>
            <a:ext cx="3363891" cy="452596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9" y="1600200"/>
            <a:ext cx="3214462" cy="4525963"/>
          </a:xfrm>
        </p:spPr>
      </p:pic>
    </p:spTree>
    <p:extLst>
      <p:ext uri="{BB962C8B-B14F-4D97-AF65-F5344CB8AC3E}">
        <p14:creationId xmlns:p14="http://schemas.microsoft.com/office/powerpoint/2010/main" val="1263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046D0-BD00-D641-BC97-DC9BA05D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History</a:t>
            </a:r>
            <a:endParaRPr lang="fi-FI" dirty="0"/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FC15A3D7-59C2-694B-9D9E-FA5E9F5250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510631"/>
            <a:ext cx="3238500" cy="2705100"/>
          </a:xfrm>
        </p:spPr>
      </p:pic>
      <p:pic>
        <p:nvPicPr>
          <p:cNvPr id="6" name="Sisällön paikkamerkki 8">
            <a:extLst>
              <a:ext uri="{FF2B5EF4-FFF2-40B4-BE49-F238E27FC236}">
                <a16:creationId xmlns:a16="http://schemas.microsoft.com/office/drawing/2014/main" id="{47568A77-313D-4746-837E-5AA3698601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7" y="2454543"/>
            <a:ext cx="4049743" cy="2761188"/>
          </a:xfrm>
        </p:spPr>
      </p:pic>
    </p:spTree>
    <p:extLst>
      <p:ext uri="{BB962C8B-B14F-4D97-AF65-F5344CB8AC3E}">
        <p14:creationId xmlns:p14="http://schemas.microsoft.com/office/powerpoint/2010/main" val="7289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should mentally ill be treated?</a:t>
            </a:r>
          </a:p>
          <a:p>
            <a:pPr lvl="1"/>
            <a:r>
              <a:rPr lang="en-GB" dirty="0"/>
              <a:t>What kind of </a:t>
            </a:r>
            <a:r>
              <a:rPr lang="en-GB"/>
              <a:t>practises and principles </a:t>
            </a:r>
            <a:r>
              <a:rPr lang="en-GB" dirty="0"/>
              <a:t>should be applied?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30" y="2491581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5394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Modern</a:t>
            </a:r>
            <a:r>
              <a:rPr lang="fi-FI" dirty="0"/>
              <a:t> </a:t>
            </a:r>
            <a:r>
              <a:rPr lang="fi-FI" dirty="0" err="1"/>
              <a:t>treatment</a:t>
            </a:r>
            <a:r>
              <a:rPr lang="fi-FI" dirty="0"/>
              <a:t> of </a:t>
            </a:r>
            <a:r>
              <a:rPr lang="fi-FI" dirty="0" err="1"/>
              <a:t>disorders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b="1" dirty="0"/>
              <a:t>Biomedical treatment</a:t>
            </a:r>
          </a:p>
          <a:p>
            <a:pPr lvl="1"/>
            <a:r>
              <a:rPr lang="en-GB" dirty="0"/>
              <a:t>Implementation of drugs and medical procedures</a:t>
            </a:r>
          </a:p>
          <a:p>
            <a:endParaRPr lang="en-GB" dirty="0"/>
          </a:p>
          <a:p>
            <a:r>
              <a:rPr lang="en-GB" b="1" dirty="0"/>
              <a:t>Psychological treatment</a:t>
            </a:r>
          </a:p>
          <a:p>
            <a:pPr lvl="1"/>
            <a:r>
              <a:rPr lang="en-GB" dirty="0"/>
              <a:t>Individual and group therapy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Usually the best result is achieved when different approaches are combined</a:t>
            </a:r>
          </a:p>
          <a:p>
            <a:pPr lvl="1"/>
            <a:r>
              <a:rPr lang="en-GB" dirty="0"/>
              <a:t>An </a:t>
            </a:r>
            <a:r>
              <a:rPr lang="en-GB" b="1" dirty="0"/>
              <a:t>eclectic </a:t>
            </a:r>
            <a:r>
              <a:rPr lang="en-GB" dirty="0"/>
              <a:t>approach </a:t>
            </a:r>
            <a:br>
              <a:rPr lang="en-GB" dirty="0"/>
            </a:br>
            <a:r>
              <a:rPr lang="en-GB" dirty="0"/>
              <a:t>to treatment</a:t>
            </a:r>
          </a:p>
          <a:p>
            <a:r>
              <a:rPr lang="en-GB" i="1" dirty="0"/>
              <a:t>Cultural factors </a:t>
            </a:r>
            <a:br>
              <a:rPr lang="en-GB" dirty="0"/>
            </a:br>
            <a:r>
              <a:rPr lang="en-GB" dirty="0"/>
              <a:t>must be taken into consideration</a:t>
            </a:r>
          </a:p>
        </p:txBody>
      </p:sp>
    </p:spTree>
    <p:extLst>
      <p:ext uri="{BB962C8B-B14F-4D97-AF65-F5344CB8AC3E}">
        <p14:creationId xmlns:p14="http://schemas.microsoft.com/office/powerpoint/2010/main" val="8978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620A8-BB12-7C40-B44A-6B9C1D5F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AFF89B-B397-344C-BD0A-A32EEA6FEA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can we assess the effectiveness of treatment?</a:t>
            </a:r>
          </a:p>
          <a:p>
            <a:pPr lvl="1"/>
            <a:r>
              <a:rPr lang="en-GB" dirty="0"/>
              <a:t>What kind of problems can arise?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1BCEC84-08CD-BF42-B6DC-D629976F7A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83713"/>
            <a:ext cx="4038600" cy="2358937"/>
          </a:xfrm>
        </p:spPr>
      </p:pic>
    </p:spTree>
    <p:extLst>
      <p:ext uri="{BB962C8B-B14F-4D97-AF65-F5344CB8AC3E}">
        <p14:creationId xmlns:p14="http://schemas.microsoft.com/office/powerpoint/2010/main" val="20889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063D03-AD43-C543-921F-0EE002AB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</a:t>
            </a:r>
            <a:r>
              <a:rPr lang="fi-FI" dirty="0" err="1"/>
              <a:t>treatment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58DFF-29B7-CD4B-8AC2-EE11E2164B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Randomized </a:t>
            </a:r>
            <a:br>
              <a:rPr lang="en-GB" b="1" dirty="0"/>
            </a:br>
            <a:r>
              <a:rPr lang="en-GB" b="1" dirty="0"/>
              <a:t>control trials</a:t>
            </a:r>
          </a:p>
          <a:p>
            <a:pPr lvl="1"/>
            <a:r>
              <a:rPr lang="en-GB" dirty="0"/>
              <a:t>Independent design experiments on the effectiveness of drugs and therapies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0A8A39-EC56-A640-A5EE-159660BD1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60161"/>
            <a:ext cx="4191000" cy="2514600"/>
          </a:xfrm>
        </p:spPr>
      </p:pic>
    </p:spTree>
    <p:extLst>
      <p:ext uri="{BB962C8B-B14F-4D97-AF65-F5344CB8AC3E}">
        <p14:creationId xmlns:p14="http://schemas.microsoft.com/office/powerpoint/2010/main" val="22286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1200</Words>
  <Application>Microsoft Macintosh PowerPoint</Application>
  <PresentationFormat>Näytössä katseltava diaesitys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Office-teema</vt:lpstr>
      <vt:lpstr>TREATMENT OF DISORDERS</vt:lpstr>
      <vt:lpstr>History</vt:lpstr>
      <vt:lpstr>History</vt:lpstr>
      <vt:lpstr>History</vt:lpstr>
      <vt:lpstr>History</vt:lpstr>
      <vt:lpstr>TASK</vt:lpstr>
      <vt:lpstr>Modern treatment of disorders</vt:lpstr>
      <vt:lpstr>TASK</vt:lpstr>
      <vt:lpstr>Assessing the effectiveness of treatment</vt:lpstr>
      <vt:lpstr>Assessing the effectiveness of treatment</vt:lpstr>
      <vt:lpstr>Assessing the effectiveness of treatment</vt:lpstr>
      <vt:lpstr>Assessing the effectiveness of treatment</vt:lpstr>
      <vt:lpstr>Assessing the effectiveness of treatment</vt:lpstr>
      <vt:lpstr>Assessing the effectiveness of treatment</vt:lpstr>
      <vt:lpstr>Assessing the effectiveness of treatment</vt:lpstr>
      <vt:lpstr>TASK</vt:lpstr>
      <vt:lpstr>Assessing the effectiveness of treatment</vt:lpstr>
      <vt:lpstr>TASK</vt:lpstr>
      <vt:lpstr>Assessing the effectiveness of treatment</vt:lpstr>
      <vt:lpstr>Assessing the effectiveness of treatment</vt:lpstr>
      <vt:lpstr>GROUP PROJECT</vt:lpstr>
      <vt:lpstr>GROUP PROJECT</vt:lpstr>
      <vt:lpstr>Treatment of depression</vt:lpstr>
      <vt:lpstr>TASK</vt:lpstr>
      <vt:lpstr>TASK</vt:lpstr>
      <vt:lpstr>Past questions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111</cp:revision>
  <dcterms:created xsi:type="dcterms:W3CDTF">2016-01-27T06:20:57Z</dcterms:created>
  <dcterms:modified xsi:type="dcterms:W3CDTF">2022-11-22T15:39:08Z</dcterms:modified>
</cp:coreProperties>
</file>