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79" r:id="rId4"/>
    <p:sldId id="282" r:id="rId5"/>
    <p:sldId id="280" r:id="rId6"/>
    <p:sldId id="284" r:id="rId7"/>
    <p:sldId id="285" r:id="rId8"/>
    <p:sldId id="286" r:id="rId9"/>
    <p:sldId id="287" r:id="rId10"/>
    <p:sldId id="288" r:id="rId11"/>
    <p:sldId id="281" r:id="rId12"/>
    <p:sldId id="289" r:id="rId13"/>
    <p:sldId id="295" r:id="rId14"/>
    <p:sldId id="292" r:id="rId15"/>
    <p:sldId id="290" r:id="rId16"/>
    <p:sldId id="320" r:id="rId17"/>
    <p:sldId id="283" r:id="rId18"/>
    <p:sldId id="293" r:id="rId19"/>
    <p:sldId id="294" r:id="rId20"/>
    <p:sldId id="321" r:id="rId21"/>
    <p:sldId id="298" r:id="rId22"/>
    <p:sldId id="297" r:id="rId23"/>
    <p:sldId id="296" r:id="rId24"/>
    <p:sldId id="317" r:id="rId25"/>
    <p:sldId id="318" r:id="rId26"/>
    <p:sldId id="303" r:id="rId27"/>
    <p:sldId id="323" r:id="rId28"/>
    <p:sldId id="310" r:id="rId29"/>
    <p:sldId id="304" r:id="rId30"/>
    <p:sldId id="306" r:id="rId31"/>
    <p:sldId id="312" r:id="rId32"/>
    <p:sldId id="315" r:id="rId33"/>
    <p:sldId id="271" r:id="rId34"/>
    <p:sldId id="314" r:id="rId35"/>
    <p:sldId id="316" r:id="rId36"/>
    <p:sldId id="319" r:id="rId37"/>
    <p:sldId id="326" r:id="rId38"/>
    <p:sldId id="325" r:id="rId39"/>
    <p:sldId id="327" r:id="rId40"/>
    <p:sldId id="273" r:id="rId41"/>
    <p:sldId id="299" r:id="rId42"/>
    <p:sldId id="309" r:id="rId4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6.3.2023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D_xhXPivGHY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ted.com/talks/jon_ronson_strange_answers_to_the_psychopath_tes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ted.com/talks/elyn_saks_seeing_mental_illnes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id/8abd900025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FACTORS INFLUENCING DIAGNOSIS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F6F5D-DB69-F940-8A6F-150FEE9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8075A-7AD4-9043-85C9-50F508B76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Analyse the study</a:t>
            </a:r>
          </a:p>
          <a:p>
            <a:pPr lvl="1"/>
            <a:r>
              <a:rPr lang="en-GB" dirty="0"/>
              <a:t>Do a MAGEC/</a:t>
            </a:r>
            <a:br>
              <a:rPr lang="en-GB" dirty="0"/>
            </a:br>
            <a:r>
              <a:rPr lang="en-GB" dirty="0"/>
              <a:t>GRENADE analysis </a:t>
            </a:r>
          </a:p>
          <a:p>
            <a:r>
              <a:rPr lang="en-GB" dirty="0"/>
              <a:t>What does the Rosenhan (1973) experiment tell us about the concepts of </a:t>
            </a:r>
            <a:r>
              <a:rPr lang="en-GB" i="1" dirty="0"/>
              <a:t>normality</a:t>
            </a:r>
            <a:r>
              <a:rPr lang="en-GB" dirty="0"/>
              <a:t> and </a:t>
            </a:r>
            <a:r>
              <a:rPr lang="en-GB" i="1" dirty="0"/>
              <a:t>abnormality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FA47998-E382-8144-9E76-FFE943538C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3450" y="1049280"/>
            <a:ext cx="3383280" cy="4499414"/>
          </a:xfrm>
        </p:spPr>
      </p:pic>
    </p:spTree>
    <p:extLst>
      <p:ext uri="{BB962C8B-B14F-4D97-AF65-F5344CB8AC3E}">
        <p14:creationId xmlns:p14="http://schemas.microsoft.com/office/powerpoint/2010/main" val="18797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F7513C-BF34-1C47-9E1F-6952BA8B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72C42F-ABCA-074B-A579-64B4F9F943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educational video</a:t>
            </a:r>
            <a:r>
              <a:rPr lang="en-GB" dirty="0"/>
              <a:t> on Thomas Szasz’s argument on the myth of mental illness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7230CC-0170-D347-AB15-2C370DCC0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0230" y="2121742"/>
            <a:ext cx="3856570" cy="2972773"/>
          </a:xfrm>
        </p:spPr>
      </p:pic>
    </p:spTree>
    <p:extLst>
      <p:ext uri="{BB962C8B-B14F-4D97-AF65-F5344CB8AC3E}">
        <p14:creationId xmlns:p14="http://schemas.microsoft.com/office/powerpoint/2010/main" val="39878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F7DA3B-ED56-1A4A-83B0-A15B75E4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E05F92-CDB7-7A48-B435-2E20AE11DF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Is it really so that we cannot distinguish between the sane and the insane?</a:t>
            </a:r>
          </a:p>
          <a:p>
            <a:endParaRPr lang="en-GB"/>
          </a:p>
          <a:p>
            <a:r>
              <a:rPr lang="en-GB"/>
              <a:t>Is mental illness just a myth like Szasz suggest?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C9993F7-E28D-B049-A596-0FBDB911CB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1700" y="1958181"/>
            <a:ext cx="3911600" cy="3810000"/>
          </a:xfrm>
        </p:spPr>
      </p:pic>
    </p:spTree>
    <p:extLst>
      <p:ext uri="{BB962C8B-B14F-4D97-AF65-F5344CB8AC3E}">
        <p14:creationId xmlns:p14="http://schemas.microsoft.com/office/powerpoint/2010/main" val="36148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7361D3-3AEE-0740-98B8-4F56ECE8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Labeling</a:t>
            </a:r>
            <a:r>
              <a:rPr lang="fi-FI"/>
              <a:t> </a:t>
            </a:r>
            <a:r>
              <a:rPr lang="fi-FI" err="1"/>
              <a:t>theory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8E5EE8-22F9-1A4F-9653-42511BA2F0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Mental disorders are seen as </a:t>
            </a:r>
            <a:r>
              <a:rPr lang="en-GB" i="1"/>
              <a:t>labels</a:t>
            </a:r>
            <a:r>
              <a:rPr lang="en-GB"/>
              <a:t> that influence the self-identity and behaviour of individuals</a:t>
            </a:r>
          </a:p>
          <a:p>
            <a:pPr lvl="1"/>
            <a:r>
              <a:rPr lang="en-GB" b="1"/>
              <a:t>Stigmatization</a:t>
            </a:r>
          </a:p>
          <a:p>
            <a:pPr lvl="1"/>
            <a:r>
              <a:rPr lang="en-GB" b="1"/>
              <a:t>Stereotyping</a:t>
            </a:r>
          </a:p>
          <a:p>
            <a:pPr lvl="1"/>
            <a:r>
              <a:rPr lang="en-GB" b="1"/>
              <a:t>Self-fulfilling prophecy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B7B0352-2C70-B64D-A26F-95C08B5BA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3728" y="2572891"/>
            <a:ext cx="3598607" cy="2580580"/>
          </a:xfrm>
        </p:spPr>
      </p:pic>
    </p:spTree>
    <p:extLst>
      <p:ext uri="{BB962C8B-B14F-4D97-AF65-F5344CB8AC3E}">
        <p14:creationId xmlns:p14="http://schemas.microsoft.com/office/powerpoint/2010/main" val="229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8C64A-8D1F-B348-9B56-8A81A029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220CB-97D3-5246-BFDA-D55B5BC0D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68165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Ted </a:t>
            </a:r>
            <a:r>
              <a:rPr lang="en-GB" dirty="0" err="1"/>
              <a:t>Ronson</a:t>
            </a:r>
            <a:r>
              <a:rPr lang="en-GB" dirty="0"/>
              <a:t> TED Talk </a:t>
            </a:r>
            <a:r>
              <a:rPr lang="en-GB" i="1" dirty="0">
                <a:hlinkClick r:id="rId2"/>
              </a:rPr>
              <a:t>“Strange answers to the psychopath test”</a:t>
            </a:r>
            <a:endParaRPr lang="en-GB" i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0A41954-BD2A-EE4F-ABFC-03E138B6A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4930" y="1826507"/>
            <a:ext cx="3159760" cy="3902304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E6FFD6D-2435-7241-AC95-05389F9FD788}"/>
              </a:ext>
            </a:extLst>
          </p:cNvPr>
          <p:cNvSpPr txBox="1"/>
          <p:nvPr/>
        </p:nvSpPr>
        <p:spPr>
          <a:xfrm>
            <a:off x="398808" y="4426803"/>
            <a:ext cx="448494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Is there a definite line that </a:t>
            </a:r>
            <a:br>
              <a:rPr lang="en-GB" sz="2400" b="1"/>
            </a:br>
            <a:r>
              <a:rPr lang="en-GB" sz="2400" b="1"/>
              <a:t>divides the sane from the insane?</a:t>
            </a:r>
          </a:p>
        </p:txBody>
      </p:sp>
    </p:spTree>
    <p:extLst>
      <p:ext uri="{BB962C8B-B14F-4D97-AF65-F5344CB8AC3E}">
        <p14:creationId xmlns:p14="http://schemas.microsoft.com/office/powerpoint/2010/main" val="963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0E7FC7-1EB5-2D4A-ABD2-2D60BB8A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03B0DD-6CA6-5045-AC1C-A71BCA5B7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42" y="1619023"/>
            <a:ext cx="3909060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Read pages 257–260 and summarize the main points of four approaches of abnormality in your own words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ECCFF2-750C-4249-82F7-756F8E1E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2143" y="1417638"/>
            <a:ext cx="4800600" cy="4928733"/>
          </a:xfrm>
        </p:spPr>
        <p:txBody>
          <a:bodyPr>
            <a:normAutofit/>
          </a:bodyPr>
          <a:lstStyle/>
          <a:p>
            <a:r>
              <a:rPr lang="en-GB"/>
              <a:t>(1) Abnormality as </a:t>
            </a:r>
            <a:br>
              <a:rPr lang="en-GB"/>
            </a:br>
            <a:r>
              <a:rPr lang="en-GB"/>
              <a:t>deviation from social norms</a:t>
            </a:r>
          </a:p>
          <a:p>
            <a:r>
              <a:rPr lang="en-GB"/>
              <a:t>(2) Abnormality as inadequate functioning </a:t>
            </a:r>
            <a:r>
              <a:rPr lang="en-GB" i="1"/>
              <a:t>(Rosenhan &amp; Seligman, 1989)</a:t>
            </a:r>
          </a:p>
          <a:p>
            <a:r>
              <a:rPr lang="en-GB"/>
              <a:t>(3) Abnormality as a deviation from ideal </a:t>
            </a:r>
            <a:br>
              <a:rPr lang="en-GB"/>
            </a:br>
            <a:r>
              <a:rPr lang="en-GB"/>
              <a:t>mental health </a:t>
            </a:r>
            <a:r>
              <a:rPr lang="en-GB" i="1"/>
              <a:t>(Jahoda, 1958)</a:t>
            </a:r>
          </a:p>
          <a:p>
            <a:r>
              <a:rPr lang="en-GB"/>
              <a:t>(4) Abnormality as </a:t>
            </a:r>
            <a:br>
              <a:rPr lang="en-GB"/>
            </a:br>
            <a:r>
              <a:rPr lang="en-GB"/>
              <a:t>statistical infrequency</a:t>
            </a:r>
          </a:p>
        </p:txBody>
      </p:sp>
    </p:spTree>
    <p:extLst>
      <p:ext uri="{BB962C8B-B14F-4D97-AF65-F5344CB8AC3E}">
        <p14:creationId xmlns:p14="http://schemas.microsoft.com/office/powerpoint/2010/main" val="30099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EF6500-14B3-F742-994C-425A7F77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F30B4F-5B7F-C14F-8927-77A162740E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are the major </a:t>
            </a:r>
            <a:r>
              <a:rPr lang="en-GB" i="1" dirty="0"/>
              <a:t>differences</a:t>
            </a:r>
            <a:r>
              <a:rPr lang="en-GB" dirty="0"/>
              <a:t> and </a:t>
            </a:r>
            <a:r>
              <a:rPr lang="en-GB" i="1" dirty="0"/>
              <a:t>similarities</a:t>
            </a:r>
            <a:r>
              <a:rPr lang="en-GB" dirty="0"/>
              <a:t> between the four approaches?</a:t>
            </a:r>
          </a:p>
          <a:p>
            <a:r>
              <a:rPr lang="en-GB" dirty="0"/>
              <a:t>Can they meet the challenges of </a:t>
            </a:r>
            <a:r>
              <a:rPr lang="en-GB" i="1" dirty="0"/>
              <a:t>Rosenhan (1973) </a:t>
            </a:r>
            <a:r>
              <a:rPr lang="en-GB" dirty="0"/>
              <a:t>and </a:t>
            </a:r>
            <a:r>
              <a:rPr lang="en-GB" i="1" dirty="0"/>
              <a:t>Szasz</a:t>
            </a:r>
            <a:r>
              <a:rPr lang="en-GB" dirty="0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9A2189-2142-FE48-BB28-A36B19573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8930"/>
            <a:ext cx="4038600" cy="4028503"/>
          </a:xfrm>
        </p:spPr>
      </p:pic>
    </p:spTree>
    <p:extLst>
      <p:ext uri="{BB962C8B-B14F-4D97-AF65-F5344CB8AC3E}">
        <p14:creationId xmlns:p14="http://schemas.microsoft.com/office/powerpoint/2010/main" val="11332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CBE7DA-91C9-1247-9C29-15150368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medical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of </a:t>
            </a:r>
            <a:r>
              <a:rPr lang="fi-FI" err="1"/>
              <a:t>abnormality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50308F-AD5F-8E40-BE85-FF56A2B7D8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Psychological disorders are seen as </a:t>
            </a:r>
            <a:r>
              <a:rPr lang="en-GB" b="1"/>
              <a:t>psychopathology</a:t>
            </a:r>
            <a:r>
              <a:rPr lang="en-GB"/>
              <a:t> (</a:t>
            </a:r>
            <a:r>
              <a:rPr lang="en-GB" i="1"/>
              <a:t>illness in the psyche</a:t>
            </a:r>
            <a:r>
              <a:rPr lang="en-GB"/>
              <a:t>)</a:t>
            </a:r>
          </a:p>
          <a:p>
            <a:pPr lvl="1"/>
            <a:r>
              <a:rPr lang="en-GB"/>
              <a:t>Each disorder is defined on the basis of its </a:t>
            </a:r>
            <a:r>
              <a:rPr lang="en-GB" i="1"/>
              <a:t>symptoms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B33A2D-16FB-8940-BC73-9C4E90FE59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0710" y="1826674"/>
            <a:ext cx="3495368" cy="3495368"/>
          </a:xfrm>
        </p:spPr>
      </p:pic>
    </p:spTree>
    <p:extLst>
      <p:ext uri="{BB962C8B-B14F-4D97-AF65-F5344CB8AC3E}">
        <p14:creationId xmlns:p14="http://schemas.microsoft.com/office/powerpoint/2010/main" val="14194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F8841-5B1F-D74F-8AFE-C903B00B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medical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of </a:t>
            </a:r>
            <a:r>
              <a:rPr lang="fi-FI" err="1"/>
              <a:t>abnormality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98E0B1-90B8-BB45-8A79-81F080DBD1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/>
              <a:t>Signs</a:t>
            </a:r>
          </a:p>
          <a:p>
            <a:pPr lvl="1"/>
            <a:r>
              <a:rPr lang="en-GB"/>
              <a:t>Indicators of illness that can be detected by e.g. blood tests, brain scans and X-rays</a:t>
            </a:r>
            <a:endParaRPr lang="en-GB" b="1"/>
          </a:p>
          <a:p>
            <a:r>
              <a:rPr lang="en-GB" b="1"/>
              <a:t>Symptoms</a:t>
            </a:r>
          </a:p>
          <a:p>
            <a:pPr lvl="1"/>
            <a:r>
              <a:rPr lang="en-GB"/>
              <a:t>What the patient reports to the doctor</a:t>
            </a:r>
          </a:p>
          <a:p>
            <a:pPr lvl="1"/>
            <a:r>
              <a:rPr lang="en-GB"/>
              <a:t>What the doctor observes in a patient</a:t>
            </a:r>
          </a:p>
          <a:p>
            <a:endParaRPr lang="en-GB" i="1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9FCDE3-100E-CD41-A631-9C0C4A732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Most psychological disorders don’t have </a:t>
            </a:r>
            <a:r>
              <a:rPr lang="en-GB" i="1"/>
              <a:t>signs</a:t>
            </a:r>
            <a:r>
              <a:rPr lang="en-GB"/>
              <a:t> equivalent to physical illnesses</a:t>
            </a:r>
          </a:p>
          <a:p>
            <a:endParaRPr lang="en-GB"/>
          </a:p>
          <a:p>
            <a:r>
              <a:rPr lang="en-GB" i="1"/>
              <a:t>Causes</a:t>
            </a:r>
            <a:r>
              <a:rPr lang="en-GB"/>
              <a:t> of psychological disorders has to be inferred from </a:t>
            </a:r>
            <a:r>
              <a:rPr lang="en-GB" i="1"/>
              <a:t>symptoms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D8F37-FBD4-EE4C-B178-7D9B34EA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medical</a:t>
            </a:r>
            <a:r>
              <a:rPr lang="fi-FI"/>
              <a:t> </a:t>
            </a:r>
            <a:r>
              <a:rPr lang="fi-FI" err="1"/>
              <a:t>model</a:t>
            </a:r>
            <a:r>
              <a:rPr lang="fi-FI"/>
              <a:t> of </a:t>
            </a:r>
            <a:r>
              <a:rPr lang="fi-FI" err="1"/>
              <a:t>abnormality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7A05B-421B-E44B-A765-252E0DD17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/>
          </a:p>
          <a:p>
            <a:r>
              <a:rPr lang="en-GB" b="1"/>
              <a:t>Classification systems </a:t>
            </a:r>
            <a:r>
              <a:rPr lang="en-GB"/>
              <a:t>are based on </a:t>
            </a:r>
            <a:r>
              <a:rPr lang="en-GB" i="1"/>
              <a:t>symptoms</a:t>
            </a:r>
          </a:p>
          <a:p>
            <a:pPr lvl="1"/>
            <a:r>
              <a:rPr lang="en-GB"/>
              <a:t>There is a </a:t>
            </a:r>
            <a:r>
              <a:rPr lang="en-GB" i="1"/>
              <a:t>pattern of recognizable behaviour </a:t>
            </a:r>
            <a:r>
              <a:rPr lang="en-GB"/>
              <a:t>in every disorder</a:t>
            </a:r>
          </a:p>
          <a:p>
            <a:pPr lvl="1"/>
            <a:r>
              <a:rPr lang="en-GB"/>
              <a:t>Enables </a:t>
            </a:r>
            <a:r>
              <a:rPr lang="en-GB" i="1"/>
              <a:t>diagnosis</a:t>
            </a:r>
            <a:r>
              <a:rPr lang="en-GB"/>
              <a:t> of mental disorders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0CF2E40-D821-0C4A-A737-7DADC4391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72609"/>
            <a:ext cx="3810000" cy="2679700"/>
          </a:xfrm>
        </p:spPr>
      </p:pic>
    </p:spTree>
    <p:extLst>
      <p:ext uri="{BB962C8B-B14F-4D97-AF65-F5344CB8AC3E}">
        <p14:creationId xmlns:p14="http://schemas.microsoft.com/office/powerpoint/2010/main" val="38814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228C06-78C0-B346-A81E-21CD2088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What</a:t>
            </a:r>
            <a:r>
              <a:rPr lang="fi-FI"/>
              <a:t> is </a:t>
            </a:r>
            <a:r>
              <a:rPr lang="fi-FI" err="1"/>
              <a:t>abnormal</a:t>
            </a:r>
            <a:r>
              <a:rPr lang="fi-FI"/>
              <a:t> </a:t>
            </a:r>
            <a:r>
              <a:rPr lang="fi-FI" err="1"/>
              <a:t>psychology</a:t>
            </a:r>
            <a:r>
              <a:rPr lang="fi-FI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F5CE4A-51B4-D543-9734-6D476A2584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Abnormal psychology studies unusual patterns of behaviour, mental disorders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5A32FBB-8C1B-1E44-9719-7C2808CD3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7669" y="2082476"/>
            <a:ext cx="4654199" cy="3072453"/>
          </a:xfrm>
        </p:spPr>
      </p:pic>
    </p:spTree>
    <p:extLst>
      <p:ext uri="{BB962C8B-B14F-4D97-AF65-F5344CB8AC3E}">
        <p14:creationId xmlns:p14="http://schemas.microsoft.com/office/powerpoint/2010/main" val="3207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967F2-43C7-CA4D-8B5A-B18CE99F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060C99-F631-A24A-A322-267529BCCE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are the </a:t>
            </a:r>
            <a:r>
              <a:rPr lang="en-GB" i="1" dirty="0"/>
              <a:t>strengths</a:t>
            </a:r>
            <a:r>
              <a:rPr lang="en-GB" dirty="0"/>
              <a:t> and the </a:t>
            </a:r>
            <a:r>
              <a:rPr lang="en-GB" i="1" dirty="0"/>
              <a:t>limitations</a:t>
            </a:r>
            <a:r>
              <a:rPr lang="en-GB" dirty="0"/>
              <a:t> of the medical model of abnormality?</a:t>
            </a:r>
          </a:p>
          <a:p>
            <a:r>
              <a:rPr lang="en-GB" dirty="0"/>
              <a:t>How does it compare to other approaches of abnormality?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813687-5219-7549-B642-066CA858E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500" y="2085181"/>
            <a:ext cx="3556000" cy="3556000"/>
          </a:xfrm>
        </p:spPr>
      </p:pic>
    </p:spTree>
    <p:extLst>
      <p:ext uri="{BB962C8B-B14F-4D97-AF65-F5344CB8AC3E}">
        <p14:creationId xmlns:p14="http://schemas.microsoft.com/office/powerpoint/2010/main" val="37156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61D2B-8732-4941-B9DE-85CF0C34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1ABFBA-76F3-0447-B53F-723FF5E13A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 small groups and do the task in the ”Discussion” box on page 263</a:t>
            </a:r>
          </a:p>
          <a:p>
            <a:r>
              <a:rPr lang="en-GB" dirty="0"/>
              <a:t>Compile a small </a:t>
            </a:r>
            <a:r>
              <a:rPr lang="en-GB" i="1" dirty="0"/>
              <a:t>poster</a:t>
            </a:r>
            <a:r>
              <a:rPr lang="en-GB" dirty="0"/>
              <a:t> where you create a classification that allows people to diagnose </a:t>
            </a:r>
            <a:r>
              <a:rPr lang="en-GB" i="1" dirty="0"/>
              <a:t>shyness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8E97319-6541-6646-8D02-083D1C588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3312" y="2170907"/>
            <a:ext cx="3993488" cy="2976279"/>
          </a:xfrm>
        </p:spPr>
      </p:pic>
    </p:spTree>
    <p:extLst>
      <p:ext uri="{BB962C8B-B14F-4D97-AF65-F5344CB8AC3E}">
        <p14:creationId xmlns:p14="http://schemas.microsoft.com/office/powerpoint/2010/main" val="4509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D02D70-8A8D-2F41-9424-B6EF2634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36131-E379-534D-B281-9B4B584FA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 err="1"/>
              <a:t>Elyn</a:t>
            </a:r>
            <a:r>
              <a:rPr lang="en-GB" dirty="0"/>
              <a:t> Saks TED-Talk </a:t>
            </a:r>
            <a:r>
              <a:rPr lang="en-GB" i="1" dirty="0">
                <a:hlinkClick r:id="rId2"/>
              </a:rPr>
              <a:t>“A tale of mental illness – from the inside”</a:t>
            </a:r>
            <a:endParaRPr lang="en-GB" i="1" dirty="0"/>
          </a:p>
          <a:p>
            <a:pPr lvl="1"/>
            <a:r>
              <a:rPr lang="en-GB" dirty="0"/>
              <a:t>What does this video tell you about how mental illnesses are experienced?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42232E-52A6-024B-9A01-2F837A6949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198" y="1719232"/>
            <a:ext cx="3015487" cy="4283362"/>
          </a:xfrm>
        </p:spPr>
      </p:pic>
    </p:spTree>
    <p:extLst>
      <p:ext uri="{BB962C8B-B14F-4D97-AF65-F5344CB8AC3E}">
        <p14:creationId xmlns:p14="http://schemas.microsoft.com/office/powerpoint/2010/main" val="982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09B0D0-F77F-9C47-A571-5DCCBD04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400E3-7348-7F47-9CC4-9759782968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262–265 and familiarize yourself with the most widely used classification systems</a:t>
            </a:r>
            <a:endParaRPr lang="en-GB" b="1" dirty="0"/>
          </a:p>
          <a:p>
            <a:pPr lvl="1"/>
            <a:r>
              <a:rPr lang="en-GB" dirty="0"/>
              <a:t>P</a:t>
            </a:r>
            <a:r>
              <a:rPr lang="en-GB"/>
              <a:t>ay </a:t>
            </a:r>
            <a:r>
              <a:rPr lang="en-GB" dirty="0"/>
              <a:t>close attention to the challenges of the classification systems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4E094FE-5466-6045-B00F-61FFE827AC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Study more about </a:t>
            </a:r>
            <a:br>
              <a:rPr lang="en-GB"/>
            </a:br>
            <a:r>
              <a:rPr lang="en-GB"/>
              <a:t>the DSM and the ICD</a:t>
            </a:r>
          </a:p>
          <a:p>
            <a:pPr lvl="1"/>
            <a:r>
              <a:rPr lang="en-GB"/>
              <a:t>Links are in </a:t>
            </a:r>
            <a:r>
              <a:rPr lang="en-GB" err="1">
                <a:hlinkClick r:id="rId2"/>
              </a:rPr>
              <a:t>peda.net</a:t>
            </a:r>
            <a:endParaRPr lang="en-GB"/>
          </a:p>
          <a:p>
            <a:pPr lvl="1"/>
            <a:r>
              <a:rPr lang="en-GB"/>
              <a:t>What are the differences and similarities between these two classification systems?</a:t>
            </a:r>
          </a:p>
        </p:txBody>
      </p:sp>
    </p:spTree>
    <p:extLst>
      <p:ext uri="{BB962C8B-B14F-4D97-AF65-F5344CB8AC3E}">
        <p14:creationId xmlns:p14="http://schemas.microsoft.com/office/powerpoint/2010/main" val="2682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28F68-580E-F94A-8DD7-180B06CB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/>
              <a:t> and </a:t>
            </a:r>
            <a:r>
              <a:rPr lang="fi-FI" err="1"/>
              <a:t>validity</a:t>
            </a:r>
            <a:r>
              <a:rPr lang="fi-FI"/>
              <a:t> of </a:t>
            </a:r>
            <a:r>
              <a:rPr lang="fi-FI" err="1"/>
              <a:t>diagnosis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0FFC16-28A0-184F-A3DB-CE7B6C3DD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Diagnosis</a:t>
            </a:r>
          </a:p>
          <a:p>
            <a:pPr lvl="1"/>
            <a:r>
              <a:rPr lang="en-GB" i="1"/>
              <a:t>”Differentiating knowledge”</a:t>
            </a:r>
          </a:p>
          <a:p>
            <a:pPr lvl="1"/>
            <a:r>
              <a:rPr lang="en-GB"/>
              <a:t>Relating a pattern of behaviour to a certain category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AFFD89D-3117-8447-B22F-972DACA0F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90916"/>
            <a:ext cx="4028768" cy="2685845"/>
          </a:xfrm>
        </p:spPr>
      </p:pic>
    </p:spTree>
    <p:extLst>
      <p:ext uri="{BB962C8B-B14F-4D97-AF65-F5344CB8AC3E}">
        <p14:creationId xmlns:p14="http://schemas.microsoft.com/office/powerpoint/2010/main" val="1445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B2EE3C-2A42-8A49-AFF2-C9AE9815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44EAB0-7FBA-1B4A-AB80-BEA7E4C43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What was meant by</a:t>
            </a:r>
          </a:p>
          <a:p>
            <a:pPr lvl="1"/>
            <a:r>
              <a:rPr lang="en-GB" b="1"/>
              <a:t>Psychologist</a:t>
            </a:r>
            <a:r>
              <a:rPr lang="en-GB"/>
              <a:t>?</a:t>
            </a:r>
          </a:p>
          <a:p>
            <a:pPr lvl="1"/>
            <a:r>
              <a:rPr lang="en-GB" b="1"/>
              <a:t>Psychiatrist</a:t>
            </a:r>
            <a:r>
              <a:rPr lang="en-GB"/>
              <a:t>?</a:t>
            </a:r>
          </a:p>
          <a:p>
            <a:pPr lvl="1"/>
            <a:r>
              <a:rPr lang="en-GB" b="1"/>
              <a:t>Psychotherapist</a:t>
            </a:r>
            <a:r>
              <a:rPr lang="en-GB"/>
              <a:t>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79AF85-7F71-DB4E-B7CB-7AEEA77D1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53148"/>
            <a:ext cx="4191000" cy="2794000"/>
          </a:xfrm>
        </p:spPr>
      </p:pic>
    </p:spTree>
    <p:extLst>
      <p:ext uri="{BB962C8B-B14F-4D97-AF65-F5344CB8AC3E}">
        <p14:creationId xmlns:p14="http://schemas.microsoft.com/office/powerpoint/2010/main" val="17841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3A692-FA3C-344C-900E-CA881539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781CF-8ADA-634F-B0FB-0E5546208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What was meant by </a:t>
            </a:r>
            <a:r>
              <a:rPr lang="en-GB" b="1"/>
              <a:t>reliability </a:t>
            </a:r>
            <a:r>
              <a:rPr lang="en-GB"/>
              <a:t>and </a:t>
            </a:r>
            <a:r>
              <a:rPr lang="en-GB" b="1"/>
              <a:t>validity</a:t>
            </a:r>
            <a:r>
              <a:rPr lang="en-GB"/>
              <a:t>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0BE7D59-FD8C-954D-BD52-454E3D016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9646"/>
            <a:ext cx="4038600" cy="4327071"/>
          </a:xfrm>
        </p:spPr>
      </p:pic>
    </p:spTree>
    <p:extLst>
      <p:ext uri="{BB962C8B-B14F-4D97-AF65-F5344CB8AC3E}">
        <p14:creationId xmlns:p14="http://schemas.microsoft.com/office/powerpoint/2010/main" val="19906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3A692-FA3C-344C-900E-CA881539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of </a:t>
            </a:r>
            <a:r>
              <a:rPr lang="fi-FI"/>
              <a:t>diagnosis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781CF-8ADA-634F-B0FB-0E5546208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14800" cy="4068762"/>
          </a:xfrm>
        </p:spPr>
        <p:txBody>
          <a:bodyPr>
            <a:normAutofit/>
          </a:bodyPr>
          <a:lstStyle/>
          <a:p>
            <a:r>
              <a:rPr lang="en-GB" dirty="0"/>
              <a:t>Reliability of diagnosis</a:t>
            </a:r>
          </a:p>
          <a:p>
            <a:pPr lvl="1"/>
            <a:r>
              <a:rPr lang="en-GB" dirty="0"/>
              <a:t>Do different clinicians arrive at the same results with the same patients?</a:t>
            </a:r>
          </a:p>
          <a:p>
            <a:endParaRPr lang="en-GB" dirty="0"/>
          </a:p>
          <a:p>
            <a:r>
              <a:rPr lang="en-GB" dirty="0"/>
              <a:t>Validity of diagnosis</a:t>
            </a:r>
          </a:p>
          <a:p>
            <a:pPr lvl="1"/>
            <a:r>
              <a:rPr lang="en-GB" dirty="0"/>
              <a:t>Is the diagnosis accurate?</a:t>
            </a:r>
          </a:p>
          <a:p>
            <a:pPr lvl="1"/>
            <a:r>
              <a:rPr lang="en-GB" dirty="0"/>
              <a:t>Does the patient receive a correct diagnosis?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91210E6-4B2A-3D41-A747-885E03630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1373" y="1828799"/>
            <a:ext cx="4012253" cy="4068763"/>
          </a:xfrm>
        </p:spPr>
      </p:pic>
    </p:spTree>
    <p:extLst>
      <p:ext uri="{BB962C8B-B14F-4D97-AF65-F5344CB8AC3E}">
        <p14:creationId xmlns:p14="http://schemas.microsoft.com/office/powerpoint/2010/main" val="3029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038B2-0C95-274C-ADDD-7C2F7601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Reliability</a:t>
            </a:r>
            <a:r>
              <a:rPr lang="fi-FI"/>
              <a:t> and </a:t>
            </a:r>
            <a:r>
              <a:rPr lang="fi-FI" err="1"/>
              <a:t>validity</a:t>
            </a:r>
            <a:r>
              <a:rPr lang="fi-FI"/>
              <a:t> of </a:t>
            </a:r>
            <a:r>
              <a:rPr lang="fi-FI" err="1"/>
              <a:t>diagnosis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A55D74-0AFE-AC49-8F71-D8FBB301B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There is an </a:t>
            </a:r>
            <a:r>
              <a:rPr lang="en-GB" i="1" dirty="0"/>
              <a:t>inverse relationship </a:t>
            </a:r>
            <a:r>
              <a:rPr lang="en-GB" dirty="0"/>
              <a:t>between validity and reliability of diagnosis</a:t>
            </a:r>
          </a:p>
          <a:p>
            <a:pPr lvl="1"/>
            <a:r>
              <a:rPr lang="en-GB" dirty="0"/>
              <a:t>As reliability increases, validity has a tendency to decrease, and vice versa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95F8573-D796-E744-A0D8-3000E3DBA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310036"/>
            <a:ext cx="4191000" cy="2741140"/>
          </a:xfrm>
        </p:spPr>
      </p:pic>
    </p:spTree>
    <p:extLst>
      <p:ext uri="{BB962C8B-B14F-4D97-AF65-F5344CB8AC3E}">
        <p14:creationId xmlns:p14="http://schemas.microsoft.com/office/powerpoint/2010/main" val="18053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1119A-893E-4046-A2CB-51D073EC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959114-7145-164F-A63C-BC494B2A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pages 270-272 and answer the following questions:</a:t>
            </a:r>
          </a:p>
          <a:p>
            <a:pPr lvl="1"/>
            <a:r>
              <a:rPr lang="en-GB" dirty="0"/>
              <a:t>What is meant by </a:t>
            </a:r>
            <a:r>
              <a:rPr lang="en-GB" b="1" dirty="0"/>
              <a:t>inter-rater reliability </a:t>
            </a:r>
            <a:r>
              <a:rPr lang="en-GB" dirty="0"/>
              <a:t>and how it can be established?</a:t>
            </a:r>
          </a:p>
          <a:p>
            <a:pPr lvl="1"/>
            <a:r>
              <a:rPr lang="en-GB" dirty="0"/>
              <a:t>What is meant by </a:t>
            </a:r>
            <a:r>
              <a:rPr lang="en-GB" b="1" dirty="0"/>
              <a:t>test-retest reliability </a:t>
            </a:r>
            <a:r>
              <a:rPr lang="en-GB" dirty="0"/>
              <a:t>and how does it relate to inter-rater reliability?</a:t>
            </a:r>
          </a:p>
          <a:p>
            <a:pPr lvl="1"/>
            <a:r>
              <a:rPr lang="en-GB" dirty="0"/>
              <a:t>What is meant by </a:t>
            </a:r>
            <a:r>
              <a:rPr lang="en-GB" b="1" dirty="0"/>
              <a:t>kappa coefficient </a:t>
            </a:r>
            <a:r>
              <a:rPr lang="en-GB" dirty="0"/>
              <a:t>and how does it relates to the reliability of diagnosis?</a:t>
            </a:r>
          </a:p>
          <a:p>
            <a:pPr lvl="1"/>
            <a:r>
              <a:rPr lang="en-GB" dirty="0"/>
              <a:t>What is meant </a:t>
            </a:r>
            <a:r>
              <a:rPr lang="en-GB" b="1" dirty="0"/>
              <a:t>predictive validity </a:t>
            </a:r>
            <a:r>
              <a:rPr lang="en-GB" dirty="0"/>
              <a:t>in diagnosis?</a:t>
            </a:r>
          </a:p>
        </p:txBody>
      </p:sp>
    </p:spTree>
    <p:extLst>
      <p:ext uri="{BB962C8B-B14F-4D97-AF65-F5344CB8AC3E}">
        <p14:creationId xmlns:p14="http://schemas.microsoft.com/office/powerpoint/2010/main" val="16116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C9901FA-0C94-154D-B0B3-0DE6F7B7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12464BB-9D6E-034C-96B9-9E82335268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What is </a:t>
            </a:r>
            <a:r>
              <a:rPr lang="en-GB" i="1"/>
              <a:t>abnormality</a:t>
            </a:r>
            <a:r>
              <a:rPr lang="en-GB"/>
              <a:t>?</a:t>
            </a:r>
          </a:p>
          <a:p>
            <a:pPr lvl="1"/>
            <a:r>
              <a:rPr lang="en-GB"/>
              <a:t>How can you differentiate</a:t>
            </a:r>
            <a:r>
              <a:rPr lang="en-GB" i="1"/>
              <a:t> normal </a:t>
            </a:r>
            <a:r>
              <a:rPr lang="en-GB"/>
              <a:t>from </a:t>
            </a:r>
            <a:r>
              <a:rPr lang="en-GB" i="1"/>
              <a:t>abnormal</a:t>
            </a:r>
            <a:r>
              <a:rPr lang="en-GB"/>
              <a:t>?</a:t>
            </a:r>
          </a:p>
          <a:p>
            <a:pPr lvl="1"/>
            <a:r>
              <a:rPr lang="en-GB"/>
              <a:t>How can you tell the difference between </a:t>
            </a:r>
            <a:r>
              <a:rPr lang="en-GB" i="1"/>
              <a:t>sane</a:t>
            </a:r>
            <a:r>
              <a:rPr lang="en-GB"/>
              <a:t> and </a:t>
            </a:r>
            <a:r>
              <a:rPr lang="en-GB" i="1"/>
              <a:t>insane</a:t>
            </a:r>
            <a:r>
              <a:rPr lang="en-GB"/>
              <a:t> people?</a:t>
            </a:r>
          </a:p>
        </p:txBody>
      </p:sp>
      <p:pic>
        <p:nvPicPr>
          <p:cNvPr id="7" name="Sisällön paikkamerkki 6" descr="mental.jpg">
            <a:extLst>
              <a:ext uri="{FF2B5EF4-FFF2-40B4-BE49-F238E27FC236}">
                <a16:creationId xmlns:a16="http://schemas.microsoft.com/office/drawing/2014/main" id="{290643E3-D440-CA41-A290-6B3F43E7B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r="-355" b="2361"/>
          <a:stretch/>
        </p:blipFill>
        <p:spPr>
          <a:xfrm>
            <a:off x="4648200" y="1653634"/>
            <a:ext cx="4038600" cy="4419095"/>
          </a:xfrm>
        </p:spPr>
      </p:pic>
    </p:spTree>
    <p:extLst>
      <p:ext uri="{BB962C8B-B14F-4D97-AF65-F5344CB8AC3E}">
        <p14:creationId xmlns:p14="http://schemas.microsoft.com/office/powerpoint/2010/main" val="22806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1A9015-F860-7144-917A-32243A44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BC5E1C-69B0-794F-8812-FDC9F5F21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Read pages 272-275 and do the </a:t>
            </a:r>
            <a:r>
              <a:rPr lang="en-GB" i="1" dirty="0"/>
              <a:t>“ATL skills: Research”</a:t>
            </a:r>
            <a:r>
              <a:rPr lang="en-GB" dirty="0"/>
              <a:t> box on page 274</a:t>
            </a:r>
          </a:p>
          <a:p>
            <a:pPr lvl="1"/>
            <a:r>
              <a:rPr lang="en-GB" dirty="0"/>
              <a:t>Try to understand how the reliability of DSM has been improved through the six studies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47C1E9B-BFF2-4F43-B747-17C04C72F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6968" y="2070880"/>
            <a:ext cx="3531627" cy="3584601"/>
          </a:xfrm>
        </p:spPr>
      </p:pic>
    </p:spTree>
    <p:extLst>
      <p:ext uri="{BB962C8B-B14F-4D97-AF65-F5344CB8AC3E}">
        <p14:creationId xmlns:p14="http://schemas.microsoft.com/office/powerpoint/2010/main" val="6915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A89CDA-4929-DD45-B40A-950DB74B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2C210E-C98D-5A44-8A15-962D21D18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dirty="0"/>
              <a:t>Read pages 275-276 and summarize the key problems of validity of diagnosis in your own words</a:t>
            </a:r>
          </a:p>
          <a:p>
            <a:endParaRPr lang="en-GB" dirty="0"/>
          </a:p>
          <a:p>
            <a:r>
              <a:rPr lang="en-GB" dirty="0"/>
              <a:t>What does the </a:t>
            </a:r>
            <a:r>
              <a:rPr lang="en-GB" b="1" dirty="0"/>
              <a:t>Cooper (1972) </a:t>
            </a:r>
            <a:r>
              <a:rPr lang="en-GB" dirty="0"/>
              <a:t>study tell about the validity of diagnosis?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1782CBB-2BDE-6C4F-9E21-8DCF18BD4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52613"/>
            <a:ext cx="4038600" cy="3821136"/>
          </a:xfrm>
        </p:spPr>
      </p:pic>
    </p:spTree>
    <p:extLst>
      <p:ext uri="{BB962C8B-B14F-4D97-AF65-F5344CB8AC3E}">
        <p14:creationId xmlns:p14="http://schemas.microsoft.com/office/powerpoint/2010/main" val="30422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96AC8D-C155-884B-A014-B152C2A9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88F2E8-F36A-044C-B3C6-328A1F6325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Review </a:t>
            </a:r>
            <a:r>
              <a:rPr lang="en-GB" i="1"/>
              <a:t>validity and reliability of diagnosis </a:t>
            </a:r>
            <a:r>
              <a:rPr lang="en-GB"/>
              <a:t>by reading pages </a:t>
            </a:r>
            <a:br>
              <a:rPr lang="en-GB"/>
            </a:br>
            <a:r>
              <a:rPr lang="en-GB"/>
              <a:t>276-279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B9C94EB-2BE3-3543-9E66-A01DFCE6AD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9704" y="1417638"/>
            <a:ext cx="2875935" cy="4369209"/>
          </a:xfrm>
        </p:spPr>
      </p:pic>
    </p:spTree>
    <p:extLst>
      <p:ext uri="{BB962C8B-B14F-4D97-AF65-F5344CB8AC3E}">
        <p14:creationId xmlns:p14="http://schemas.microsoft.com/office/powerpoint/2010/main" val="7816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TOK-LINK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62451" cy="4525963"/>
          </a:xfrm>
        </p:spPr>
        <p:txBody>
          <a:bodyPr>
            <a:normAutofit/>
          </a:bodyPr>
          <a:lstStyle/>
          <a:p>
            <a:r>
              <a:rPr lang="en-GB" dirty="0"/>
              <a:t>How do the following KQs relate to the contents we just covered?</a:t>
            </a:r>
          </a:p>
          <a:p>
            <a:pPr lvl="1"/>
            <a:r>
              <a:rPr lang="en-GB" dirty="0"/>
              <a:t>How does the way we organize or classify knowledge affect what</a:t>
            </a:r>
            <a:br>
              <a:rPr lang="en-GB" dirty="0"/>
            </a:br>
            <a:r>
              <a:rPr lang="en-GB" dirty="0"/>
              <a:t>we know?</a:t>
            </a:r>
          </a:p>
          <a:p>
            <a:pPr lvl="1"/>
            <a:r>
              <a:rPr lang="en-GB" dirty="0"/>
              <a:t>Does our knowledge depend on our interactions with other knowers?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5703" y="2623457"/>
            <a:ext cx="4567378" cy="2373086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758190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 dirty="0"/>
              <a:t>DISCUSS</a:t>
            </a:r>
            <a:r>
              <a:rPr lang="fi-FI" sz="2800" b="1" dirty="0"/>
              <a:t> AND </a:t>
            </a:r>
            <a:r>
              <a:rPr lang="fi-FI" sz="2800" b="1" i="1" dirty="0"/>
              <a:t>EXPLORE</a:t>
            </a:r>
            <a:r>
              <a:rPr lang="fi-FI" sz="2800" b="1" dirty="0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36212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9DC08-8242-814A-B2B9-C053F157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role</a:t>
            </a:r>
            <a:r>
              <a:rPr lang="fi-FI"/>
              <a:t> of </a:t>
            </a:r>
            <a:r>
              <a:rPr lang="fi-FI" err="1"/>
              <a:t>clinical</a:t>
            </a:r>
            <a:r>
              <a:rPr lang="fi-FI"/>
              <a:t> </a:t>
            </a:r>
            <a:r>
              <a:rPr lang="fi-FI" err="1"/>
              <a:t>biases</a:t>
            </a:r>
            <a:r>
              <a:rPr lang="fi-FI"/>
              <a:t> in </a:t>
            </a:r>
            <a:r>
              <a:rPr lang="fi-FI" err="1"/>
              <a:t>diagnosis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CE2441-AFB9-9D46-A456-0755B6930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644483"/>
          </a:xfrm>
        </p:spPr>
        <p:txBody>
          <a:bodyPr/>
          <a:lstStyle/>
          <a:p>
            <a:r>
              <a:rPr lang="en-GB" b="1" dirty="0"/>
              <a:t>Clinical bias in diagnosis </a:t>
            </a:r>
            <a:r>
              <a:rPr lang="en-GB" dirty="0"/>
              <a:t>refers to a systematic deviation from accuracy in diagnosis caused by misinterpretation of </a:t>
            </a:r>
            <a:r>
              <a:rPr lang="en-GB"/>
              <a:t>the patient’s </a:t>
            </a:r>
            <a:r>
              <a:rPr lang="en-GB" dirty="0"/>
              <a:t>behaviour</a:t>
            </a:r>
          </a:p>
          <a:p>
            <a:pPr lvl="1"/>
            <a:r>
              <a:rPr lang="en-GB" dirty="0"/>
              <a:t>Clinician variables</a:t>
            </a:r>
          </a:p>
          <a:p>
            <a:pPr lvl="1"/>
            <a:r>
              <a:rPr lang="en-GB" dirty="0"/>
              <a:t>Patient variables</a:t>
            </a:r>
          </a:p>
          <a:p>
            <a:pPr lvl="1"/>
            <a:r>
              <a:rPr lang="en-GB" dirty="0"/>
              <a:t>Cultural factors and syndromes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CFED2B8-16D8-D347-B1C9-307E9A6F1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4792" y="1850199"/>
            <a:ext cx="4191000" cy="3157602"/>
          </a:xfrm>
        </p:spPr>
      </p:pic>
    </p:spTree>
    <p:extLst>
      <p:ext uri="{BB962C8B-B14F-4D97-AF65-F5344CB8AC3E}">
        <p14:creationId xmlns:p14="http://schemas.microsoft.com/office/powerpoint/2010/main" val="9661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8432F-9EB7-CE49-BC66-9229C81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GROUP PROJECT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D34BE-8A00-8844-A215-94331F21C5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Form five groups</a:t>
            </a:r>
          </a:p>
          <a:p>
            <a:r>
              <a:rPr lang="en-GB" dirty="0"/>
              <a:t>Each group is given one clinical bias</a:t>
            </a:r>
          </a:p>
          <a:p>
            <a:r>
              <a:rPr lang="en-GB" dirty="0"/>
              <a:t>Each group creates a </a:t>
            </a:r>
            <a:r>
              <a:rPr lang="en-GB" b="1" dirty="0"/>
              <a:t>mini-play</a:t>
            </a:r>
            <a:r>
              <a:rPr lang="en-GB" dirty="0"/>
              <a:t> where the clinical bias appears AND writes </a:t>
            </a:r>
            <a:r>
              <a:rPr lang="en-GB" b="1" dirty="0"/>
              <a:t>small notes </a:t>
            </a:r>
            <a:r>
              <a:rPr lang="en-GB" dirty="0"/>
              <a:t>that will be uploaded to </a:t>
            </a:r>
            <a:r>
              <a:rPr lang="en-GB" dirty="0" err="1"/>
              <a:t>ManageBac</a:t>
            </a:r>
            <a:r>
              <a:rPr lang="en-GB" dirty="0"/>
              <a:t> about the clinical bias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1BF516-3C75-AD4B-BDAF-3B0BD2A00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/>
              <a:t>What is </a:t>
            </a:r>
            <a:r>
              <a:rPr lang="en-GB" i="1"/>
              <a:t>the essence </a:t>
            </a:r>
            <a:r>
              <a:rPr lang="en-GB"/>
              <a:t>of the clinical bias?</a:t>
            </a:r>
          </a:p>
          <a:p>
            <a:pPr lvl="1"/>
            <a:r>
              <a:rPr lang="en-GB"/>
              <a:t>How can you </a:t>
            </a:r>
            <a:r>
              <a:rPr lang="en-GB" i="1"/>
              <a:t>exemplify</a:t>
            </a:r>
            <a:r>
              <a:rPr lang="en-GB"/>
              <a:t> this in your mini-play?</a:t>
            </a:r>
          </a:p>
          <a:p>
            <a:r>
              <a:rPr lang="en-GB"/>
              <a:t>Are there any </a:t>
            </a:r>
            <a:r>
              <a:rPr lang="en-GB" i="1"/>
              <a:t>studies/theories </a:t>
            </a:r>
            <a:r>
              <a:rPr lang="en-GB"/>
              <a:t>related to the clinical bias?</a:t>
            </a:r>
          </a:p>
          <a:p>
            <a:pPr lvl="1"/>
            <a:r>
              <a:rPr lang="en-GB"/>
              <a:t>Briefly explain relevant studies/theories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310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AB457-9002-494F-8C9C-774B2CAA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GROUP PROJECT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9BE0FA-004E-2A45-8861-E4198A80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/>
              <a:t>GROUP 1</a:t>
            </a:r>
            <a:r>
              <a:rPr lang="en-GB"/>
              <a:t>: Clinical variables (281)</a:t>
            </a:r>
          </a:p>
          <a:p>
            <a:r>
              <a:rPr lang="en-GB" b="1"/>
              <a:t>GROUP 2</a:t>
            </a:r>
            <a:r>
              <a:rPr lang="en-GB"/>
              <a:t>: Patient variables: </a:t>
            </a:r>
            <a:br>
              <a:rPr lang="en-GB"/>
            </a:br>
            <a:r>
              <a:rPr lang="en-GB"/>
              <a:t>Reporting bias (281–282)</a:t>
            </a:r>
          </a:p>
          <a:p>
            <a:r>
              <a:rPr lang="en-GB" b="1"/>
              <a:t>GROUP 3</a:t>
            </a:r>
            <a:r>
              <a:rPr lang="en-GB"/>
              <a:t>: Patient variables: </a:t>
            </a:r>
            <a:br>
              <a:rPr lang="en-GB"/>
            </a:br>
            <a:r>
              <a:rPr lang="en-GB"/>
              <a:t>Somatization (283)</a:t>
            </a:r>
          </a:p>
          <a:p>
            <a:r>
              <a:rPr lang="en-GB" b="1"/>
              <a:t>GROUP 4</a:t>
            </a:r>
            <a:r>
              <a:rPr lang="en-GB"/>
              <a:t>: Cultural factors: Expression of symptoms (284–285)</a:t>
            </a:r>
          </a:p>
          <a:p>
            <a:r>
              <a:rPr lang="en-GB" b="1"/>
              <a:t>GROUP 5</a:t>
            </a:r>
            <a:r>
              <a:rPr lang="en-GB"/>
              <a:t>: Cultural factors in the DSM and cultural syndromes (285–287)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107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95ADF-3D2C-E54D-92CF-9B4EA551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4DF9F8-FC7A-A640-AB75-AC9213ECF4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Form four groups</a:t>
            </a:r>
          </a:p>
          <a:p>
            <a:endParaRPr lang="en-GB" dirty="0"/>
          </a:p>
          <a:p>
            <a:r>
              <a:rPr lang="en-GB" dirty="0"/>
              <a:t>Groups rotate through four sample essay checkpoints that relate to the contents in </a:t>
            </a:r>
            <a:r>
              <a:rPr lang="en-GB" i="1" dirty="0"/>
              <a:t>Factors influencing diagnosis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9E87186-8594-A644-A2DC-CA4A562BB2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sample essays with examiner’s comments and engage in conversation</a:t>
            </a:r>
          </a:p>
          <a:p>
            <a:pPr lvl="1"/>
            <a:r>
              <a:rPr lang="en-GB" dirty="0"/>
              <a:t>What are the pros and the cons of each sample response?</a:t>
            </a:r>
          </a:p>
          <a:p>
            <a:pPr lvl="1"/>
            <a:r>
              <a:rPr lang="en-GB" dirty="0"/>
              <a:t>What did you learn from reading the samples?</a:t>
            </a:r>
          </a:p>
        </p:txBody>
      </p:sp>
    </p:spTree>
    <p:extLst>
      <p:ext uri="{BB962C8B-B14F-4D97-AF65-F5344CB8AC3E}">
        <p14:creationId xmlns:p14="http://schemas.microsoft.com/office/powerpoint/2010/main" val="20623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7D7BD-4F27-3644-BE3C-601281AB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1551B-568E-3E43-A991-C381FBDB3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the different approaches of IB Psychology syllabus manifest themselves in what you have learned so far in Abnormal psychology?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2855DD29-F5D1-DC44-B9DA-721F98E6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6159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EB2A0-419D-72DA-A205-F637F9C0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26015BD-F2FA-31D5-EFED-DA3F0C7E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Discuss validity and reliability of diagnosis (M19)</a:t>
            </a:r>
          </a:p>
          <a:p>
            <a:r>
              <a:rPr lang="en-GB" dirty="0"/>
              <a:t>Discuss the role of </a:t>
            </a:r>
            <a:r>
              <a:rPr lang="en-GB" b="1" dirty="0"/>
              <a:t>two or more</a:t>
            </a:r>
            <a:r>
              <a:rPr lang="en-GB" dirty="0"/>
              <a:t> clinical biases in diagnosis (N19)</a:t>
            </a:r>
          </a:p>
          <a:p>
            <a:r>
              <a:rPr lang="en-GB" dirty="0"/>
              <a:t>Discuss normality versus abnormality (N20)</a:t>
            </a:r>
          </a:p>
          <a:p>
            <a:r>
              <a:rPr lang="en-GB" dirty="0"/>
              <a:t>Evaluate </a:t>
            </a:r>
            <a:r>
              <a:rPr lang="en-GB" b="1" dirty="0"/>
              <a:t>one</a:t>
            </a:r>
            <a:r>
              <a:rPr lang="en-GB" dirty="0"/>
              <a:t> classification system for psychological disorders (M21)</a:t>
            </a:r>
          </a:p>
          <a:p>
            <a:r>
              <a:rPr lang="en-GB" b="0" i="0" u="none" strike="noStrike" dirty="0">
                <a:effectLst/>
              </a:rPr>
              <a:t>Discuss validity </a:t>
            </a:r>
            <a:r>
              <a:rPr lang="en-GB" b="1" i="0" u="none" strike="noStrike" dirty="0">
                <a:effectLst/>
              </a:rPr>
              <a:t>and/or </a:t>
            </a:r>
            <a:r>
              <a:rPr lang="en-GB" b="0" i="0" u="none" strike="noStrike" dirty="0">
                <a:effectLst/>
              </a:rPr>
              <a:t>reliability of diagnosis</a:t>
            </a:r>
            <a:r>
              <a:rPr lang="en-GB" dirty="0"/>
              <a:t> (N21)</a:t>
            </a:r>
          </a:p>
          <a:p>
            <a:r>
              <a:rPr lang="en-GB" b="0" i="0" u="none" strike="noStrike" dirty="0">
                <a:effectLst/>
              </a:rPr>
              <a:t>Evaluate </a:t>
            </a:r>
            <a:r>
              <a:rPr lang="en-GB" b="1" i="0" u="none" strike="noStrike" dirty="0">
                <a:effectLst/>
              </a:rPr>
              <a:t>one or more</a:t>
            </a:r>
            <a:r>
              <a:rPr lang="en-GB" b="0" i="0" u="none" strike="noStrike" dirty="0">
                <a:effectLst/>
              </a:rPr>
              <a:t> studies investigating the validity and/or reliability of diagnosis</a:t>
            </a:r>
            <a:r>
              <a:rPr lang="en-GB" dirty="0"/>
              <a:t> (M22)</a:t>
            </a:r>
          </a:p>
        </p:txBody>
      </p:sp>
    </p:spTree>
    <p:extLst>
      <p:ext uri="{BB962C8B-B14F-4D97-AF65-F5344CB8AC3E}">
        <p14:creationId xmlns:p14="http://schemas.microsoft.com/office/powerpoint/2010/main" val="82622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808DDB-1450-3849-AE40-7A3145A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Rosenhan (1973) </a:t>
            </a:r>
            <a:br>
              <a:rPr lang="fi-FI"/>
            </a:br>
            <a:r>
              <a:rPr lang="fi-FI"/>
              <a:t>On </a:t>
            </a:r>
            <a:r>
              <a:rPr lang="fi-FI" err="1"/>
              <a:t>being</a:t>
            </a:r>
            <a:r>
              <a:rPr lang="fi-FI"/>
              <a:t> sane in </a:t>
            </a:r>
            <a:r>
              <a:rPr lang="fi-FI" err="1"/>
              <a:t>insane</a:t>
            </a:r>
            <a:r>
              <a:rPr lang="fi-FI"/>
              <a:t> </a:t>
            </a:r>
            <a:r>
              <a:rPr lang="fi-FI" err="1"/>
              <a:t>places</a:t>
            </a:r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F55075-2750-D545-B809-43633613FC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b="1"/>
              <a:t>Aim</a:t>
            </a:r>
          </a:p>
          <a:p>
            <a:pPr lvl="1"/>
            <a:r>
              <a:rPr lang="en-GB"/>
              <a:t>To test the reliability and validity of diagnosis in a natural setting</a:t>
            </a:r>
          </a:p>
          <a:p>
            <a:pPr lvl="1"/>
            <a:r>
              <a:rPr lang="en-GB"/>
              <a:t>Could psychiatrists distinguish between abnormal and normal behaviour?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1DD94E1-49F9-D541-B068-8D45260F6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0660" y="1866834"/>
            <a:ext cx="2882244" cy="3985325"/>
          </a:xfrm>
        </p:spPr>
      </p:pic>
    </p:spTree>
    <p:extLst>
      <p:ext uri="{BB962C8B-B14F-4D97-AF65-F5344CB8AC3E}">
        <p14:creationId xmlns:p14="http://schemas.microsoft.com/office/powerpoint/2010/main" val="154962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Perspectives</a:t>
            </a:r>
            <a:r>
              <a:rPr lang="fi-FI" dirty="0"/>
              <a:t> in </a:t>
            </a:r>
            <a:r>
              <a:rPr lang="fi-FI" dirty="0" err="1"/>
              <a:t>abnormal</a:t>
            </a:r>
            <a:r>
              <a:rPr lang="fi-FI" dirty="0"/>
              <a:t> </a:t>
            </a:r>
            <a:r>
              <a:rPr lang="fi-FI" dirty="0" err="1"/>
              <a:t>psychology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abnormal-psychology.html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&lt;http://</a:t>
            </a:r>
            <a:r>
              <a:rPr lang="fi-FI" dirty="0" err="1"/>
              <a:t>wellbody.net</a:t>
            </a:r>
            <a:r>
              <a:rPr lang="fi-FI" dirty="0"/>
              <a:t>/2013/04/07/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people</a:t>
            </a:r>
            <a:r>
              <a:rPr lang="fi-FI" dirty="0"/>
              <a:t>-</a:t>
            </a:r>
            <a:r>
              <a:rPr lang="fi-FI" dirty="0" err="1"/>
              <a:t>should</a:t>
            </a:r>
            <a:r>
              <a:rPr lang="fi-FI" dirty="0"/>
              <a:t>-</a:t>
            </a:r>
            <a:r>
              <a:rPr lang="fi-FI" dirty="0" err="1"/>
              <a:t>ask</a:t>
            </a:r>
            <a:r>
              <a:rPr lang="fi-FI" dirty="0"/>
              <a:t>-a-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health-expert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August 2016.</a:t>
            </a:r>
          </a:p>
          <a:p>
            <a:r>
              <a:rPr lang="fi-FI" dirty="0"/>
              <a:t>David </a:t>
            </a:r>
            <a:r>
              <a:rPr lang="fi-FI" dirty="0" err="1"/>
              <a:t>Rosenham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schoolworkhelper.net</a:t>
            </a:r>
            <a:r>
              <a:rPr lang="fi-FI" dirty="0"/>
              <a:t>/d-l-</a:t>
            </a:r>
            <a:r>
              <a:rPr lang="fi-FI" dirty="0" err="1"/>
              <a:t>rosenhans</a:t>
            </a:r>
            <a:r>
              <a:rPr lang="fi-FI" dirty="0"/>
              <a:t>-on-</a:t>
            </a:r>
            <a:r>
              <a:rPr lang="fi-FI" dirty="0" err="1"/>
              <a:t>being</a:t>
            </a:r>
            <a:r>
              <a:rPr lang="fi-FI" dirty="0"/>
              <a:t>-sane-in-</a:t>
            </a:r>
            <a:r>
              <a:rPr lang="fi-FI" dirty="0" err="1"/>
              <a:t>insane</a:t>
            </a:r>
            <a:r>
              <a:rPr lang="fi-FI" dirty="0"/>
              <a:t>-</a:t>
            </a:r>
            <a:r>
              <a:rPr lang="fi-FI" dirty="0" err="1"/>
              <a:t>places-summary-analysis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Schizophrenia</a:t>
            </a:r>
            <a:r>
              <a:rPr lang="fi-FI" dirty="0"/>
              <a:t> &lt;http://</a:t>
            </a:r>
            <a:r>
              <a:rPr lang="fi-FI" dirty="0" err="1"/>
              <a:t>www.health-food.org</a:t>
            </a:r>
            <a:r>
              <a:rPr lang="fi-FI" dirty="0"/>
              <a:t>/</a:t>
            </a:r>
            <a:r>
              <a:rPr lang="fi-FI" dirty="0" err="1"/>
              <a:t>health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-is-</a:t>
            </a:r>
            <a:r>
              <a:rPr lang="fi-FI" dirty="0" err="1"/>
              <a:t>schizophrenia</a:t>
            </a:r>
            <a:r>
              <a:rPr lang="fi-FI" dirty="0"/>
              <a:t>-and-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causes</a:t>
            </a:r>
            <a:r>
              <a:rPr lang="fi-FI" dirty="0"/>
              <a:t>-it/?</a:t>
            </a:r>
            <a:r>
              <a:rPr lang="fi-FI" dirty="0" err="1"/>
              <a:t>lang</a:t>
            </a:r>
            <a:r>
              <a:rPr lang="fi-FI" dirty="0"/>
              <a:t>=it&gt;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/>
              <a:t>Jack Nicholson &lt;http://</a:t>
            </a:r>
            <a:r>
              <a:rPr lang="fi-FI" dirty="0" err="1"/>
              <a:t>www.fanpop.com</a:t>
            </a:r>
            <a:r>
              <a:rPr lang="fi-FI" dirty="0"/>
              <a:t>/</a:t>
            </a:r>
            <a:r>
              <a:rPr lang="fi-FI" dirty="0" err="1"/>
              <a:t>clubs</a:t>
            </a:r>
            <a:r>
              <a:rPr lang="fi-FI" dirty="0"/>
              <a:t>/</a:t>
            </a:r>
            <a:r>
              <a:rPr lang="fi-FI" dirty="0" err="1"/>
              <a:t>jack-nicholson</a:t>
            </a:r>
            <a:r>
              <a:rPr lang="fi-FI" dirty="0"/>
              <a:t>/</a:t>
            </a:r>
            <a:r>
              <a:rPr lang="fi-FI" dirty="0" err="1"/>
              <a:t>images</a:t>
            </a:r>
            <a:r>
              <a:rPr lang="fi-FI" dirty="0"/>
              <a:t>/20476487/</a:t>
            </a:r>
            <a:r>
              <a:rPr lang="fi-FI" dirty="0" err="1"/>
              <a:t>title</a:t>
            </a:r>
            <a:r>
              <a:rPr lang="fi-FI" dirty="0"/>
              <a:t>/one-flew-over-cuckoos-nest-1975-photo&gt;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disorder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powerlisting.wikia.com</a:t>
            </a:r>
            <a:r>
              <a:rPr lang="fi-FI" dirty="0"/>
              <a:t>/wiki/</a:t>
            </a:r>
            <a:r>
              <a:rPr lang="fi-FI" dirty="0" err="1"/>
              <a:t>Mental_Disorder_Manipulation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/>
              <a:t>Thomas </a:t>
            </a:r>
            <a:r>
              <a:rPr lang="fi-FI" dirty="0" err="1"/>
              <a:t>Szasz</a:t>
            </a:r>
            <a:r>
              <a:rPr lang="fi-FI" dirty="0"/>
              <a:t> &lt;http://</a:t>
            </a:r>
            <a:r>
              <a:rPr lang="fi-FI" dirty="0" err="1"/>
              <a:t>articles.latimes.com</a:t>
            </a:r>
            <a:r>
              <a:rPr lang="fi-FI" dirty="0"/>
              <a:t>/2012/</a:t>
            </a:r>
            <a:r>
              <a:rPr lang="fi-FI" dirty="0" err="1"/>
              <a:t>sep</a:t>
            </a:r>
            <a:r>
              <a:rPr lang="fi-FI" dirty="0"/>
              <a:t>/17/</a:t>
            </a:r>
            <a:r>
              <a:rPr lang="fi-FI" dirty="0" err="1"/>
              <a:t>local</a:t>
            </a:r>
            <a:r>
              <a:rPr lang="fi-FI" dirty="0"/>
              <a:t>/la-me-thomas-szasz-20120917-1&gt;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disorder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www.psychologytoday.com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all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family</a:t>
            </a:r>
            <a:r>
              <a:rPr lang="fi-FI" dirty="0"/>
              <a:t>/201711/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illness</a:t>
            </a:r>
            <a:r>
              <a:rPr lang="fi-FI" dirty="0"/>
              <a:t>-and-</a:t>
            </a:r>
            <a:r>
              <a:rPr lang="fi-FI" dirty="0" err="1"/>
              <a:t>violence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465FC-2A1C-0844-8AEB-715AF46E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CF202-D454-6941-9E87-E2447FFB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Label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/55239532912887581/&gt;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/>
              <a:t>Jon </a:t>
            </a:r>
            <a:r>
              <a:rPr lang="fi-FI" dirty="0" err="1"/>
              <a:t>Ronson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www.goodreads.com</a:t>
            </a:r>
            <a:r>
              <a:rPr lang="fi-FI" dirty="0"/>
              <a:t>/</a:t>
            </a:r>
            <a:r>
              <a:rPr lang="fi-FI" dirty="0" err="1"/>
              <a:t>author</a:t>
            </a:r>
            <a:r>
              <a:rPr lang="fi-FI" dirty="0"/>
              <a:t>/show/1218.Jon_Ronson&gt;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Raining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choice.npr.org</a:t>
            </a:r>
            <a:r>
              <a:rPr lang="fi-FI" dirty="0"/>
              <a:t>/</a:t>
            </a:r>
            <a:r>
              <a:rPr lang="fi-FI" dirty="0" err="1"/>
              <a:t>index.html?origin</a:t>
            </a:r>
            <a:r>
              <a:rPr lang="fi-FI" dirty="0"/>
              <a:t>=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www.npr.org</a:t>
            </a:r>
            <a:r>
              <a:rPr lang="fi-FI" dirty="0"/>
              <a:t>/</a:t>
            </a:r>
            <a:r>
              <a:rPr lang="fi-FI" dirty="0" err="1"/>
              <a:t>sections</a:t>
            </a:r>
            <a:r>
              <a:rPr lang="fi-FI" dirty="0"/>
              <a:t>/</a:t>
            </a:r>
            <a:r>
              <a:rPr lang="fi-FI" dirty="0" err="1"/>
              <a:t>goatsandsoda</a:t>
            </a:r>
            <a:r>
              <a:rPr lang="fi-FI" dirty="0"/>
              <a:t>/2018/10/15/656669752/</a:t>
            </a:r>
            <a:r>
              <a:rPr lang="fi-FI" dirty="0" err="1"/>
              <a:t>report</a:t>
            </a:r>
            <a:r>
              <a:rPr lang="fi-FI" dirty="0"/>
              <a:t>-</a:t>
            </a:r>
            <a:r>
              <a:rPr lang="fi-FI" dirty="0" err="1"/>
              <a:t>world</a:t>
            </a:r>
            <a:r>
              <a:rPr lang="fi-FI" dirty="0"/>
              <a:t>-</a:t>
            </a:r>
            <a:r>
              <a:rPr lang="fi-FI" dirty="0" err="1"/>
              <a:t>support</a:t>
            </a:r>
            <a:r>
              <a:rPr lang="fi-FI" dirty="0"/>
              <a:t>-for-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health</a:t>
            </a:r>
            <a:r>
              <a:rPr lang="fi-FI" dirty="0"/>
              <a:t>-</a:t>
            </a:r>
            <a:r>
              <a:rPr lang="fi-FI" dirty="0" err="1"/>
              <a:t>care</a:t>
            </a:r>
            <a:r>
              <a:rPr lang="fi-FI" dirty="0"/>
              <a:t>-is-</a:t>
            </a:r>
            <a:r>
              <a:rPr lang="fi-FI" dirty="0" err="1"/>
              <a:t>pitifully</a:t>
            </a:r>
            <a:r>
              <a:rPr lang="fi-FI" dirty="0"/>
              <a:t>-</a:t>
            </a:r>
            <a:r>
              <a:rPr lang="fi-FI" dirty="0" err="1"/>
              <a:t>small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August 2019. </a:t>
            </a:r>
          </a:p>
          <a:p>
            <a:r>
              <a:rPr lang="fi-FI" dirty="0" err="1"/>
              <a:t>Mentall</a:t>
            </a:r>
            <a:r>
              <a:rPr lang="fi-FI" dirty="0"/>
              <a:t> </a:t>
            </a:r>
            <a:r>
              <a:rPr lang="fi-FI" dirty="0" err="1"/>
              <a:t>illness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www.psychologytoday.com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all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family</a:t>
            </a:r>
            <a:r>
              <a:rPr lang="fi-FI" dirty="0"/>
              <a:t>/201711/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illness</a:t>
            </a:r>
            <a:r>
              <a:rPr lang="fi-FI" dirty="0"/>
              <a:t>-and-</a:t>
            </a:r>
            <a:r>
              <a:rPr lang="fi-FI" dirty="0" err="1"/>
              <a:t>violence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12th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DSMs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www.brainscape.com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/2015/06/dsm-5-changes-affect-gre-psychology-exam/&gt;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Depressed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person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www.medicalnewstoday.com</a:t>
            </a:r>
            <a:r>
              <a:rPr lang="fi-FI" dirty="0"/>
              <a:t>/news/severe-depression-linked-inflammation-brain-288715&gt; </a:t>
            </a:r>
            <a:r>
              <a:rPr lang="fi-FI" dirty="0" err="1"/>
              <a:t>Accessed</a:t>
            </a:r>
            <a:r>
              <a:rPr lang="fi-FI" dirty="0"/>
              <a:t> 14th of August 2019.</a:t>
            </a:r>
          </a:p>
          <a:p>
            <a:r>
              <a:rPr lang="fi-FI" dirty="0" err="1"/>
              <a:t>Shyness</a:t>
            </a:r>
            <a:r>
              <a:rPr lang="fi-FI" dirty="0"/>
              <a:t> &lt;http://</a:t>
            </a:r>
            <a:r>
              <a:rPr lang="fi-FI" dirty="0" err="1"/>
              <a:t>psychology.iresearchnet.com</a:t>
            </a:r>
            <a:r>
              <a:rPr lang="fi-FI" dirty="0"/>
              <a:t>/</a:t>
            </a:r>
            <a:r>
              <a:rPr lang="fi-FI" dirty="0" err="1"/>
              <a:t>social-psychology</a:t>
            </a:r>
            <a:r>
              <a:rPr lang="fi-FI" dirty="0"/>
              <a:t>/</a:t>
            </a:r>
            <a:r>
              <a:rPr lang="fi-FI" dirty="0" err="1"/>
              <a:t>personality</a:t>
            </a:r>
            <a:r>
              <a:rPr lang="fi-FI" dirty="0"/>
              <a:t>/</a:t>
            </a:r>
            <a:r>
              <a:rPr lang="fi-FI" dirty="0" err="1"/>
              <a:t>shyness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Elyn</a:t>
            </a:r>
            <a:r>
              <a:rPr lang="fi-FI" dirty="0"/>
              <a:t> </a:t>
            </a:r>
            <a:r>
              <a:rPr lang="fi-FI" dirty="0" err="1"/>
              <a:t>Saks</a:t>
            </a:r>
            <a:r>
              <a:rPr lang="fi-FI" dirty="0"/>
              <a:t> &lt;http://</a:t>
            </a:r>
            <a:r>
              <a:rPr lang="fi-FI" dirty="0" err="1"/>
              <a:t>gould.usc.edu</a:t>
            </a:r>
            <a:r>
              <a:rPr lang="fi-FI" dirty="0"/>
              <a:t>/</a:t>
            </a:r>
            <a:r>
              <a:rPr lang="fi-FI" dirty="0" err="1"/>
              <a:t>faculty</a:t>
            </a:r>
            <a:r>
              <a:rPr lang="fi-FI" dirty="0"/>
              <a:t>/?id=300&gt;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en-US" dirty="0"/>
              <a:t>Depressed person in an ocean &lt;https://</a:t>
            </a:r>
            <a:r>
              <a:rPr lang="en-US" dirty="0" err="1"/>
              <a:t>www.everydayhealth.com</a:t>
            </a:r>
            <a:r>
              <a:rPr lang="en-US" dirty="0"/>
              <a:t>/depression/major-depressive-disorder/&gt; Accessed 15th of August 2019.</a:t>
            </a:r>
          </a:p>
          <a:p>
            <a:r>
              <a:rPr lang="en-US" dirty="0"/>
              <a:t>Knowledge questions &lt;https://</a:t>
            </a:r>
            <a:r>
              <a:rPr lang="en-US" dirty="0" err="1"/>
              <a:t>tok</a:t>
            </a:r>
            <a:r>
              <a:rPr lang="en-US" dirty="0"/>
              <a:t>-a-</a:t>
            </a:r>
            <a:r>
              <a:rPr lang="en-US" dirty="0" err="1"/>
              <a:t>journey.wikispaces.com</a:t>
            </a:r>
            <a:r>
              <a:rPr lang="en-US" dirty="0"/>
              <a:t>/</a:t>
            </a:r>
            <a:r>
              <a:rPr lang="en-US" dirty="0" err="1"/>
              <a:t>Knowledge+Questions</a:t>
            </a:r>
            <a:r>
              <a:rPr lang="en-US" dirty="0"/>
              <a:t>&gt; Accessed 25th of September 2017.</a:t>
            </a:r>
            <a:endParaRPr lang="fi-FI" dirty="0"/>
          </a:p>
          <a:p>
            <a:r>
              <a:rPr lang="fi-FI" dirty="0" err="1"/>
              <a:t>Diagnosis</a:t>
            </a:r>
            <a:r>
              <a:rPr lang="fi-FI" dirty="0"/>
              <a:t> 1 &lt;http://</a:t>
            </a:r>
            <a:r>
              <a:rPr lang="fi-FI" dirty="0" err="1"/>
              <a:t>www.alcoholicsoccermom.com</a:t>
            </a:r>
            <a:r>
              <a:rPr lang="fi-FI" dirty="0"/>
              <a:t>/</a:t>
            </a:r>
            <a:r>
              <a:rPr lang="fi-FI" dirty="0" err="1"/>
              <a:t>should</a:t>
            </a:r>
            <a:r>
              <a:rPr lang="fi-FI" dirty="0"/>
              <a:t>-i-</a:t>
            </a:r>
            <a:r>
              <a:rPr lang="fi-FI" dirty="0" err="1"/>
              <a:t>get</a:t>
            </a:r>
            <a:r>
              <a:rPr lang="fi-FI" dirty="0"/>
              <a:t>-a-</a:t>
            </a:r>
            <a:r>
              <a:rPr lang="fi-FI" dirty="0" err="1"/>
              <a:t>second</a:t>
            </a:r>
            <a:r>
              <a:rPr lang="fi-FI" dirty="0"/>
              <a:t>-</a:t>
            </a:r>
            <a:r>
              <a:rPr lang="fi-FI" dirty="0" err="1"/>
              <a:t>opinion</a:t>
            </a:r>
            <a:r>
              <a:rPr lang="fi-FI" dirty="0"/>
              <a:t>-on-my-</a:t>
            </a:r>
            <a:r>
              <a:rPr lang="fi-FI" dirty="0" err="1"/>
              <a:t>mental</a:t>
            </a:r>
            <a:r>
              <a:rPr lang="fi-FI" dirty="0"/>
              <a:t>-</a:t>
            </a:r>
            <a:r>
              <a:rPr lang="fi-FI" dirty="0" err="1"/>
              <a:t>health-diagnosis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484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C1046-AD0C-6844-931D-931949A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28933E-BA2F-B546-BB64-3471F7BC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File:Reliability_and_validity.svg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2017.</a:t>
            </a:r>
          </a:p>
          <a:p>
            <a:r>
              <a:rPr lang="fi-FI" dirty="0" err="1"/>
              <a:t>Diagnosis</a:t>
            </a:r>
            <a:r>
              <a:rPr lang="fi-FI" dirty="0"/>
              <a:t> &lt;http://</a:t>
            </a:r>
            <a:r>
              <a:rPr lang="fi-FI" dirty="0" err="1"/>
              <a:t>adadfirst.com</a:t>
            </a:r>
            <a:r>
              <a:rPr lang="fi-FI" dirty="0"/>
              <a:t>/2016/07/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diagnosis</a:t>
            </a:r>
            <a:r>
              <a:rPr lang="fi-FI" dirty="0"/>
              <a:t>-is/</a:t>
            </a:r>
            <a:r>
              <a:rPr lang="fi-FI" dirty="0" err="1"/>
              <a:t>diagnosis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Improvement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ergoweb.com</a:t>
            </a:r>
            <a:r>
              <a:rPr lang="fi-FI" dirty="0"/>
              <a:t>/</a:t>
            </a:r>
            <a:r>
              <a:rPr lang="fi-FI" dirty="0" err="1"/>
              <a:t>continuous</a:t>
            </a:r>
            <a:r>
              <a:rPr lang="fi-FI" dirty="0"/>
              <a:t>-</a:t>
            </a:r>
            <a:r>
              <a:rPr lang="fi-FI" dirty="0" err="1"/>
              <a:t>improvement</a:t>
            </a:r>
            <a:r>
              <a:rPr lang="fi-FI" dirty="0"/>
              <a:t>-</a:t>
            </a:r>
            <a:r>
              <a:rPr lang="fi-FI" dirty="0" err="1"/>
              <a:t>ergonomics</a:t>
            </a:r>
            <a:r>
              <a:rPr lang="fi-FI" dirty="0"/>
              <a:t>-</a:t>
            </a:r>
            <a:r>
              <a:rPr lang="fi-FI" dirty="0" err="1"/>
              <a:t>sustainable</a:t>
            </a:r>
            <a:r>
              <a:rPr lang="fi-FI" dirty="0"/>
              <a:t>-</a:t>
            </a:r>
            <a:r>
              <a:rPr lang="fi-FI" dirty="0" err="1"/>
              <a:t>by</a:t>
            </a:r>
            <a:r>
              <a:rPr lang="fi-FI" dirty="0"/>
              <a:t>-design/&gt;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DSMs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www.nationaleatingdisorders.org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/dsm-5-triumph-people-out-control-eating-issues&gt;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Clinical</a:t>
            </a:r>
            <a:r>
              <a:rPr lang="fi-FI" dirty="0"/>
              <a:t> </a:t>
            </a:r>
            <a:r>
              <a:rPr lang="fi-FI" dirty="0" err="1"/>
              <a:t>interview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File:Clinical_interview.PNG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Bad</a:t>
            </a:r>
            <a:r>
              <a:rPr lang="fi-FI" dirty="0"/>
              <a:t> DSM &lt;</a:t>
            </a:r>
            <a:r>
              <a:rPr lang="fi-FI" dirty="0" err="1"/>
              <a:t>https</a:t>
            </a:r>
            <a:r>
              <a:rPr lang="fi-FI" dirty="0"/>
              <a:t>://coto2.wordpress.com/2011/07/24/dsm-5-approves-new-fad-diagnosis-for-child-psychiatry-antipsychotic-use-likely-to-rise/&gt;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 err="1"/>
              <a:t>Clinical</a:t>
            </a:r>
            <a:r>
              <a:rPr lang="fi-FI" dirty="0"/>
              <a:t> </a:t>
            </a:r>
            <a:r>
              <a:rPr lang="fi-FI" dirty="0" err="1"/>
              <a:t>interview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thiswayup.org.au</a:t>
            </a:r>
            <a:r>
              <a:rPr lang="fi-FI" dirty="0"/>
              <a:t>/for-</a:t>
            </a:r>
            <a:r>
              <a:rPr lang="fi-FI" dirty="0" err="1"/>
              <a:t>clinicians</a:t>
            </a:r>
            <a:r>
              <a:rPr lang="fi-FI" dirty="0"/>
              <a:t>/</a:t>
            </a:r>
            <a:r>
              <a:rPr lang="fi-FI" dirty="0" err="1"/>
              <a:t>returning-clinicians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</a:t>
            </a:r>
            <a:r>
              <a:rPr lang="fi-FI" dirty="0" err="1"/>
              <a:t>March</a:t>
            </a:r>
            <a:r>
              <a:rPr lang="fi-FI" dirty="0"/>
              <a:t> 2018.</a:t>
            </a:r>
          </a:p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syllabus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ibpublishing.ibo.org</a:t>
            </a:r>
            <a:r>
              <a:rPr lang="fi-FI" dirty="0"/>
              <a:t>/d_3_psych_gui_1702_1/</a:t>
            </a:r>
            <a:r>
              <a:rPr lang="fi-FI" dirty="0" err="1"/>
              <a:t>apps</a:t>
            </a:r>
            <a:r>
              <a:rPr lang="fi-FI" dirty="0"/>
              <a:t>/</a:t>
            </a:r>
            <a:r>
              <a:rPr lang="fi-FI" dirty="0" err="1"/>
              <a:t>dpapp</a:t>
            </a:r>
            <a:r>
              <a:rPr lang="fi-FI" dirty="0"/>
              <a:t>/</a:t>
            </a:r>
            <a:r>
              <a:rPr lang="fi-FI" dirty="0" err="1"/>
              <a:t>guide.html?doc</a:t>
            </a:r>
            <a:r>
              <a:rPr lang="fi-FI" dirty="0"/>
              <a:t>=d_3_psych_gui_1702_1_e&amp;part=1&amp;chapter=3&amp;section=1&gt;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May</a:t>
            </a:r>
            <a:r>
              <a:rPr lang="fi-FI"/>
              <a:t> 2018.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58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DE0D9-CF08-8C4A-A17B-BA6E3A69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Rosenhan (1973) </a:t>
            </a:r>
            <a:br>
              <a:rPr lang="fi-FI"/>
            </a:br>
            <a:r>
              <a:rPr lang="fi-FI"/>
              <a:t>On </a:t>
            </a:r>
            <a:r>
              <a:rPr lang="fi-FI" err="1"/>
              <a:t>being</a:t>
            </a:r>
            <a:r>
              <a:rPr lang="fi-FI"/>
              <a:t> sane in </a:t>
            </a:r>
            <a:r>
              <a:rPr lang="fi-FI" err="1"/>
              <a:t>insane</a:t>
            </a:r>
            <a:r>
              <a:rPr lang="fi-FI"/>
              <a:t> </a:t>
            </a:r>
            <a:r>
              <a:rPr lang="fi-FI" err="1"/>
              <a:t>places</a:t>
            </a:r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0CCD7D-5D01-B54B-8844-55315C123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b="1"/>
              <a:t>Procedure of the </a:t>
            </a:r>
            <a:r>
              <a:rPr lang="en-GB" b="1" i="1"/>
              <a:t>main experiment</a:t>
            </a:r>
          </a:p>
          <a:p>
            <a:pPr lvl="1"/>
            <a:r>
              <a:rPr lang="en-GB"/>
              <a:t>Eight mentally healthy participants tried to gain access to 12 psychiatric hospitals in the USA</a:t>
            </a:r>
          </a:p>
          <a:p>
            <a:pPr lvl="1"/>
            <a:r>
              <a:rPr lang="en-GB"/>
              <a:t>All participants were told to report hearing voices before admission and act normally after admission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FC93E3-5608-3046-BC70-9876FD0010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IV: Participants complaints of hearing voices</a:t>
            </a:r>
          </a:p>
          <a:p>
            <a:endParaRPr lang="en-GB"/>
          </a:p>
          <a:p>
            <a:r>
              <a:rPr lang="en-GB"/>
              <a:t>DV: Psychiatrists admission of pseudo-patients</a:t>
            </a:r>
          </a:p>
        </p:txBody>
      </p:sp>
    </p:spTree>
    <p:extLst>
      <p:ext uri="{BB962C8B-B14F-4D97-AF65-F5344CB8AC3E}">
        <p14:creationId xmlns:p14="http://schemas.microsoft.com/office/powerpoint/2010/main" val="26246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527BE-13C2-D143-93FB-AEBA98C2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Rosenhan (1973) </a:t>
            </a:r>
            <a:br>
              <a:rPr lang="fi-FI"/>
            </a:br>
            <a:r>
              <a:rPr lang="fi-FI"/>
              <a:t>On </a:t>
            </a:r>
            <a:r>
              <a:rPr lang="fi-FI" err="1"/>
              <a:t>being</a:t>
            </a:r>
            <a:r>
              <a:rPr lang="fi-FI"/>
              <a:t> sane in </a:t>
            </a:r>
            <a:r>
              <a:rPr lang="fi-FI" err="1"/>
              <a:t>insane</a:t>
            </a:r>
            <a:r>
              <a:rPr lang="fi-FI"/>
              <a:t> </a:t>
            </a:r>
            <a:r>
              <a:rPr lang="fi-FI" err="1"/>
              <a:t>places</a:t>
            </a:r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43E1E3-69B5-8949-9B5C-8266B642A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23460" cy="4525963"/>
          </a:xfrm>
        </p:spPr>
        <p:txBody>
          <a:bodyPr/>
          <a:lstStyle/>
          <a:p>
            <a:r>
              <a:rPr lang="en-GB" b="1"/>
              <a:t>Results of the </a:t>
            </a:r>
            <a:r>
              <a:rPr lang="en-GB" b="1" i="1"/>
              <a:t>main experiment</a:t>
            </a:r>
          </a:p>
          <a:p>
            <a:pPr lvl="1"/>
            <a:r>
              <a:rPr lang="en-GB"/>
              <a:t>All participants were admitted to psychiatric wards</a:t>
            </a:r>
          </a:p>
          <a:p>
            <a:pPr lvl="1"/>
            <a:r>
              <a:rPr lang="en-GB"/>
              <a:t>7/8 were diagnosed with schizophrenia and 1/8 with manic depression</a:t>
            </a:r>
          </a:p>
          <a:p>
            <a:pPr lvl="1"/>
            <a:r>
              <a:rPr lang="en-GB"/>
              <a:t>It took between 7 to 52 days before the participants were released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DF21F3D-C1B9-4F43-9F8D-9D050A38D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3540" y="1946091"/>
            <a:ext cx="3003944" cy="3834179"/>
          </a:xfrm>
        </p:spPr>
      </p:pic>
    </p:spTree>
    <p:extLst>
      <p:ext uri="{BB962C8B-B14F-4D97-AF65-F5344CB8AC3E}">
        <p14:creationId xmlns:p14="http://schemas.microsoft.com/office/powerpoint/2010/main" val="6346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FCD189-2706-9F4D-99FD-AC6DE7A9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Rosenhan (1973) </a:t>
            </a:r>
            <a:br>
              <a:rPr lang="fi-FI"/>
            </a:br>
            <a:r>
              <a:rPr lang="fi-FI"/>
              <a:t>On </a:t>
            </a:r>
            <a:r>
              <a:rPr lang="fi-FI" err="1"/>
              <a:t>being</a:t>
            </a:r>
            <a:r>
              <a:rPr lang="fi-FI"/>
              <a:t> sane in </a:t>
            </a:r>
            <a:r>
              <a:rPr lang="fi-FI" err="1"/>
              <a:t>insane</a:t>
            </a:r>
            <a:r>
              <a:rPr lang="fi-FI"/>
              <a:t> </a:t>
            </a:r>
            <a:r>
              <a:rPr lang="fi-FI" err="1"/>
              <a:t>places</a:t>
            </a:r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71D4FE-C9B8-694B-9947-3444F5DC1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 b="1"/>
              <a:t>Procedure of the </a:t>
            </a:r>
            <a:r>
              <a:rPr lang="en-GB" b="1" i="1"/>
              <a:t>secondary experiment</a:t>
            </a:r>
          </a:p>
          <a:p>
            <a:pPr lvl="1"/>
            <a:r>
              <a:rPr lang="en-GB"/>
              <a:t>Hospitals were misinformed that pseudo-patients were trying to gain admission</a:t>
            </a:r>
          </a:p>
          <a:p>
            <a:pPr lvl="1"/>
            <a:r>
              <a:rPr lang="en-GB"/>
              <a:t>In reality, no impostors were trying to gain admission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08AECC-035D-B847-B671-0B459CC642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IV: False information</a:t>
            </a:r>
          </a:p>
          <a:p>
            <a:endParaRPr lang="en-GB"/>
          </a:p>
          <a:p>
            <a:r>
              <a:rPr lang="en-GB"/>
              <a:t>DV: Number of patients whom staff suspected of being pseudo-patients</a:t>
            </a:r>
          </a:p>
        </p:txBody>
      </p:sp>
    </p:spTree>
    <p:extLst>
      <p:ext uri="{BB962C8B-B14F-4D97-AF65-F5344CB8AC3E}">
        <p14:creationId xmlns:p14="http://schemas.microsoft.com/office/powerpoint/2010/main" val="27592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A9B9E-AAF7-CC4A-A28F-930B2B6F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Rosenhan (1973) </a:t>
            </a:r>
            <a:br>
              <a:rPr lang="fi-FI"/>
            </a:br>
            <a:r>
              <a:rPr lang="fi-FI"/>
              <a:t>On </a:t>
            </a:r>
            <a:r>
              <a:rPr lang="fi-FI" err="1"/>
              <a:t>being</a:t>
            </a:r>
            <a:r>
              <a:rPr lang="fi-FI"/>
              <a:t> sane in </a:t>
            </a:r>
            <a:r>
              <a:rPr lang="fi-FI" err="1"/>
              <a:t>insane</a:t>
            </a:r>
            <a:r>
              <a:rPr lang="fi-FI"/>
              <a:t> </a:t>
            </a:r>
            <a:r>
              <a:rPr lang="fi-FI" err="1"/>
              <a:t>places</a:t>
            </a:r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D41143-482D-774A-82BE-66277928F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61038" cy="4525963"/>
          </a:xfrm>
        </p:spPr>
        <p:txBody>
          <a:bodyPr>
            <a:normAutofit/>
          </a:bodyPr>
          <a:lstStyle/>
          <a:p>
            <a:r>
              <a:rPr lang="en-GB" b="1"/>
              <a:t>Results of the </a:t>
            </a:r>
            <a:r>
              <a:rPr lang="en-GB" b="1" i="1"/>
              <a:t>secondary experiment</a:t>
            </a:r>
          </a:p>
          <a:p>
            <a:pPr lvl="1"/>
            <a:r>
              <a:rPr lang="en-GB"/>
              <a:t>193 </a:t>
            </a:r>
            <a:r>
              <a:rPr lang="en-GB" i="1"/>
              <a:t>genuine</a:t>
            </a:r>
            <a:r>
              <a:rPr lang="en-GB"/>
              <a:t> patients were admitted for treatment</a:t>
            </a:r>
          </a:p>
          <a:p>
            <a:pPr lvl="1"/>
            <a:r>
              <a:rPr lang="en-GB"/>
              <a:t>41 were clearly judged to be pseudo-patients by at least one staff member</a:t>
            </a:r>
          </a:p>
          <a:p>
            <a:pPr lvl="1"/>
            <a:r>
              <a:rPr lang="en-GB"/>
              <a:t>23 were suspected by at least one psychiatrist</a:t>
            </a:r>
          </a:p>
          <a:p>
            <a:pPr lvl="1"/>
            <a:r>
              <a:rPr lang="en-GB"/>
              <a:t>19 were suspected by one psychiatrist plus one other staff member</a:t>
            </a:r>
          </a:p>
          <a:p>
            <a:pPr lvl="1"/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E60EA8-E798-1049-86F5-2D4337C48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354280"/>
            <a:ext cx="2468562" cy="3017801"/>
          </a:xfrm>
        </p:spPr>
      </p:pic>
    </p:spTree>
    <p:extLst>
      <p:ext uri="{BB962C8B-B14F-4D97-AF65-F5344CB8AC3E}">
        <p14:creationId xmlns:p14="http://schemas.microsoft.com/office/powerpoint/2010/main" val="33347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4F389-A376-4E40-93D4-142D810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Rosenhan (1973) </a:t>
            </a:r>
            <a:br>
              <a:rPr lang="fi-FI"/>
            </a:br>
            <a:r>
              <a:rPr lang="fi-FI"/>
              <a:t>On </a:t>
            </a:r>
            <a:r>
              <a:rPr lang="fi-FI" err="1"/>
              <a:t>being</a:t>
            </a:r>
            <a:r>
              <a:rPr lang="fi-FI"/>
              <a:t> sane in </a:t>
            </a:r>
            <a:r>
              <a:rPr lang="fi-FI" err="1"/>
              <a:t>insane</a:t>
            </a:r>
            <a:r>
              <a:rPr lang="fi-FI"/>
              <a:t> </a:t>
            </a:r>
            <a:r>
              <a:rPr lang="fi-FI" err="1"/>
              <a:t>places</a:t>
            </a:r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026DE0-F7AB-9D4D-AE6A-5F0387BD53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Conclusions</a:t>
            </a:r>
          </a:p>
          <a:p>
            <a:pPr lvl="1"/>
            <a:r>
              <a:rPr lang="en-GB"/>
              <a:t>Psychiatrists cannot distinguish the sane from the insane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EE578C92-078B-EE44-BA53-0D10C0906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9230" y="1848114"/>
            <a:ext cx="2914650" cy="4030134"/>
          </a:xfrm>
        </p:spPr>
      </p:pic>
    </p:spTree>
    <p:extLst>
      <p:ext uri="{BB962C8B-B14F-4D97-AF65-F5344CB8AC3E}">
        <p14:creationId xmlns:p14="http://schemas.microsoft.com/office/powerpoint/2010/main" val="2203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2058</Words>
  <Application>Microsoft Macintosh PowerPoint</Application>
  <PresentationFormat>Näytössä katseltava diaesitys (4:3)</PresentationFormat>
  <Paragraphs>242</Paragraphs>
  <Slides>42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Office-teema</vt:lpstr>
      <vt:lpstr>FACTORS INFLUENCING DIAGNOSIS</vt:lpstr>
      <vt:lpstr>What is abnormal psychology?</vt:lpstr>
      <vt:lpstr>TASK</vt:lpstr>
      <vt:lpstr>Rosenhan (1973)  On being sane in insane places </vt:lpstr>
      <vt:lpstr>Rosenhan (1973)  On being sane in insane places </vt:lpstr>
      <vt:lpstr>Rosenhan (1973)  On being sane in insane places </vt:lpstr>
      <vt:lpstr>Rosenhan (1973)  On being sane in insane places </vt:lpstr>
      <vt:lpstr>Rosenhan (1973)  On being sane in insane places </vt:lpstr>
      <vt:lpstr>Rosenhan (1973)  On being sane in insane places </vt:lpstr>
      <vt:lpstr>TASK</vt:lpstr>
      <vt:lpstr>TASK</vt:lpstr>
      <vt:lpstr>TASK</vt:lpstr>
      <vt:lpstr>Labeling theory</vt:lpstr>
      <vt:lpstr>TASK</vt:lpstr>
      <vt:lpstr>TASK</vt:lpstr>
      <vt:lpstr>TASK</vt:lpstr>
      <vt:lpstr>The medical model of abnormality</vt:lpstr>
      <vt:lpstr>The medical model of abnormality</vt:lpstr>
      <vt:lpstr>The medical model of abnormality</vt:lpstr>
      <vt:lpstr>TASK</vt:lpstr>
      <vt:lpstr>TASK</vt:lpstr>
      <vt:lpstr>TASK</vt:lpstr>
      <vt:lpstr>TASK</vt:lpstr>
      <vt:lpstr>Reliability and validity of diagnosis</vt:lpstr>
      <vt:lpstr>REVIEW</vt:lpstr>
      <vt:lpstr>REVIEW</vt:lpstr>
      <vt:lpstr>Reliability and validity of diagnosis</vt:lpstr>
      <vt:lpstr>Reliability and validity of diagnosis</vt:lpstr>
      <vt:lpstr>TASK</vt:lpstr>
      <vt:lpstr>TASK</vt:lpstr>
      <vt:lpstr>TASK</vt:lpstr>
      <vt:lpstr>TASK</vt:lpstr>
      <vt:lpstr>TOK-LINK</vt:lpstr>
      <vt:lpstr>The role of clinical biases in diagnosis</vt:lpstr>
      <vt:lpstr>GROUP PROJECT</vt:lpstr>
      <vt:lpstr>GROUP PROJECT</vt:lpstr>
      <vt:lpstr>TASK</vt:lpstr>
      <vt:lpstr>TASK</vt:lpstr>
      <vt:lpstr>Past questions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185</cp:revision>
  <dcterms:created xsi:type="dcterms:W3CDTF">2016-01-27T06:20:57Z</dcterms:created>
  <dcterms:modified xsi:type="dcterms:W3CDTF">2023-03-06T06:09:20Z</dcterms:modified>
</cp:coreProperties>
</file>