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66" r:id="rId3"/>
    <p:sldId id="281" r:id="rId4"/>
    <p:sldId id="384" r:id="rId5"/>
    <p:sldId id="385" r:id="rId6"/>
    <p:sldId id="383" r:id="rId7"/>
    <p:sldId id="284" r:id="rId8"/>
    <p:sldId id="286" r:id="rId9"/>
    <p:sldId id="386" r:id="rId10"/>
    <p:sldId id="379" r:id="rId11"/>
    <p:sldId id="382" r:id="rId12"/>
    <p:sldId id="310" r:id="rId13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67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179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19.2.2024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2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19.2.2024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2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19.2.2024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13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19.2.2024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26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19.2.2024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5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19.2.2024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05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19.2.2024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3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19.2.2024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3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19.2.2024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3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19.2.2024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82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19.2.2024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113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8CD-6312-3D41-9969-91C46E1C8889}" type="datetimeFigureOut">
              <a:rPr lang="fi-FI" smtClean="0"/>
              <a:t>19.2.2024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2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ENCULTURATION AND ACCULTURATION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IB </a:t>
            </a:r>
            <a:r>
              <a:rPr lang="fi-FI" dirty="0" err="1"/>
              <a:t>Psychology</a:t>
            </a:r>
            <a:r>
              <a:rPr lang="fi-FI" dirty="0"/>
              <a:t> LAJM</a:t>
            </a:r>
          </a:p>
        </p:txBody>
      </p:sp>
    </p:spTree>
    <p:extLst>
      <p:ext uri="{BB962C8B-B14F-4D97-AF65-F5344CB8AC3E}">
        <p14:creationId xmlns:p14="http://schemas.microsoft.com/office/powerpoint/2010/main" val="1580088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999D37-1570-8756-EF00-005B8535F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FD448CF-9511-A611-0236-6ACF1D1F7A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11110"/>
          </a:xfrm>
        </p:spPr>
        <p:txBody>
          <a:bodyPr>
            <a:normAutofit/>
          </a:bodyPr>
          <a:lstStyle/>
          <a:p>
            <a:r>
              <a:rPr lang="en-GB" dirty="0"/>
              <a:t>Can you answer the following ERQ/essay question?</a:t>
            </a:r>
          </a:p>
          <a:p>
            <a:pPr lvl="1"/>
            <a:r>
              <a:rPr lang="en-GB" dirty="0"/>
              <a:t>Discuss </a:t>
            </a:r>
            <a:r>
              <a:rPr lang="en-GB" b="1" dirty="0"/>
              <a:t>one or more</a:t>
            </a:r>
            <a:r>
              <a:rPr lang="en-GB" dirty="0"/>
              <a:t> ethical considerations related to research studies investigating cultural origins of behaviour and/or cultural origins of cognition (M21 TZ2)</a:t>
            </a: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DAA43DDE-E88A-4A3F-2E50-39D17352D37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2295948"/>
            <a:ext cx="4038600" cy="2266103"/>
          </a:xfrm>
        </p:spPr>
      </p:pic>
    </p:spTree>
    <p:extLst>
      <p:ext uri="{BB962C8B-B14F-4D97-AF65-F5344CB8AC3E}">
        <p14:creationId xmlns:p14="http://schemas.microsoft.com/office/powerpoint/2010/main" val="108517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102283-2D4F-EA4D-A54F-C58030BA0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7BBA4C-F97B-D04B-BEC9-C159F66C5EB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Read the sample responses to the ERQ/essay </a:t>
            </a:r>
            <a:r>
              <a:rPr lang="en-GB" i="1" dirty="0"/>
              <a:t>”Discuss ethical considerations in the sociocultural approach”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7B51608-8BA8-DC41-BA25-303638A155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After reading the responses, pay attention to the examiner’s comments</a:t>
            </a:r>
          </a:p>
          <a:p>
            <a:endParaRPr lang="en-GB" dirty="0"/>
          </a:p>
          <a:p>
            <a:r>
              <a:rPr lang="en-GB" dirty="0"/>
              <a:t>What could you learn from these samples?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1738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Picture </a:t>
            </a:r>
            <a:r>
              <a:rPr lang="fi-FI" dirty="0" err="1"/>
              <a:t>sources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err="1"/>
              <a:t>Social</a:t>
            </a:r>
            <a:r>
              <a:rPr lang="fi-FI" dirty="0"/>
              <a:t> </a:t>
            </a:r>
            <a:r>
              <a:rPr lang="fi-FI" dirty="0" err="1"/>
              <a:t>norm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://emusocialmedia2016.wordpress.com/2016/02/11/</a:t>
            </a:r>
            <a:r>
              <a:rPr lang="fi-FI" dirty="0" err="1"/>
              <a:t>racism-social-norms</a:t>
            </a:r>
            <a:r>
              <a:rPr lang="fi-FI" dirty="0"/>
              <a:t>/&gt; 29th of August 2017.</a:t>
            </a:r>
          </a:p>
          <a:p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Finals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www.forbes.com</a:t>
            </a:r>
            <a:r>
              <a:rPr lang="fi-FI" dirty="0"/>
              <a:t>/</a:t>
            </a:r>
            <a:r>
              <a:rPr lang="fi-FI" dirty="0" err="1"/>
              <a:t>sites</a:t>
            </a:r>
            <a:r>
              <a:rPr lang="fi-FI" dirty="0"/>
              <a:t>/</a:t>
            </a:r>
            <a:r>
              <a:rPr lang="fi-FI" dirty="0" err="1"/>
              <a:t>mikestubbs</a:t>
            </a:r>
            <a:r>
              <a:rPr lang="fi-FI" dirty="0"/>
              <a:t>/2024/01/16/the-finals-150-update-launches-tomorrow-and-brings-new-solo-mode/&gt; </a:t>
            </a:r>
            <a:r>
              <a:rPr lang="fi-FI" dirty="0" err="1"/>
              <a:t>Accessed</a:t>
            </a:r>
            <a:r>
              <a:rPr lang="fi-FI" dirty="0"/>
              <a:t> 12th of </a:t>
            </a:r>
            <a:r>
              <a:rPr lang="fi-FI" dirty="0" err="1"/>
              <a:t>September</a:t>
            </a:r>
            <a:r>
              <a:rPr lang="fi-FI" dirty="0"/>
              <a:t> 2024.</a:t>
            </a:r>
          </a:p>
        </p:txBody>
      </p:sp>
    </p:spTree>
    <p:extLst>
      <p:ext uri="{BB962C8B-B14F-4D97-AF65-F5344CB8AC3E}">
        <p14:creationId xmlns:p14="http://schemas.microsoft.com/office/powerpoint/2010/main" val="362041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003A04-F67C-2643-B5C0-BCD446238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90076FC-38FC-4746-9330-E8B799C3C69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Review the following content with ONE appropriate study</a:t>
            </a:r>
          </a:p>
          <a:p>
            <a:pPr lvl="1"/>
            <a:r>
              <a:rPr lang="en-GB" i="1" dirty="0"/>
              <a:t>Norms</a:t>
            </a:r>
          </a:p>
        </p:txBody>
      </p:sp>
      <p:pic>
        <p:nvPicPr>
          <p:cNvPr id="8" name="Sisällön paikkamerkki 4">
            <a:extLst>
              <a:ext uri="{FF2B5EF4-FFF2-40B4-BE49-F238E27FC236}">
                <a16:creationId xmlns:a16="http://schemas.microsoft.com/office/drawing/2014/main" id="{1C2A999F-EAC4-4B74-A006-8A048822DFC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1" y="2049052"/>
            <a:ext cx="3728543" cy="3349707"/>
          </a:xfrm>
        </p:spPr>
      </p:pic>
    </p:spTree>
    <p:extLst>
      <p:ext uri="{BB962C8B-B14F-4D97-AF65-F5344CB8AC3E}">
        <p14:creationId xmlns:p14="http://schemas.microsoft.com/office/powerpoint/2010/main" val="297933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B8BE76C8-D52A-A244-932D-65C8848BC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09D8E6-7595-1145-A5FD-AA5D047184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endParaRPr lang="en-GB" i="1" dirty="0"/>
          </a:p>
          <a:p>
            <a:r>
              <a:rPr lang="en-GB" i="1" dirty="0"/>
              <a:t>”Enculturation: Study one effect enculturation has on human cognition and behaviour”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96B6D58B-FDFE-9F48-8256-07ED69E399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285593" cy="4525963"/>
          </a:xfrm>
        </p:spPr>
        <p:txBody>
          <a:bodyPr>
            <a:normAutofit/>
          </a:bodyPr>
          <a:lstStyle/>
          <a:p>
            <a:r>
              <a:rPr lang="en-GB" dirty="0"/>
              <a:t>What was meant by </a:t>
            </a:r>
            <a:r>
              <a:rPr lang="en-GB" b="1" dirty="0"/>
              <a:t>enculturation</a:t>
            </a:r>
            <a:r>
              <a:rPr lang="en-GB" dirty="0"/>
              <a:t>?</a:t>
            </a:r>
          </a:p>
          <a:p>
            <a:endParaRPr lang="en-GB" dirty="0"/>
          </a:p>
          <a:p>
            <a:r>
              <a:rPr lang="en-GB" dirty="0"/>
              <a:t>Review at least TWO studies that exemplify the effects of enculturation on human cognition and behaviour from different perspectives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731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425902-E5CD-6B46-FC36-2B3009A1D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C6DE188-680C-0877-75EA-8B6241861AE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Can you answer the following SAQ question?</a:t>
            </a:r>
          </a:p>
          <a:p>
            <a:pPr lvl="1"/>
            <a:r>
              <a:rPr lang="en-GB" dirty="0"/>
              <a:t>Describe </a:t>
            </a:r>
            <a:r>
              <a:rPr lang="en-GB" b="1" dirty="0"/>
              <a:t>one </a:t>
            </a:r>
            <a:r>
              <a:rPr lang="en-GB" dirty="0"/>
              <a:t>study investigating enculturation (M21 TZ2)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7FC9AAE-4650-FB66-EA3F-37B9A13822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38448" cy="4525963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Can you answer the following ERQ/essay question?</a:t>
            </a:r>
          </a:p>
          <a:p>
            <a:pPr lvl="1"/>
            <a:r>
              <a:rPr lang="en-GB" dirty="0"/>
              <a:t>Discuss </a:t>
            </a:r>
            <a:r>
              <a:rPr lang="en-GB" b="1" dirty="0"/>
              <a:t>one or more </a:t>
            </a:r>
            <a:r>
              <a:rPr lang="en-GB" dirty="0"/>
              <a:t>effects that enculturation has on human cognition </a:t>
            </a:r>
            <a:r>
              <a:rPr lang="en-GB" b="1" dirty="0"/>
              <a:t>and/or </a:t>
            </a:r>
            <a:r>
              <a:rPr lang="en-GB" dirty="0"/>
              <a:t>behaviour (N22)</a:t>
            </a:r>
          </a:p>
        </p:txBody>
      </p:sp>
    </p:spTree>
    <p:extLst>
      <p:ext uri="{BB962C8B-B14F-4D97-AF65-F5344CB8AC3E}">
        <p14:creationId xmlns:p14="http://schemas.microsoft.com/office/powerpoint/2010/main" val="1464384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102283-2D4F-EA4D-A54F-C58030BA0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7BBA4C-F97B-D04B-BEC9-C159F66C5EB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r>
              <a:rPr lang="en-GB" dirty="0"/>
              <a:t>Read the sample responses to the ERQ/essay </a:t>
            </a:r>
            <a:r>
              <a:rPr lang="en-GB" i="1" dirty="0"/>
              <a:t>“Discuss the enculturation of one behaviour”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7B51608-8BA8-DC41-BA25-303638A155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After reading the responses, pay attention to the examiner’s comments</a:t>
            </a:r>
          </a:p>
          <a:p>
            <a:endParaRPr lang="en-GB" dirty="0"/>
          </a:p>
          <a:p>
            <a:r>
              <a:rPr lang="en-GB" dirty="0"/>
              <a:t>What could you learn from these responses?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2263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FA4337-FA8A-2B47-A87D-25C5385E3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920FDD7-82A8-1A4E-B2F8-81D082539B4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GB" b="1" dirty="0"/>
          </a:p>
          <a:p>
            <a:endParaRPr lang="en-GB" b="1" dirty="0"/>
          </a:p>
          <a:p>
            <a:r>
              <a:rPr lang="en-GB" i="1" dirty="0"/>
              <a:t>”Acculturation: Study one effect acculturation has on human cognition and behaviour”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EF4E790-A777-B241-8302-049A88BD64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417638"/>
            <a:ext cx="4038600" cy="4708525"/>
          </a:xfrm>
        </p:spPr>
        <p:txBody>
          <a:bodyPr>
            <a:normAutofit/>
          </a:bodyPr>
          <a:lstStyle/>
          <a:p>
            <a:r>
              <a:rPr lang="en-GB" dirty="0"/>
              <a:t>What was meant by</a:t>
            </a:r>
          </a:p>
          <a:p>
            <a:pPr lvl="1"/>
            <a:r>
              <a:rPr lang="en-GB" b="1" dirty="0"/>
              <a:t>acculturation</a:t>
            </a:r>
            <a:r>
              <a:rPr lang="en-GB" dirty="0"/>
              <a:t> and</a:t>
            </a:r>
          </a:p>
          <a:p>
            <a:pPr lvl="1"/>
            <a:r>
              <a:rPr lang="en-GB" b="1" dirty="0"/>
              <a:t>assimilation</a:t>
            </a:r>
          </a:p>
          <a:p>
            <a:r>
              <a:rPr lang="en-GB" dirty="0"/>
              <a:t>Review </a:t>
            </a:r>
            <a:r>
              <a:rPr lang="en-GB" i="1" dirty="0"/>
              <a:t>Berry’s two dimensional model of acculturation </a:t>
            </a:r>
            <a:r>
              <a:rPr lang="en-GB" dirty="0"/>
              <a:t>from  pages 244–245</a:t>
            </a:r>
          </a:p>
          <a:p>
            <a:r>
              <a:rPr lang="en-GB" dirty="0"/>
              <a:t>Review at least TWO studies related to acculturation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532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425902-E5CD-6B46-FC36-2B3009A1D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C6DE188-680C-0877-75EA-8B6241861AE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Can you answer the following SAQ question?</a:t>
            </a:r>
          </a:p>
          <a:p>
            <a:pPr lvl="1"/>
            <a:r>
              <a:rPr lang="en-GB" dirty="0"/>
              <a:t>Describe </a:t>
            </a:r>
            <a:r>
              <a:rPr lang="en-GB" b="1" dirty="0"/>
              <a:t>one </a:t>
            </a:r>
            <a:r>
              <a:rPr lang="en-GB" dirty="0"/>
              <a:t>study investigating acculturation (M21 TZ1)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7FC9AAE-4650-FB66-EA3F-37B9A138224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Can you answer the following ERQ/essay question?</a:t>
            </a:r>
          </a:p>
          <a:p>
            <a:pPr lvl="1"/>
            <a:r>
              <a:rPr lang="en-GB" dirty="0"/>
              <a:t>To what extent can acculturation affect human cognition and/or behaviour? (M23 Z1,Z2 and Z3)</a:t>
            </a:r>
          </a:p>
        </p:txBody>
      </p:sp>
    </p:spTree>
    <p:extLst>
      <p:ext uri="{BB962C8B-B14F-4D97-AF65-F5344CB8AC3E}">
        <p14:creationId xmlns:p14="http://schemas.microsoft.com/office/powerpoint/2010/main" val="415629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3B0FB9-BF78-B94D-B4A3-9E4DDDE0D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(EXTRA?) 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66A6FCE-05A0-4B44-B62F-3867F74D7C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i="1" dirty="0"/>
              <a:t>”Enculturation: Study one effect enculturation has on human cognition and behaviour”</a:t>
            </a:r>
          </a:p>
          <a:p>
            <a:endParaRPr lang="en-GB" i="1" dirty="0"/>
          </a:p>
          <a:p>
            <a:r>
              <a:rPr lang="en-GB" i="1" dirty="0"/>
              <a:t>”Acculturation: Study one effect acculturation has on human cognition and behaviour”</a:t>
            </a:r>
          </a:p>
          <a:p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856CF9F-7A55-CF46-883E-425A8BB9C52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What was meant by </a:t>
            </a:r>
          </a:p>
          <a:p>
            <a:pPr lvl="1"/>
            <a:r>
              <a:rPr lang="en-GB" b="1" i="1" dirty="0"/>
              <a:t>universalist</a:t>
            </a:r>
            <a:r>
              <a:rPr lang="en-GB" b="1" dirty="0"/>
              <a:t> and </a:t>
            </a:r>
            <a:r>
              <a:rPr lang="en-GB" b="1" i="1" dirty="0"/>
              <a:t>relativist</a:t>
            </a:r>
            <a:r>
              <a:rPr lang="en-GB" b="1" dirty="0"/>
              <a:t> perspectives on culture </a:t>
            </a:r>
            <a:r>
              <a:rPr lang="en-GB" dirty="0"/>
              <a:t>and</a:t>
            </a:r>
          </a:p>
          <a:p>
            <a:pPr lvl="1"/>
            <a:r>
              <a:rPr lang="en-GB" b="1" i="1" dirty="0"/>
              <a:t>emic </a:t>
            </a:r>
            <a:r>
              <a:rPr lang="en-GB" b="1" dirty="0"/>
              <a:t>and </a:t>
            </a:r>
            <a:r>
              <a:rPr lang="en-GB" b="1" i="1" dirty="0"/>
              <a:t>etic</a:t>
            </a:r>
            <a:r>
              <a:rPr lang="en-GB" b="1" dirty="0"/>
              <a:t> approaches to culture</a:t>
            </a:r>
            <a:r>
              <a:rPr lang="en-GB" dirty="0"/>
              <a:t>?</a:t>
            </a:r>
            <a:endParaRPr lang="en-GB" b="1" dirty="0"/>
          </a:p>
          <a:p>
            <a:r>
              <a:rPr lang="en-GB" dirty="0"/>
              <a:t>How can these concepts be applied with </a:t>
            </a:r>
            <a:r>
              <a:rPr lang="en-GB" i="1" dirty="0"/>
              <a:t>enculturation</a:t>
            </a:r>
            <a:r>
              <a:rPr lang="en-GB" dirty="0"/>
              <a:t> and </a:t>
            </a:r>
            <a:r>
              <a:rPr lang="en-GB" i="1" dirty="0"/>
              <a:t>acculturation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1479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102283-2D4F-EA4D-A54F-C58030BA0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7BBA4C-F97B-D04B-BEC9-C159F66C5EB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r>
              <a:rPr lang="en-GB" dirty="0"/>
              <a:t>Read the sample response to the SAQ </a:t>
            </a:r>
            <a:r>
              <a:rPr lang="en-GB" i="1" dirty="0"/>
              <a:t>“Explain acculturation with reference to </a:t>
            </a:r>
            <a:r>
              <a:rPr lang="en-GB" b="1" i="1" dirty="0"/>
              <a:t>one</a:t>
            </a:r>
            <a:r>
              <a:rPr lang="en-GB" i="1" dirty="0"/>
              <a:t> study”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7B51608-8BA8-DC41-BA25-303638A155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After reading the responses, pay attention to the examiner’s comments</a:t>
            </a:r>
          </a:p>
          <a:p>
            <a:endParaRPr lang="en-GB" dirty="0"/>
          </a:p>
          <a:p>
            <a:r>
              <a:rPr lang="en-GB" dirty="0"/>
              <a:t>What could you learn from these responses?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83350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</TotalTime>
  <Words>447</Words>
  <Application>Microsoft Macintosh PowerPoint</Application>
  <PresentationFormat>Näytössä katseltava diaesitys (4:3)</PresentationFormat>
  <Paragraphs>74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Office-teema</vt:lpstr>
      <vt:lpstr>ENCULTURATION AND ACCULTURATION</vt:lpstr>
      <vt:lpstr>TASK</vt:lpstr>
      <vt:lpstr>TASK</vt:lpstr>
      <vt:lpstr>TASK</vt:lpstr>
      <vt:lpstr>TASK</vt:lpstr>
      <vt:lpstr>TASK</vt:lpstr>
      <vt:lpstr>TASK</vt:lpstr>
      <vt:lpstr>(EXTRA?) TASK</vt:lpstr>
      <vt:lpstr>TASK</vt:lpstr>
      <vt:lpstr>TASK</vt:lpstr>
      <vt:lpstr>TASK</vt:lpstr>
      <vt:lpstr>Picture sources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TARKKAAVAISUUS</dc:title>
  <dc:creator>Markus Lajunen</dc:creator>
  <cp:lastModifiedBy>Lajunen Markus</cp:lastModifiedBy>
  <cp:revision>116</cp:revision>
  <dcterms:created xsi:type="dcterms:W3CDTF">2016-01-27T06:20:57Z</dcterms:created>
  <dcterms:modified xsi:type="dcterms:W3CDTF">2024-02-19T16:19:38Z</dcterms:modified>
</cp:coreProperties>
</file>