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2" r:id="rId3"/>
    <p:sldId id="366" r:id="rId4"/>
    <p:sldId id="376" r:id="rId5"/>
    <p:sldId id="367" r:id="rId6"/>
    <p:sldId id="379" r:id="rId7"/>
    <p:sldId id="288" r:id="rId8"/>
    <p:sldId id="373" r:id="rId9"/>
    <p:sldId id="375" r:id="rId10"/>
    <p:sldId id="378" r:id="rId11"/>
    <p:sldId id="374" r:id="rId12"/>
    <p:sldId id="380" r:id="rId13"/>
    <p:sldId id="310" r:id="rId14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document/d/1h9JfoESFU32kpNYHiqtidLiEeF-J4faZKwY_ti-IOCk/edit?usp=sha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NEUROPLASTICITY AND NEUROTRANSMITTERS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A4415-A3EF-ED34-EC7E-FE41B43FF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5753FF-90A6-2BE9-B306-1D352071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AC9381-F3E1-BD37-A201-5D586991E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endParaRPr lang="en-GB" b="0" i="0" u="none" strike="noStrike" dirty="0">
              <a:effectLst/>
            </a:endParaRPr>
          </a:p>
          <a:p>
            <a:endParaRPr lang="en-GB" dirty="0"/>
          </a:p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dirty="0"/>
              <a:t>With reference to one study, outline the effect of one agonist or one antagonist on human behaviour (M21 TZ2)</a:t>
            </a:r>
          </a:p>
        </p:txBody>
      </p:sp>
      <p:pic>
        <p:nvPicPr>
          <p:cNvPr id="7" name="Sisällön paikkamerkki 5">
            <a:extLst>
              <a:ext uri="{FF2B5EF4-FFF2-40B4-BE49-F238E27FC236}">
                <a16:creationId xmlns:a16="http://schemas.microsoft.com/office/drawing/2014/main" id="{24339140-9FF8-A357-8D57-DFC9D86351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27700" y="1958181"/>
            <a:ext cx="1879600" cy="3810000"/>
          </a:xfrm>
        </p:spPr>
      </p:pic>
    </p:spTree>
    <p:extLst>
      <p:ext uri="{BB962C8B-B14F-4D97-AF65-F5344CB8AC3E}">
        <p14:creationId xmlns:p14="http://schemas.microsoft.com/office/powerpoint/2010/main" val="2856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A37F8D5-4F21-6345-9735-B3629C8B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C96F90D-01A0-5841-A1D1-C1E9BEA942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”Neurotransmitters and their effects on behaviour: Study one neurotransmitter and its effect on behaviour”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C34E417-B578-6D42-A520-A9EAF7915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at least TWO studies that relate to neurotransmitters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928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06F50-AB0E-2915-BA76-AC95F60AC5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055EE6-307B-CD07-5947-01E884C0B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A1AA9F-FA9D-CC29-FDB4-662B2DBF0B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Browse through past ERQ/essay questions related </a:t>
            </a:r>
            <a:r>
              <a:rPr lang="en-GB"/>
              <a:t>to neurotransmitters </a:t>
            </a:r>
            <a:r>
              <a:rPr lang="en-GB" dirty="0"/>
              <a:t>and try to make sketch responses to them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7F4B1D87-E93A-1840-9BB4-71973D702B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295948"/>
            <a:ext cx="4038600" cy="2266103"/>
          </a:xfrm>
        </p:spPr>
      </p:pic>
    </p:spTree>
    <p:extLst>
      <p:ext uri="{BB962C8B-B14F-4D97-AF65-F5344CB8AC3E}">
        <p14:creationId xmlns:p14="http://schemas.microsoft.com/office/powerpoint/2010/main" val="301135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synergycodes.com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/3-steps-to-conduct-your-research-easier/&gt; </a:t>
            </a:r>
            <a:r>
              <a:rPr lang="fi-FI" dirty="0" err="1"/>
              <a:t>Accessed</a:t>
            </a:r>
            <a:r>
              <a:rPr lang="fi-FI" dirty="0"/>
              <a:t> 14th of </a:t>
            </a:r>
            <a:r>
              <a:rPr lang="fi-FI" dirty="0" err="1"/>
              <a:t>January</a:t>
            </a:r>
            <a:r>
              <a:rPr lang="fi-FI" dirty="0"/>
              <a:t> 2022.</a:t>
            </a:r>
          </a:p>
          <a:p>
            <a:r>
              <a:rPr lang="fi-FI" dirty="0" err="1"/>
              <a:t>Blue</a:t>
            </a:r>
            <a:r>
              <a:rPr lang="fi-FI" dirty="0"/>
              <a:t>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cells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medium.com</a:t>
            </a:r>
            <a:r>
              <a:rPr lang="fi-FI" dirty="0"/>
              <a:t>/</a:t>
            </a:r>
            <a:r>
              <a:rPr lang="fi-FI" dirty="0" err="1"/>
              <a:t>predict</a:t>
            </a:r>
            <a:r>
              <a:rPr lang="fi-FI" dirty="0"/>
              <a:t>/artificial-neural-networks-mapping-the-human-brain-2e0bd4a93160&gt; </a:t>
            </a:r>
            <a:r>
              <a:rPr lang="fi-FI" dirty="0" err="1"/>
              <a:t>Accessed</a:t>
            </a:r>
            <a:r>
              <a:rPr lang="fi-FI" dirty="0"/>
              <a:t> 10th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 err="1"/>
              <a:t>Synaptic</a:t>
            </a:r>
            <a:r>
              <a:rPr lang="fi-FI" dirty="0"/>
              <a:t> </a:t>
            </a:r>
            <a:r>
              <a:rPr lang="fi-FI" dirty="0" err="1"/>
              <a:t>pruning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goodsciencewriting.wordpress.com</a:t>
            </a:r>
            <a:r>
              <a:rPr lang="fi-FI" dirty="0"/>
              <a:t>/2017/04/11/</a:t>
            </a:r>
            <a:r>
              <a:rPr lang="fi-FI" dirty="0" err="1"/>
              <a:t>zen</a:t>
            </a:r>
            <a:r>
              <a:rPr lang="fi-FI" dirty="0"/>
              <a:t>-and-</a:t>
            </a:r>
            <a:r>
              <a:rPr lang="fi-FI" dirty="0" err="1"/>
              <a:t>the</a:t>
            </a:r>
            <a:r>
              <a:rPr lang="fi-FI" dirty="0"/>
              <a:t>-</a:t>
            </a:r>
            <a:r>
              <a:rPr lang="fi-FI" dirty="0" err="1"/>
              <a:t>art</a:t>
            </a:r>
            <a:r>
              <a:rPr lang="fi-FI" dirty="0"/>
              <a:t>-of-</a:t>
            </a:r>
            <a:r>
              <a:rPr lang="fi-FI" dirty="0" err="1"/>
              <a:t>synaptic</a:t>
            </a:r>
            <a:r>
              <a:rPr lang="fi-FI" dirty="0"/>
              <a:t>-</a:t>
            </a:r>
            <a:r>
              <a:rPr lang="fi-FI" dirty="0" err="1"/>
              <a:t>pruning-new-cartoons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10th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Finals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www.forbes.com</a:t>
            </a:r>
            <a:r>
              <a:rPr lang="fi-FI" dirty="0"/>
              <a:t>/</a:t>
            </a:r>
            <a:r>
              <a:rPr lang="fi-FI" dirty="0" err="1"/>
              <a:t>sites</a:t>
            </a:r>
            <a:r>
              <a:rPr lang="fi-FI" dirty="0"/>
              <a:t>/</a:t>
            </a:r>
            <a:r>
              <a:rPr lang="fi-FI" dirty="0" err="1"/>
              <a:t>mikestubbs</a:t>
            </a:r>
            <a:r>
              <a:rPr lang="fi-FI" dirty="0"/>
              <a:t>/2024/01/16/the-finals-150-update-launches-tomorrow-and-brings-new-solo-mode/&gt;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September</a:t>
            </a:r>
            <a:r>
              <a:rPr lang="fi-FI" dirty="0"/>
              <a:t> 2024.</a:t>
            </a:r>
          </a:p>
          <a:p>
            <a:r>
              <a:rPr lang="fi-FI" dirty="0"/>
              <a:t>SSRI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neurosciencenews.com</a:t>
            </a:r>
            <a:r>
              <a:rPr lang="fi-FI" dirty="0"/>
              <a:t>/neuropharmacology-decynium-22-ssri-serotonin-248/&gt; </a:t>
            </a:r>
            <a:r>
              <a:rPr lang="fi-FI" dirty="0" err="1"/>
              <a:t>Accessed</a:t>
            </a:r>
            <a:r>
              <a:rPr lang="fi-FI" dirty="0"/>
              <a:t> 11th of </a:t>
            </a:r>
            <a:r>
              <a:rPr lang="fi-FI" dirty="0" err="1"/>
              <a:t>February</a:t>
            </a:r>
            <a:r>
              <a:rPr lang="fi-FI"/>
              <a:t> 2020.</a:t>
            </a:r>
          </a:p>
          <a:p>
            <a:r>
              <a:rPr lang="fi-FI" dirty="0"/>
              <a:t>Green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cells</a:t>
            </a:r>
            <a:r>
              <a:rPr lang="fi-FI" dirty="0"/>
              <a:t> &lt;</a:t>
            </a:r>
            <a:r>
              <a:rPr lang="mr-IN" dirty="0" err="1"/>
              <a:t>https</a:t>
            </a:r>
            <a:r>
              <a:rPr lang="mr-IN" dirty="0"/>
              <a:t>://</a:t>
            </a:r>
            <a:r>
              <a:rPr lang="mr-IN" dirty="0" err="1"/>
              <a:t>fi.pinterest.com</a:t>
            </a:r>
            <a:r>
              <a:rPr lang="mr-IN" dirty="0"/>
              <a:t>/</a:t>
            </a:r>
            <a:r>
              <a:rPr lang="mr-IN" dirty="0" err="1"/>
              <a:t>pin</a:t>
            </a:r>
            <a:r>
              <a:rPr lang="mr-IN" dirty="0"/>
              <a:t>/61854194853929129/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15th of </a:t>
            </a:r>
            <a:r>
              <a:rPr lang="fi-FI" dirty="0" err="1"/>
              <a:t>September</a:t>
            </a:r>
            <a:r>
              <a:rPr lang="fi-FI" dirty="0"/>
              <a:t> 2017.</a:t>
            </a:r>
          </a:p>
        </p:txBody>
      </p:sp>
    </p:spTree>
    <p:extLst>
      <p:ext uri="{BB962C8B-B14F-4D97-AF65-F5344CB8AC3E}">
        <p14:creationId xmlns:p14="http://schemas.microsoft.com/office/powerpoint/2010/main" val="362041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FCE19-3528-0341-BB18-A2074429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E2DF4F-AE04-9D48-ADB0-E44B599C81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Use the </a:t>
            </a:r>
            <a:r>
              <a:rPr lang="en-GB" dirty="0">
                <a:hlinkClick r:id="rId2"/>
              </a:rPr>
              <a:t>”21IB psych notes for revision”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Contribute to the doc to the best of your ability!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1C63C1F9-D1DC-4145-BDFA-30BE510AD6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18417"/>
            <a:ext cx="4038600" cy="3089529"/>
          </a:xfrm>
        </p:spPr>
      </p:pic>
    </p:spTree>
    <p:extLst>
      <p:ext uri="{BB962C8B-B14F-4D97-AF65-F5344CB8AC3E}">
        <p14:creationId xmlns:p14="http://schemas.microsoft.com/office/powerpoint/2010/main" val="11904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003A04-F67C-2643-B5C0-BCD44623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0076FC-38FC-4746-9330-E8B799C3C6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following contents with ONE appropriate study</a:t>
            </a:r>
          </a:p>
          <a:p>
            <a:pPr lvl="1"/>
            <a:r>
              <a:rPr lang="en-GB" i="1" dirty="0"/>
              <a:t>Neural network</a:t>
            </a:r>
          </a:p>
          <a:p>
            <a:pPr lvl="1"/>
            <a:r>
              <a:rPr lang="en-GB" i="1" dirty="0"/>
              <a:t>Neural pruning</a:t>
            </a:r>
          </a:p>
        </p:txBody>
      </p:sp>
      <p:pic>
        <p:nvPicPr>
          <p:cNvPr id="5" name="Sisällön paikkamerkki 5" descr="Kuva, joka sisältää kohteen koripallo, peli, eläin, koralli&#10;&#10;Kuvaus luotu automaattisesti">
            <a:extLst>
              <a:ext uri="{FF2B5EF4-FFF2-40B4-BE49-F238E27FC236}">
                <a16:creationId xmlns:a16="http://schemas.microsoft.com/office/drawing/2014/main" id="{B346CA43-0843-404A-B795-2D95C411B6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0542"/>
            <a:ext cx="4038600" cy="3025278"/>
          </a:xfrm>
        </p:spPr>
      </p:pic>
    </p:spTree>
    <p:extLst>
      <p:ext uri="{BB962C8B-B14F-4D97-AF65-F5344CB8AC3E}">
        <p14:creationId xmlns:p14="http://schemas.microsoft.com/office/powerpoint/2010/main" val="29793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8B1AB4-66D3-AAEE-0BD3-02E896D7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62D7B5-F716-8ECB-6F0D-D44234F83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endParaRPr lang="en-GB" b="0" i="0" u="none" strike="noStrike" dirty="0">
              <a:effectLst/>
            </a:endParaRPr>
          </a:p>
          <a:p>
            <a:endParaRPr lang="en-GB" dirty="0"/>
          </a:p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b="0" i="0" u="none" strike="noStrike" dirty="0">
                <a:effectLst/>
              </a:rPr>
              <a:t>Outline neural pruning with reference to </a:t>
            </a:r>
            <a:r>
              <a:rPr lang="en-GB" b="1" i="0" u="none" strike="noStrike" dirty="0">
                <a:effectLst/>
              </a:rPr>
              <a:t>one </a:t>
            </a:r>
            <a:r>
              <a:rPr lang="en-GB" b="0" i="0" u="none" strike="noStrike" dirty="0">
                <a:effectLst/>
              </a:rPr>
              <a:t>relevant study (N21)</a:t>
            </a:r>
            <a:endParaRPr lang="en-GB" dirty="0"/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40AF8D81-7007-FB53-58CF-6FC4F94968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34527"/>
            <a:ext cx="4038600" cy="2857309"/>
          </a:xfrm>
        </p:spPr>
      </p:pic>
    </p:spTree>
    <p:extLst>
      <p:ext uri="{BB962C8B-B14F-4D97-AF65-F5344CB8AC3E}">
        <p14:creationId xmlns:p14="http://schemas.microsoft.com/office/powerpoint/2010/main" val="263336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EE612-119E-E341-8820-04EC95F1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0E7D44-A9D5-4942-ACA7-614B06606F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”Neuroplasticity: Study one example of neuroplasticity”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992ACC-7E38-AA49-A0D3-8ED2F9C94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Review what was meant by </a:t>
            </a:r>
            <a:r>
              <a:rPr lang="en-GB" i="1" dirty="0"/>
              <a:t>neuroplasticity</a:t>
            </a:r>
            <a:endParaRPr lang="en-GB" dirty="0"/>
          </a:p>
          <a:p>
            <a:r>
              <a:rPr lang="en-GB" dirty="0"/>
              <a:t>Review at least TWO studies that relate to neuroplasticity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42471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999D37-1570-8756-EF00-005B8535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D448CF-9511-A611-0236-6ACF1D1F7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Browse through past ERQ/essay questions related to neuroplasticity and try to make sketch responses to them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DAA43DDE-E88A-4A3F-2E50-39D17352D3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295948"/>
            <a:ext cx="4038600" cy="2266103"/>
          </a:xfrm>
        </p:spPr>
      </p:pic>
    </p:spTree>
    <p:extLst>
      <p:ext uri="{BB962C8B-B14F-4D97-AF65-F5344CB8AC3E}">
        <p14:creationId xmlns:p14="http://schemas.microsoft.com/office/powerpoint/2010/main" val="108517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59E0E7-CC5A-4547-8E54-99D5717E3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5DF4C2-844C-8944-A411-6C0996D55F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the following:</a:t>
            </a:r>
          </a:p>
          <a:p>
            <a:pPr lvl="1"/>
            <a:r>
              <a:rPr lang="en-GB" i="1" dirty="0"/>
              <a:t>Neuron</a:t>
            </a:r>
            <a:r>
              <a:rPr lang="en-GB" dirty="0"/>
              <a:t> and its parts</a:t>
            </a:r>
          </a:p>
          <a:p>
            <a:pPr lvl="1"/>
            <a:r>
              <a:rPr lang="en-GB" i="1" dirty="0"/>
              <a:t>Action potential </a:t>
            </a:r>
            <a:br>
              <a:rPr lang="en-GB" dirty="0"/>
            </a:br>
            <a:r>
              <a:rPr lang="en-GB" dirty="0"/>
              <a:t>(don’t use too much time with this)</a:t>
            </a:r>
          </a:p>
          <a:p>
            <a:pPr lvl="1"/>
            <a:r>
              <a:rPr lang="en-GB" i="1" dirty="0"/>
              <a:t>Synapse</a:t>
            </a:r>
            <a:r>
              <a:rPr lang="en-GB" dirty="0"/>
              <a:t> and </a:t>
            </a:r>
            <a:r>
              <a:rPr lang="en-GB" i="1" dirty="0"/>
              <a:t>synaptic transmission </a:t>
            </a:r>
            <a:r>
              <a:rPr lang="en-GB" dirty="0"/>
              <a:t>with </a:t>
            </a:r>
            <a:r>
              <a:rPr lang="en-GB" i="1" dirty="0"/>
              <a:t>excitatory</a:t>
            </a:r>
            <a:r>
              <a:rPr lang="en-GB" dirty="0"/>
              <a:t> and </a:t>
            </a:r>
            <a:r>
              <a:rPr lang="en-GB" i="1" dirty="0"/>
              <a:t>inhibitory neurotransmitters</a:t>
            </a:r>
          </a:p>
          <a:p>
            <a:pPr lvl="1"/>
            <a:r>
              <a:rPr lang="en-GB" i="1" dirty="0"/>
              <a:t>Agonist </a:t>
            </a:r>
            <a:r>
              <a:rPr lang="en-GB" dirty="0"/>
              <a:t>and </a:t>
            </a:r>
            <a:r>
              <a:rPr lang="en-GB" i="1" dirty="0"/>
              <a:t>antagonist</a:t>
            </a:r>
          </a:p>
        </p:txBody>
      </p:sp>
      <p:pic>
        <p:nvPicPr>
          <p:cNvPr id="6" name="Sisällön paikkamerkki 5" descr="Kuva, joka sisältää kohteen vihreä, valaistu, tähti, seisominen&#10;&#10;Kuvaus luotu automaattisesti">
            <a:extLst>
              <a:ext uri="{FF2B5EF4-FFF2-40B4-BE49-F238E27FC236}">
                <a16:creationId xmlns:a16="http://schemas.microsoft.com/office/drawing/2014/main" id="{FF7B249E-8E2F-5D4B-8F1C-BBB90D330F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2359225"/>
            <a:ext cx="4038598" cy="3007914"/>
          </a:xfrm>
        </p:spPr>
      </p:pic>
    </p:spTree>
    <p:extLst>
      <p:ext uri="{BB962C8B-B14F-4D97-AF65-F5344CB8AC3E}">
        <p14:creationId xmlns:p14="http://schemas.microsoft.com/office/powerpoint/2010/main" val="37664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77F061-FB61-A741-9691-49A596F4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A48140D-C290-FD4C-892B-8512332F8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4771"/>
            <a:ext cx="8229600" cy="5418591"/>
          </a:xfrm>
        </p:spPr>
        <p:txBody>
          <a:bodyPr>
            <a:normAutofit/>
          </a:bodyPr>
          <a:lstStyle/>
          <a:p>
            <a:r>
              <a:rPr lang="en-GB" dirty="0"/>
              <a:t>Review the following contents with the following studies:</a:t>
            </a:r>
          </a:p>
          <a:p>
            <a:pPr lvl="1"/>
            <a:r>
              <a:rPr lang="en-GB" dirty="0"/>
              <a:t> Excitatory neurotransmission: </a:t>
            </a:r>
            <a:r>
              <a:rPr lang="en-GB" b="1" dirty="0"/>
              <a:t>Fisher, Aron and Brown (2005)</a:t>
            </a:r>
            <a:r>
              <a:rPr lang="en-GB" dirty="0"/>
              <a:t> – </a:t>
            </a:r>
            <a:r>
              <a:rPr lang="en-GB" i="1" dirty="0"/>
              <a:t>Dopamine</a:t>
            </a:r>
            <a:r>
              <a:rPr lang="en-GB" dirty="0"/>
              <a:t> as an excitatory neurotransmitter in romantic love</a:t>
            </a:r>
          </a:p>
          <a:p>
            <a:pPr lvl="1"/>
            <a:r>
              <a:rPr lang="en-GB" dirty="0"/>
              <a:t>Inhibitory neurotransmission: </a:t>
            </a:r>
            <a:r>
              <a:rPr lang="en-GB" b="1" dirty="0"/>
              <a:t>Crockett et al. (2010)</a:t>
            </a:r>
            <a:r>
              <a:rPr lang="en-GB" dirty="0"/>
              <a:t> – </a:t>
            </a:r>
            <a:r>
              <a:rPr lang="en-GB" i="1" dirty="0"/>
              <a:t>Serotonin</a:t>
            </a:r>
            <a:r>
              <a:rPr lang="en-GB" dirty="0"/>
              <a:t> as an inhibitory neurotransmitter in prosocial behaviour</a:t>
            </a:r>
          </a:p>
          <a:p>
            <a:pPr lvl="1"/>
            <a:r>
              <a:rPr lang="en-GB" dirty="0"/>
              <a:t>Agonist and antagonist: </a:t>
            </a:r>
            <a:r>
              <a:rPr lang="en-GB" b="1" dirty="0"/>
              <a:t>Rogers and </a:t>
            </a:r>
            <a:r>
              <a:rPr lang="en-GB" b="1" dirty="0" err="1"/>
              <a:t>Kesner</a:t>
            </a:r>
            <a:r>
              <a:rPr lang="en-GB" b="1" dirty="0"/>
              <a:t> (2003) </a:t>
            </a:r>
            <a:r>
              <a:rPr lang="en-GB" i="1" dirty="0"/>
              <a:t>Acetylcholine</a:t>
            </a:r>
            <a:r>
              <a:rPr lang="en-GB" dirty="0"/>
              <a:t> (agonist) in the formation of memories with </a:t>
            </a:r>
            <a:r>
              <a:rPr lang="en-GB" i="1" dirty="0"/>
              <a:t>scopolamine</a:t>
            </a:r>
            <a:r>
              <a:rPr lang="en-GB" dirty="0"/>
              <a:t> (antagonist)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9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B4BAF8-D979-8576-7C00-A95184351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D26A52-8082-842B-6C82-9C01BE905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937657"/>
            <a:ext cx="8229600" cy="4525963"/>
          </a:xfrm>
        </p:spPr>
        <p:txBody>
          <a:bodyPr/>
          <a:lstStyle/>
          <a:p>
            <a:r>
              <a:rPr lang="en-GB" dirty="0"/>
              <a:t>Study the following studies related to agonists and antagonists:</a:t>
            </a:r>
          </a:p>
          <a:p>
            <a:pPr lvl="1"/>
            <a:r>
              <a:rPr lang="en-GB" b="1" dirty="0"/>
              <a:t>Antonova (2010) </a:t>
            </a:r>
            <a:r>
              <a:rPr lang="en-GB" dirty="0"/>
              <a:t>– Acetylcholine in the formation of memories with scopolamine (human study)</a:t>
            </a:r>
          </a:p>
          <a:p>
            <a:pPr lvl="1"/>
            <a:r>
              <a:rPr lang="en-GB" dirty="0"/>
              <a:t>(</a:t>
            </a:r>
            <a:r>
              <a:rPr lang="en-GB" b="1" dirty="0" err="1"/>
              <a:t>Troster</a:t>
            </a:r>
            <a:r>
              <a:rPr lang="en-GB" b="1" dirty="0"/>
              <a:t> and Beatty (1989) </a:t>
            </a:r>
            <a:r>
              <a:rPr lang="en-GB" dirty="0"/>
              <a:t>– Another human study with acetylcholine and scopolamine)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2A5F62C-52E7-7ADB-723D-43C68C23DD41}"/>
              </a:ext>
            </a:extLst>
          </p:cNvPr>
          <p:cNvSpPr txBox="1"/>
          <p:nvPr/>
        </p:nvSpPr>
        <p:spPr>
          <a:xfrm>
            <a:off x="1232528" y="5321646"/>
            <a:ext cx="667894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DO NOT STUDY EVERYTHING! MAKE AN EFFECTIVE </a:t>
            </a:r>
          </a:p>
          <a:p>
            <a:pPr algn="ctr"/>
            <a:r>
              <a:rPr lang="en-GB" sz="2400" b="1" dirty="0"/>
              <a:t>PLAN ON HOW TO ADDRESS THE SYLLABUS</a:t>
            </a:r>
          </a:p>
        </p:txBody>
      </p:sp>
    </p:spTree>
    <p:extLst>
      <p:ext uri="{BB962C8B-B14F-4D97-AF65-F5344CB8AC3E}">
        <p14:creationId xmlns:p14="http://schemas.microsoft.com/office/powerpoint/2010/main" val="56058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500</Words>
  <Application>Microsoft Macintosh PowerPoint</Application>
  <PresentationFormat>Näytössä katseltava diaesitys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Office-teema</vt:lpstr>
      <vt:lpstr>NEUROPLASTICITY AND NEUROTRANSMITTERS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99</cp:revision>
  <dcterms:created xsi:type="dcterms:W3CDTF">2016-01-27T06:20:57Z</dcterms:created>
  <dcterms:modified xsi:type="dcterms:W3CDTF">2024-02-12T11:35:02Z</dcterms:modified>
</cp:coreProperties>
</file>