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5" r:id="rId3"/>
    <p:sldId id="281" r:id="rId4"/>
    <p:sldId id="288" r:id="rId5"/>
    <p:sldId id="289" r:id="rId6"/>
    <p:sldId id="290" r:id="rId7"/>
    <p:sldId id="291" r:id="rId8"/>
    <p:sldId id="273" r:id="rId9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THE RELATIONSHIP BETWEEN GENETICS </a:t>
            </a:r>
            <a:r>
              <a:rPr lang="fi-FI" b="1"/>
              <a:t>AND BEHAVIOUR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72F64D-A4B8-EC43-9267-CA4C161B6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6350AE-2414-2946-828A-DD891490AA7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Review the following concepts:</a:t>
            </a:r>
          </a:p>
          <a:p>
            <a:pPr lvl="1"/>
            <a:r>
              <a:rPr lang="en-GB" dirty="0"/>
              <a:t>Genes and DNA</a:t>
            </a:r>
          </a:p>
          <a:p>
            <a:pPr lvl="1"/>
            <a:r>
              <a:rPr lang="en-GB" dirty="0"/>
              <a:t>Allele</a:t>
            </a:r>
          </a:p>
          <a:p>
            <a:pPr lvl="1"/>
            <a:r>
              <a:rPr lang="en-GB" dirty="0"/>
              <a:t>Genetic similarity and heritability</a:t>
            </a:r>
          </a:p>
          <a:p>
            <a:pPr lvl="1"/>
            <a:r>
              <a:rPr lang="en-GB" dirty="0"/>
              <a:t>Evolution</a:t>
            </a:r>
          </a:p>
          <a:p>
            <a:pPr lvl="1"/>
            <a:r>
              <a:rPr lang="en-GB" dirty="0"/>
              <a:t>Gene expression</a:t>
            </a:r>
          </a:p>
          <a:p>
            <a:pPr lvl="1"/>
            <a:r>
              <a:rPr lang="en-GB" dirty="0"/>
              <a:t>Epigenetics</a:t>
            </a:r>
          </a:p>
          <a:p>
            <a:pPr lvl="1"/>
            <a:r>
              <a:rPr lang="en-GB" dirty="0"/>
              <a:t>Methylation</a:t>
            </a:r>
          </a:p>
        </p:txBody>
      </p:sp>
      <p:pic>
        <p:nvPicPr>
          <p:cNvPr id="5" name="Sisällön paikkamerkki 6">
            <a:extLst>
              <a:ext uri="{FF2B5EF4-FFF2-40B4-BE49-F238E27FC236}">
                <a16:creationId xmlns:a16="http://schemas.microsoft.com/office/drawing/2014/main" id="{74873D56-EA46-5A45-8E46-9F0B37B5E20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2" y="1529046"/>
            <a:ext cx="4038598" cy="4668272"/>
          </a:xfrm>
        </p:spPr>
      </p:pic>
    </p:spTree>
    <p:extLst>
      <p:ext uri="{BB962C8B-B14F-4D97-AF65-F5344CB8AC3E}">
        <p14:creationId xmlns:p14="http://schemas.microsoft.com/office/powerpoint/2010/main" val="48345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370143D-C153-BB4C-8B6E-88E6075B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1" y="1417638"/>
            <a:ext cx="4038600" cy="4775086"/>
          </a:xfrm>
        </p:spPr>
        <p:txBody>
          <a:bodyPr>
            <a:normAutofit/>
          </a:bodyPr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“Genes and their effects on behaviour: Study one gene and its link to behaviour”</a:t>
            </a:r>
          </a:p>
          <a:p>
            <a:endParaRPr lang="en-GB" i="1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A93AC35-357A-F141-B130-D63CB1D63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417638"/>
            <a:ext cx="4038600" cy="47750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Review the </a:t>
            </a:r>
            <a:r>
              <a:rPr lang="en-GB" i="1" dirty="0"/>
              <a:t>5-HTT gene</a:t>
            </a:r>
          </a:p>
          <a:p>
            <a:r>
              <a:rPr lang="en-GB" dirty="0"/>
              <a:t>Review at least TWO studies related to the </a:t>
            </a:r>
            <a:br>
              <a:rPr lang="en-GB" dirty="0"/>
            </a:br>
            <a:r>
              <a:rPr lang="en-GB" i="1" dirty="0"/>
              <a:t>5-HTT gene </a:t>
            </a:r>
          </a:p>
          <a:p>
            <a:pPr lvl="1"/>
            <a:r>
              <a:rPr lang="en-GB" b="1" dirty="0"/>
              <a:t>Caspi et al. (2003)</a:t>
            </a:r>
          </a:p>
          <a:p>
            <a:pPr lvl="1"/>
            <a:r>
              <a:rPr lang="en-GB" b="1" dirty="0"/>
              <a:t>Chiao and </a:t>
            </a:r>
            <a:r>
              <a:rPr lang="en-GB" b="1" dirty="0" err="1"/>
              <a:t>Blizinsky</a:t>
            </a:r>
            <a:r>
              <a:rPr lang="en-GB" b="1" dirty="0"/>
              <a:t> (2010)</a:t>
            </a:r>
          </a:p>
          <a:p>
            <a:pPr lvl="1"/>
            <a:r>
              <a:rPr lang="en-GB" b="1" dirty="0"/>
              <a:t>Kendrell et al. (2005)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3B71400-F015-5848-B482-42CAAE6BC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AC9EF9-ED88-4441-B9D6-ADF89919FB0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Review the research methods for </a:t>
            </a:r>
            <a:r>
              <a:rPr lang="en-GB" b="1" dirty="0"/>
              <a:t>twin and kindship studies</a:t>
            </a:r>
            <a:r>
              <a:rPr lang="en-GB" dirty="0"/>
              <a:t> from your memos and/or from page 98</a:t>
            </a:r>
          </a:p>
        </p:txBody>
      </p:sp>
      <p:pic>
        <p:nvPicPr>
          <p:cNvPr id="5" name="Sisällön paikkamerkki 4" descr="1419998192181.jpeg">
            <a:extLst>
              <a:ext uri="{FF2B5EF4-FFF2-40B4-BE49-F238E27FC236}">
                <a16:creationId xmlns:a16="http://schemas.microsoft.com/office/drawing/2014/main" id="{B8452877-D812-FB4A-A5B9-F3DC4764129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56" r="21226"/>
          <a:stretch/>
        </p:blipFill>
        <p:spPr>
          <a:xfrm>
            <a:off x="4777803" y="1748631"/>
            <a:ext cx="3779393" cy="4229100"/>
          </a:xfrm>
        </p:spPr>
      </p:pic>
    </p:spTree>
    <p:extLst>
      <p:ext uri="{BB962C8B-B14F-4D97-AF65-F5344CB8AC3E}">
        <p14:creationId xmlns:p14="http://schemas.microsoft.com/office/powerpoint/2010/main" val="239090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7109AF-63A1-A84D-8F1E-01A29DDE1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C82710-C3A9-4744-8777-0330DB7D68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/>
          </a:bodyPr>
          <a:lstStyle/>
          <a:p>
            <a:r>
              <a:rPr lang="en-GB" dirty="0"/>
              <a:t>Review </a:t>
            </a:r>
            <a:r>
              <a:rPr lang="en-GB" b="1" dirty="0"/>
              <a:t>Bouchard &amp; </a:t>
            </a:r>
            <a:r>
              <a:rPr lang="en-GB" b="1" dirty="0" err="1"/>
              <a:t>McGue</a:t>
            </a:r>
            <a:r>
              <a:rPr lang="en-GB" b="1" dirty="0"/>
              <a:t> (1981)</a:t>
            </a:r>
            <a:r>
              <a:rPr lang="en-GB" dirty="0"/>
              <a:t>, </a:t>
            </a:r>
            <a:r>
              <a:rPr lang="en-GB" b="1" dirty="0"/>
              <a:t>Kendler et al (2015) </a:t>
            </a:r>
            <a:r>
              <a:rPr lang="en-GB" dirty="0"/>
              <a:t>and </a:t>
            </a:r>
            <a:r>
              <a:rPr lang="en-GB" b="1" dirty="0" err="1"/>
              <a:t>Scarr</a:t>
            </a:r>
            <a:r>
              <a:rPr lang="en-GB" b="1" dirty="0"/>
              <a:t> &amp; Weinberg (1983) </a:t>
            </a:r>
            <a:r>
              <a:rPr lang="en-GB" dirty="0"/>
              <a:t>studies from your memos and/or from pages 100-104</a:t>
            </a:r>
          </a:p>
          <a:p>
            <a:pPr lvl="1"/>
            <a:r>
              <a:rPr lang="en-GB" dirty="0"/>
              <a:t>What do they tell you about the genetic similarity concerning </a:t>
            </a:r>
            <a:r>
              <a:rPr lang="en-GB" i="1" dirty="0"/>
              <a:t>intelligence</a:t>
            </a:r>
            <a:r>
              <a:rPr lang="en-GB" dirty="0"/>
              <a:t>?</a:t>
            </a:r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A44D453E-E9B9-A54C-B4B5-035D542B74C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2938" r="12938"/>
          <a:stretch/>
        </p:blipFill>
        <p:spPr>
          <a:xfrm>
            <a:off x="4757057" y="1701559"/>
            <a:ext cx="3923528" cy="3969897"/>
          </a:xfr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B58A2B6B-7F05-A348-A8AB-2D5B34B3EF02}"/>
              </a:ext>
            </a:extLst>
          </p:cNvPr>
          <p:cNvSpPr txBox="1"/>
          <p:nvPr/>
        </p:nvSpPr>
        <p:spPr>
          <a:xfrm>
            <a:off x="1995756" y="5895330"/>
            <a:ext cx="552260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2400" b="1" dirty="0"/>
              <a:t>Study genetic similarity for one behaviour</a:t>
            </a:r>
          </a:p>
        </p:txBody>
      </p:sp>
    </p:spTree>
    <p:extLst>
      <p:ext uri="{BB962C8B-B14F-4D97-AF65-F5344CB8AC3E}">
        <p14:creationId xmlns:p14="http://schemas.microsoft.com/office/powerpoint/2010/main" val="375834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24E789-0C20-F146-A83F-249B1E4C2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69EEFC-64B2-154A-BE9B-B41F86AC7D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02229"/>
            <a:ext cx="4038600" cy="4778827"/>
          </a:xfrm>
        </p:spPr>
        <p:txBody>
          <a:bodyPr>
            <a:normAutofit/>
          </a:bodyPr>
          <a:lstStyle/>
          <a:p>
            <a:r>
              <a:rPr lang="en-GB" dirty="0"/>
              <a:t>Review the </a:t>
            </a:r>
            <a:r>
              <a:rPr lang="en-GB" b="1" dirty="0"/>
              <a:t>Curtis, </a:t>
            </a:r>
            <a:r>
              <a:rPr lang="en-GB" b="1" dirty="0" err="1"/>
              <a:t>Aunger</a:t>
            </a:r>
            <a:r>
              <a:rPr lang="en-GB" b="1" dirty="0"/>
              <a:t> and Rabie (2004)</a:t>
            </a:r>
            <a:r>
              <a:rPr lang="en-GB" dirty="0"/>
              <a:t> and </a:t>
            </a:r>
            <a:r>
              <a:rPr lang="en-GB" b="1" dirty="0"/>
              <a:t>Fessler et al. (2005)</a:t>
            </a:r>
            <a:r>
              <a:rPr lang="en-GB" dirty="0"/>
              <a:t> studies from your memos and/or from pages 111–112 and the teacher’s additional materials</a:t>
            </a:r>
          </a:p>
          <a:p>
            <a:pPr lvl="1"/>
            <a:r>
              <a:rPr lang="en-GB" dirty="0"/>
              <a:t>How can disgust be explained with the theory of </a:t>
            </a:r>
            <a:r>
              <a:rPr lang="en-GB" i="1" dirty="0"/>
              <a:t>evolution</a:t>
            </a:r>
            <a:r>
              <a:rPr lang="en-GB" dirty="0"/>
              <a:t>?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36B604D7-7DC8-6048-A1F1-C539F9F97E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116" y="1600200"/>
            <a:ext cx="3780768" cy="4525963"/>
          </a:xfr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3EA33491-7EB9-494B-81DA-64A93A56992B}"/>
              </a:ext>
            </a:extLst>
          </p:cNvPr>
          <p:cNvSpPr txBox="1"/>
          <p:nvPr/>
        </p:nvSpPr>
        <p:spPr>
          <a:xfrm>
            <a:off x="5508099" y="4312956"/>
            <a:ext cx="2691763" cy="156966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Study one example </a:t>
            </a:r>
            <a:br>
              <a:rPr lang="en-GB" sz="2400" b="1" dirty="0"/>
            </a:br>
            <a:r>
              <a:rPr lang="en-GB" sz="2400" b="1" dirty="0"/>
              <a:t>of evolutionary</a:t>
            </a:r>
          </a:p>
          <a:p>
            <a:pPr algn="ctr"/>
            <a:r>
              <a:rPr lang="en-GB" sz="2400" b="1" dirty="0"/>
              <a:t>explanation for </a:t>
            </a:r>
            <a:br>
              <a:rPr lang="en-GB" sz="2400" b="1" dirty="0"/>
            </a:br>
            <a:r>
              <a:rPr lang="en-GB" sz="2400" b="1" dirty="0"/>
              <a:t>one behaviour</a:t>
            </a:r>
          </a:p>
        </p:txBody>
      </p:sp>
    </p:spTree>
    <p:extLst>
      <p:ext uri="{BB962C8B-B14F-4D97-AF65-F5344CB8AC3E}">
        <p14:creationId xmlns:p14="http://schemas.microsoft.com/office/powerpoint/2010/main" val="220985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32C483-780D-0D4B-AE1C-AAB22F247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EXTRA TASK?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AA350F7-F37D-9545-8B0A-9EE71FCFE7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525963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Review the </a:t>
            </a:r>
            <a:r>
              <a:rPr lang="en-GB" b="1" dirty="0"/>
              <a:t>Weaver et al. (2004)</a:t>
            </a:r>
            <a:r>
              <a:rPr lang="en-GB" dirty="0"/>
              <a:t> and </a:t>
            </a:r>
            <a:r>
              <a:rPr lang="en-GB" b="1" dirty="0"/>
              <a:t>Kaminsky et al. (2008)</a:t>
            </a:r>
            <a:r>
              <a:rPr lang="en-GB" dirty="0"/>
              <a:t> studies from your memos and/or from pages 105–106</a:t>
            </a:r>
          </a:p>
          <a:p>
            <a:pPr lvl="1"/>
            <a:r>
              <a:rPr lang="en-GB" dirty="0"/>
              <a:t>What do the studies tell you about </a:t>
            </a:r>
            <a:r>
              <a:rPr lang="en-GB" i="1" dirty="0"/>
              <a:t>epigenetics</a:t>
            </a:r>
            <a:r>
              <a:rPr lang="en-GB" dirty="0"/>
              <a:t>?</a:t>
            </a:r>
          </a:p>
        </p:txBody>
      </p:sp>
      <p:pic>
        <p:nvPicPr>
          <p:cNvPr id="5" name="Sisällön paikkamerkki 5">
            <a:extLst>
              <a:ext uri="{FF2B5EF4-FFF2-40B4-BE49-F238E27FC236}">
                <a16:creationId xmlns:a16="http://schemas.microsoft.com/office/drawing/2014/main" id="{432D6B96-B8C4-E44F-84CF-D360993C00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279615"/>
            <a:ext cx="4038600" cy="2978185"/>
          </a:xfr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41BAACC4-1C25-D742-BDD8-AEDA1D5CA95B}"/>
              </a:ext>
            </a:extLst>
          </p:cNvPr>
          <p:cNvSpPr txBox="1"/>
          <p:nvPr/>
        </p:nvSpPr>
        <p:spPr>
          <a:xfrm>
            <a:off x="1860674" y="5658112"/>
            <a:ext cx="5575052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Are these needed for the </a:t>
            </a:r>
            <a:r>
              <a:rPr lang="en-GB" sz="2400" b="1"/>
              <a:t>revised syllabus</a:t>
            </a:r>
            <a:r>
              <a:rPr lang="en-GB" sz="24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0263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err="1"/>
              <a:t>Chromoseme</a:t>
            </a:r>
            <a:r>
              <a:rPr lang="fi-FI" dirty="0"/>
              <a:t>-DNA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science.howstuffworks.com</a:t>
            </a:r>
            <a:r>
              <a:rPr lang="fi-FI" dirty="0"/>
              <a:t>/life/</a:t>
            </a:r>
            <a:r>
              <a:rPr lang="fi-FI" dirty="0" err="1"/>
              <a:t>genetic</a:t>
            </a:r>
            <a:r>
              <a:rPr lang="fi-FI" dirty="0"/>
              <a:t>/designer-children1.htm&gt; </a:t>
            </a:r>
            <a:r>
              <a:rPr lang="fi-FI" dirty="0" err="1"/>
              <a:t>Accessed</a:t>
            </a:r>
            <a:r>
              <a:rPr lang="fi-FI" dirty="0"/>
              <a:t> 10th of November 2017.</a:t>
            </a:r>
          </a:p>
          <a:p>
            <a:r>
              <a:rPr lang="fi-FI" dirty="0"/>
              <a:t>DNA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www.fearofflying.com</a:t>
            </a:r>
            <a:r>
              <a:rPr lang="fi-FI" dirty="0"/>
              <a:t>/</a:t>
            </a:r>
            <a:r>
              <a:rPr lang="fi-FI" dirty="0" err="1"/>
              <a:t>library</a:t>
            </a:r>
            <a:r>
              <a:rPr lang="fi-FI" dirty="0"/>
              <a:t>/the-5-htt-gene/&gt; </a:t>
            </a:r>
            <a:r>
              <a:rPr lang="fi-FI" dirty="0" err="1"/>
              <a:t>Accessed</a:t>
            </a:r>
            <a:r>
              <a:rPr lang="fi-FI" dirty="0"/>
              <a:t> 13th of </a:t>
            </a:r>
            <a:r>
              <a:rPr lang="fi-FI" dirty="0" err="1"/>
              <a:t>February</a:t>
            </a:r>
            <a:r>
              <a:rPr lang="fi-FI" dirty="0"/>
              <a:t> 2020.</a:t>
            </a:r>
          </a:p>
          <a:p>
            <a:r>
              <a:rPr lang="fi-FI" dirty="0" err="1"/>
              <a:t>Twins</a:t>
            </a:r>
            <a:r>
              <a:rPr lang="fi-FI" dirty="0"/>
              <a:t> &lt;http://</a:t>
            </a:r>
            <a:r>
              <a:rPr lang="fi-FI" dirty="0" err="1"/>
              <a:t>www.redflagnews.com</a:t>
            </a:r>
            <a:r>
              <a:rPr lang="fi-FI" dirty="0"/>
              <a:t>/</a:t>
            </a:r>
            <a:r>
              <a:rPr lang="fi-FI" dirty="0" err="1"/>
              <a:t>headlines</a:t>
            </a:r>
            <a:r>
              <a:rPr lang="fi-FI" dirty="0"/>
              <a:t>/</a:t>
            </a:r>
            <a:r>
              <a:rPr lang="fi-FI" dirty="0" err="1"/>
              <a:t>identical</a:t>
            </a:r>
            <a:r>
              <a:rPr lang="fi-FI" dirty="0"/>
              <a:t>-</a:t>
            </a:r>
            <a:r>
              <a:rPr lang="fi-FI" dirty="0" err="1"/>
              <a:t>twin</a:t>
            </a:r>
            <a:r>
              <a:rPr lang="fi-FI" dirty="0"/>
              <a:t>-</a:t>
            </a:r>
            <a:r>
              <a:rPr lang="fi-FI" dirty="0" err="1"/>
              <a:t>studies</a:t>
            </a:r>
            <a:r>
              <a:rPr lang="fi-FI" dirty="0"/>
              <a:t>-</a:t>
            </a:r>
            <a:r>
              <a:rPr lang="fi-FI" dirty="0" err="1"/>
              <a:t>prove</a:t>
            </a:r>
            <a:r>
              <a:rPr lang="fi-FI" dirty="0"/>
              <a:t>-</a:t>
            </a:r>
            <a:r>
              <a:rPr lang="fi-FI" dirty="0" err="1"/>
              <a:t>homosexuality</a:t>
            </a:r>
            <a:r>
              <a:rPr lang="fi-FI" dirty="0"/>
              <a:t>-is-</a:t>
            </a:r>
            <a:r>
              <a:rPr lang="fi-FI" dirty="0" err="1"/>
              <a:t>not</a:t>
            </a:r>
            <a:r>
              <a:rPr lang="fi-FI" dirty="0"/>
              <a:t>-</a:t>
            </a:r>
            <a:r>
              <a:rPr lang="fi-FI" dirty="0" err="1"/>
              <a:t>genetic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11th of November 2015.</a:t>
            </a:r>
          </a:p>
          <a:p>
            <a:r>
              <a:rPr lang="fi-FI" dirty="0"/>
              <a:t>Smart </a:t>
            </a:r>
            <a:r>
              <a:rPr lang="fi-FI" dirty="0" err="1"/>
              <a:t>head</a:t>
            </a:r>
            <a:r>
              <a:rPr lang="fi-FI" dirty="0"/>
              <a:t>/</a:t>
            </a:r>
            <a:r>
              <a:rPr lang="fi-FI" dirty="0" err="1"/>
              <a:t>brain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www.quickanddirtytips.com</a:t>
            </a:r>
            <a:r>
              <a:rPr lang="fi-FI" dirty="0"/>
              <a:t>/</a:t>
            </a:r>
            <a:r>
              <a:rPr lang="fi-FI" dirty="0" err="1"/>
              <a:t>education</a:t>
            </a:r>
            <a:r>
              <a:rPr lang="fi-FI" dirty="0"/>
              <a:t>/science/5-simple-ways-to-boost-our-intelligence&gt; </a:t>
            </a:r>
            <a:r>
              <a:rPr lang="fi-FI" dirty="0" err="1"/>
              <a:t>Accessed</a:t>
            </a:r>
            <a:r>
              <a:rPr lang="fi-FI" dirty="0"/>
              <a:t> 13th of </a:t>
            </a:r>
            <a:r>
              <a:rPr lang="fi-FI" dirty="0" err="1"/>
              <a:t>February</a:t>
            </a:r>
            <a:r>
              <a:rPr lang="fi-FI" dirty="0"/>
              <a:t>.</a:t>
            </a:r>
          </a:p>
          <a:p>
            <a:r>
              <a:rPr lang="fi-FI" dirty="0" err="1"/>
              <a:t>Disgust</a:t>
            </a:r>
            <a:r>
              <a:rPr lang="fi-FI" dirty="0"/>
              <a:t> &lt;http://</a:t>
            </a:r>
            <a:r>
              <a:rPr lang="fi-FI" dirty="0" err="1"/>
              <a:t>pixar.wikia.com</a:t>
            </a:r>
            <a:r>
              <a:rPr lang="fi-FI" dirty="0"/>
              <a:t>/wiki/</a:t>
            </a:r>
            <a:r>
              <a:rPr lang="fi-FI" dirty="0" err="1"/>
              <a:t>Disgust</a:t>
            </a:r>
            <a:r>
              <a:rPr lang="fi-FI" dirty="0"/>
              <a:t>&gt; </a:t>
            </a:r>
            <a:r>
              <a:rPr lang="fi-FI" dirty="0" err="1"/>
              <a:t>Accessed</a:t>
            </a:r>
            <a:r>
              <a:rPr lang="fi-FI" dirty="0"/>
              <a:t> 10th of October 2017.</a:t>
            </a:r>
          </a:p>
          <a:p>
            <a:r>
              <a:rPr lang="fi-FI" dirty="0" err="1"/>
              <a:t>Genetics</a:t>
            </a:r>
            <a:r>
              <a:rPr lang="fi-FI" dirty="0"/>
              <a:t> and </a:t>
            </a:r>
            <a:r>
              <a:rPr lang="fi-FI" dirty="0" err="1"/>
              <a:t>epigenetics</a:t>
            </a:r>
            <a:r>
              <a:rPr lang="fi-FI" dirty="0"/>
              <a:t> &lt;http://</a:t>
            </a:r>
            <a:r>
              <a:rPr lang="fi-FI" dirty="0" err="1"/>
              <a:t>studentblogs.med.ed.ac.uk</a:t>
            </a:r>
            <a:r>
              <a:rPr lang="fi-FI" dirty="0"/>
              <a:t>/reproductive-systems-group-2/</a:t>
            </a:r>
            <a:r>
              <a:rPr lang="fi-FI" dirty="0" err="1"/>
              <a:t>introduction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9th of October 2018.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7188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389</Words>
  <Application>Microsoft Macintosh PowerPoint</Application>
  <PresentationFormat>Näytössä katseltava diaesitys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Office-teema</vt:lpstr>
      <vt:lpstr>THE RELATIONSHIP BETWEEN GENETICS AND BEHAVIOUR</vt:lpstr>
      <vt:lpstr>TASK</vt:lpstr>
      <vt:lpstr>TASK</vt:lpstr>
      <vt:lpstr>TASK</vt:lpstr>
      <vt:lpstr>TASK</vt:lpstr>
      <vt:lpstr>TASK</vt:lpstr>
      <vt:lpstr> EXTRA TASK?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73</cp:revision>
  <dcterms:created xsi:type="dcterms:W3CDTF">2016-01-27T06:20:57Z</dcterms:created>
  <dcterms:modified xsi:type="dcterms:W3CDTF">2023-02-14T06:52:25Z</dcterms:modified>
</cp:coreProperties>
</file>