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86" r:id="rId3"/>
    <p:sldId id="305" r:id="rId4"/>
    <p:sldId id="387" r:id="rId5"/>
    <p:sldId id="389" r:id="rId6"/>
    <p:sldId id="369" r:id="rId7"/>
    <p:sldId id="365" r:id="rId8"/>
    <p:sldId id="388" r:id="rId9"/>
    <p:sldId id="291" r:id="rId10"/>
    <p:sldId id="300" r:id="rId11"/>
    <p:sldId id="282" r:id="rId1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3AE62F-53B5-344D-9AA0-D1078C8C1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THINKING, DECISION-MAKING AND THEIR RELIABILITY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C6EE852-E013-3742-9644-1EAEA2C6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62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6AB8CCD-1E94-004F-9218-C562C79A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3CACBCB-12F4-F246-8FBF-256AF92A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Kahneman</a:t>
            </a:r>
            <a:r>
              <a:rPr lang="fi-FI" dirty="0"/>
              <a:t>, D. (2011). </a:t>
            </a:r>
            <a:r>
              <a:rPr lang="fi-FI" i="1" dirty="0" err="1"/>
              <a:t>Thinking</a:t>
            </a:r>
            <a:r>
              <a:rPr lang="fi-FI" i="1" dirty="0"/>
              <a:t>, </a:t>
            </a:r>
            <a:r>
              <a:rPr lang="fi-FI" i="1" dirty="0" err="1"/>
              <a:t>Fast</a:t>
            </a:r>
            <a:r>
              <a:rPr lang="fi-FI" i="1" dirty="0"/>
              <a:t> And </a:t>
            </a:r>
            <a:r>
              <a:rPr lang="fi-FI" i="1" dirty="0" err="1"/>
              <a:t>Slow</a:t>
            </a:r>
            <a:r>
              <a:rPr lang="fi-FI" i="1" dirty="0"/>
              <a:t>. </a:t>
            </a:r>
            <a:r>
              <a:rPr lang="fi-FI" dirty="0"/>
              <a:t>Great Britain: </a:t>
            </a:r>
            <a:r>
              <a:rPr lang="fi-FI" dirty="0" err="1"/>
              <a:t>Penguin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. </a:t>
            </a:r>
          </a:p>
          <a:p>
            <a:r>
              <a:rPr lang="fi-FI" dirty="0"/>
              <a:t>Popov, A., Parker, L. &amp; </a:t>
            </a:r>
            <a:r>
              <a:rPr lang="fi-FI" dirty="0" err="1"/>
              <a:t>Seath</a:t>
            </a:r>
            <a:r>
              <a:rPr lang="fi-FI" dirty="0"/>
              <a:t>, D. (2017). </a:t>
            </a:r>
            <a:r>
              <a:rPr lang="fi-FI" i="1" dirty="0" err="1"/>
              <a:t>Psychology</a:t>
            </a:r>
            <a:r>
              <a:rPr lang="fi-FI" i="1" dirty="0"/>
              <a:t> Course Companion </a:t>
            </a:r>
            <a:r>
              <a:rPr lang="fi-FI" dirty="0"/>
              <a:t>(2nd Edition). Oxford: Oxford </a:t>
            </a:r>
            <a:r>
              <a:rPr lang="fi-FI" dirty="0" err="1"/>
              <a:t>University</a:t>
            </a:r>
            <a:r>
              <a:rPr lang="fi-FI" dirty="0"/>
              <a:t> Press.</a:t>
            </a:r>
          </a:p>
        </p:txBody>
      </p:sp>
    </p:spTree>
    <p:extLst>
      <p:ext uri="{BB962C8B-B14F-4D97-AF65-F5344CB8AC3E}">
        <p14:creationId xmlns:p14="http://schemas.microsoft.com/office/powerpoint/2010/main" val="294502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31B83A-DEE9-754F-8556-7147E179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C4EB22-E109-8449-967F-EAEBFBEFD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Theory</a:t>
            </a:r>
            <a:r>
              <a:rPr lang="fi-FI" dirty="0"/>
              <a:t> of </a:t>
            </a:r>
            <a:r>
              <a:rPr lang="fi-FI" dirty="0" err="1"/>
              <a:t>planned</a:t>
            </a:r>
            <a:r>
              <a:rPr lang="fi-FI" dirty="0"/>
              <a:t> </a:t>
            </a:r>
            <a:r>
              <a:rPr lang="fi-FI" dirty="0" err="1"/>
              <a:t>behaviour</a:t>
            </a:r>
            <a:r>
              <a:rPr lang="fi-FI" dirty="0"/>
              <a:t> (TPB)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en.wikipedia.org</a:t>
            </a:r>
            <a:r>
              <a:rPr lang="fi-FI" dirty="0"/>
              <a:t>/wiki/</a:t>
            </a:r>
            <a:r>
              <a:rPr lang="fi-FI" dirty="0" err="1"/>
              <a:t>Theory_of_planned_behavior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August 2019. </a:t>
            </a:r>
          </a:p>
          <a:p>
            <a:r>
              <a:rPr lang="fi-FI" dirty="0" err="1"/>
              <a:t>Fast</a:t>
            </a:r>
            <a:r>
              <a:rPr lang="fi-FI" dirty="0"/>
              <a:t> food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pixabay.com</a:t>
            </a:r>
            <a:r>
              <a:rPr lang="fi-FI" dirty="0"/>
              <a:t>/</a:t>
            </a:r>
            <a:r>
              <a:rPr lang="fi-FI" dirty="0" err="1"/>
              <a:t>fi</a:t>
            </a:r>
            <a:r>
              <a:rPr lang="fi-FI" dirty="0"/>
              <a:t>/</a:t>
            </a:r>
            <a:r>
              <a:rPr lang="fi-FI" dirty="0" err="1"/>
              <a:t>illustrations</a:t>
            </a:r>
            <a:r>
              <a:rPr lang="fi-FI" dirty="0"/>
              <a:t>/fast-food-juhla-virvoitusjuoma-4683707/&gt; </a:t>
            </a:r>
            <a:r>
              <a:rPr lang="fi-FI" dirty="0" err="1"/>
              <a:t>Accessed</a:t>
            </a:r>
            <a:r>
              <a:rPr lang="fi-FI" dirty="0"/>
              <a:t> 11th of November 2020.</a:t>
            </a:r>
          </a:p>
          <a:p>
            <a:r>
              <a:rPr lang="fi-FI" dirty="0" err="1"/>
              <a:t>Rule</a:t>
            </a:r>
            <a:r>
              <a:rPr lang="fi-FI" dirty="0"/>
              <a:t> of </a:t>
            </a:r>
            <a:r>
              <a:rPr lang="fi-FI" dirty="0" err="1"/>
              <a:t>thumb</a:t>
            </a:r>
            <a:r>
              <a:rPr lang="fi-FI" dirty="0"/>
              <a:t> &lt;http://</a:t>
            </a:r>
            <a:r>
              <a:rPr lang="fi-FI" dirty="0" err="1"/>
              <a:t>daysgoneby.me</a:t>
            </a:r>
            <a:r>
              <a:rPr lang="fi-FI" dirty="0"/>
              <a:t>/</a:t>
            </a:r>
            <a:r>
              <a:rPr lang="fi-FI" dirty="0" err="1"/>
              <a:t>dyk-rule-thumb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19th of </a:t>
            </a:r>
            <a:r>
              <a:rPr lang="fi-FI" dirty="0" err="1"/>
              <a:t>February</a:t>
            </a:r>
            <a:r>
              <a:rPr lang="fi-FI" dirty="0"/>
              <a:t> 2018.</a:t>
            </a:r>
          </a:p>
          <a:p>
            <a:r>
              <a:rPr lang="fi-FI" dirty="0" err="1"/>
              <a:t>Framing</a:t>
            </a:r>
            <a:r>
              <a:rPr lang="fi-FI" dirty="0"/>
              <a:t> </a:t>
            </a:r>
            <a:r>
              <a:rPr lang="fi-FI" dirty="0" err="1"/>
              <a:t>effect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medium.com</a:t>
            </a:r>
            <a:r>
              <a:rPr lang="fi-FI" dirty="0"/>
              <a:t>/@</a:t>
            </a:r>
            <a:r>
              <a:rPr lang="fi-FI" dirty="0" err="1"/>
              <a:t>mohit.rajkumar</a:t>
            </a:r>
            <a:r>
              <a:rPr lang="fi-FI" dirty="0"/>
              <a:t>/management-lesson-from-parenting-the-framing-effect-ae334ec7d8ab&gt; </a:t>
            </a:r>
            <a:r>
              <a:rPr lang="fi-FI" dirty="0" err="1"/>
              <a:t>Accessed</a:t>
            </a:r>
            <a:r>
              <a:rPr lang="fi-FI" dirty="0"/>
              <a:t> 16th of November 2020. </a:t>
            </a:r>
          </a:p>
          <a:p>
            <a:r>
              <a:rPr lang="fi-FI" dirty="0" err="1"/>
              <a:t>Tversky</a:t>
            </a:r>
            <a:r>
              <a:rPr lang="fi-FI" dirty="0"/>
              <a:t> and </a:t>
            </a:r>
            <a:r>
              <a:rPr lang="fi-FI" dirty="0" err="1"/>
              <a:t>Kahneman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www.sunoresearch.com.br</a:t>
            </a:r>
            <a:r>
              <a:rPr lang="fi-FI" dirty="0"/>
              <a:t>/</a:t>
            </a:r>
            <a:r>
              <a:rPr lang="fi-FI" dirty="0" err="1"/>
              <a:t>tudo-sobre</a:t>
            </a:r>
            <a:r>
              <a:rPr lang="fi-FI" dirty="0"/>
              <a:t>/</a:t>
            </a:r>
            <a:r>
              <a:rPr lang="fi-FI" dirty="0" err="1"/>
              <a:t>amos-tversky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r>
              <a:rPr lang="fi-FI" dirty="0" err="1"/>
              <a:t>Foreign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www.worcs.tgacademy.org.uk</a:t>
            </a:r>
            <a:r>
              <a:rPr lang="fi-FI" dirty="0"/>
              <a:t>/</a:t>
            </a:r>
            <a:r>
              <a:rPr lang="fi-FI" dirty="0" err="1"/>
              <a:t>subjects</a:t>
            </a:r>
            <a:r>
              <a:rPr lang="fi-FI" dirty="0"/>
              <a:t>/</a:t>
            </a:r>
            <a:r>
              <a:rPr lang="fi-FI" dirty="0" err="1"/>
              <a:t>mfl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r>
              <a:rPr lang="fi-FI" dirty="0" err="1"/>
              <a:t>Lifespan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www.freepik.com</a:t>
            </a:r>
            <a:r>
              <a:rPr lang="fi-FI" dirty="0"/>
              <a:t>/</a:t>
            </a:r>
            <a:r>
              <a:rPr lang="fi-FI" dirty="0" err="1"/>
              <a:t>free-photos-vectors</a:t>
            </a:r>
            <a:r>
              <a:rPr lang="fi-FI" dirty="0"/>
              <a:t>/</a:t>
            </a:r>
            <a:r>
              <a:rPr lang="fi-FI" dirty="0" err="1"/>
              <a:t>lifespan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52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”Thinking and decision-making: Study one model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i="1" dirty="0"/>
              <a:t>theory of of planned behaviour </a:t>
            </a:r>
            <a:r>
              <a:rPr lang="en-GB" dirty="0"/>
              <a:t>(TPB) from pages 151-153 and 341-343 </a:t>
            </a:r>
          </a:p>
          <a:p>
            <a:r>
              <a:rPr lang="en-GB" dirty="0"/>
              <a:t>Review </a:t>
            </a:r>
            <a:r>
              <a:rPr lang="en-GB" b="1" dirty="0" err="1"/>
              <a:t>Albarracin</a:t>
            </a:r>
            <a:r>
              <a:rPr lang="en-GB" b="1" dirty="0"/>
              <a:t> et al (2001)</a:t>
            </a:r>
            <a:r>
              <a:rPr lang="en-GB" dirty="0"/>
              <a:t> from page 153 + </a:t>
            </a:r>
            <a:r>
              <a:rPr lang="en-GB" b="1" dirty="0"/>
              <a:t>Godin and </a:t>
            </a:r>
            <a:r>
              <a:rPr lang="en-GB" b="1" dirty="0" err="1"/>
              <a:t>Kok</a:t>
            </a:r>
            <a:r>
              <a:rPr lang="en-GB" b="1" dirty="0"/>
              <a:t> (1966) </a:t>
            </a:r>
            <a:r>
              <a:rPr lang="en-GB" dirty="0"/>
              <a:t>and </a:t>
            </a:r>
            <a:r>
              <a:rPr lang="en-GB" b="1" dirty="0"/>
              <a:t>Dunn et al (2011) </a:t>
            </a:r>
            <a:r>
              <a:rPr lang="en-GB" dirty="0"/>
              <a:t>from teacher’s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2FE66D-B453-5A4A-B0F5-9BB52A84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EE420F-3804-BC41-BEC1-58397136E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What are the </a:t>
            </a:r>
            <a:r>
              <a:rPr lang="en-GB" dirty="0">
                <a:solidFill>
                  <a:srgbClr val="00B050"/>
                </a:solidFill>
              </a:rPr>
              <a:t>strengths</a:t>
            </a:r>
            <a:r>
              <a:rPr lang="en-GB" dirty="0"/>
              <a:t> and the</a:t>
            </a:r>
            <a:r>
              <a:rPr lang="en-GB" dirty="0">
                <a:solidFill>
                  <a:srgbClr val="FF0000"/>
                </a:solidFill>
              </a:rPr>
              <a:t> limitations </a:t>
            </a:r>
            <a:r>
              <a:rPr lang="en-GB" dirty="0"/>
              <a:t>of the TPB?</a:t>
            </a:r>
          </a:p>
          <a:p>
            <a:r>
              <a:rPr lang="en-GB" dirty="0"/>
              <a:t>Do a TEACUP analysis of the theory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D24EFCA5-F330-094B-8B55-F7ED766455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580813"/>
            <a:ext cx="4322589" cy="2564736"/>
          </a:xfrm>
        </p:spPr>
      </p:pic>
    </p:spTree>
    <p:extLst>
      <p:ext uri="{BB962C8B-B14F-4D97-AF65-F5344CB8AC3E}">
        <p14:creationId xmlns:p14="http://schemas.microsoft.com/office/powerpoint/2010/main" val="137651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”Biases in thinking and decision-making: Study one bias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dual process model of thinking and decision making </a:t>
            </a:r>
            <a:r>
              <a:rPr lang="en-GB" dirty="0"/>
              <a:t>from pages 169-170 and your memos</a:t>
            </a:r>
          </a:p>
          <a:p>
            <a:pPr lvl="1"/>
            <a:r>
              <a:rPr lang="en-GB" dirty="0"/>
              <a:t>How does information processing differ in </a:t>
            </a:r>
            <a:r>
              <a:rPr lang="en-GB" b="1" dirty="0"/>
              <a:t>System 1 </a:t>
            </a:r>
            <a:r>
              <a:rPr lang="en-GB" dirty="0"/>
              <a:t>and </a:t>
            </a:r>
            <a:r>
              <a:rPr lang="en-GB" b="1" dirty="0"/>
              <a:t>System 2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”Biases in thinking and decision-making: Study one bias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417638"/>
            <a:ext cx="4158343" cy="5004933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i="1" dirty="0"/>
              <a:t>Framing effect, expected utility theory </a:t>
            </a:r>
            <a:r>
              <a:rPr lang="en-GB" dirty="0"/>
              <a:t>and </a:t>
            </a:r>
            <a:r>
              <a:rPr lang="en-GB" i="1" dirty="0"/>
              <a:t>prospect theory </a:t>
            </a:r>
            <a:r>
              <a:rPr lang="en-GB" dirty="0"/>
              <a:t>from pages 172-173 and your memos</a:t>
            </a:r>
          </a:p>
          <a:p>
            <a:r>
              <a:rPr lang="en-GB" dirty="0"/>
              <a:t>Review </a:t>
            </a:r>
            <a:r>
              <a:rPr lang="en-GB" b="1" dirty="0"/>
              <a:t>Tversky and Kahneman (1981) </a:t>
            </a:r>
            <a:r>
              <a:rPr lang="en-GB" dirty="0"/>
              <a:t>from pages 172-173 + </a:t>
            </a:r>
            <a:r>
              <a:rPr lang="en-GB" b="1" dirty="0" err="1"/>
              <a:t>Keysar</a:t>
            </a:r>
            <a:r>
              <a:rPr lang="en-GB" b="1" dirty="0"/>
              <a:t> et al (2012) </a:t>
            </a:r>
            <a:r>
              <a:rPr lang="en-GB" dirty="0"/>
              <a:t>and </a:t>
            </a:r>
            <a:r>
              <a:rPr lang="en-GB" b="1" dirty="0" err="1"/>
              <a:t>Strough</a:t>
            </a:r>
            <a:r>
              <a:rPr lang="en-GB" b="1" dirty="0"/>
              <a:t> et al (2011) </a:t>
            </a:r>
            <a:r>
              <a:rPr lang="en-GB" dirty="0"/>
              <a:t>from teacher’s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Discuss the use of </a:t>
            </a:r>
            <a:r>
              <a:rPr lang="en-GB" b="1" i="1" dirty="0"/>
              <a:t>one or more</a:t>
            </a:r>
            <a:r>
              <a:rPr lang="en-GB" i="1" dirty="0"/>
              <a:t> cognitive biases in thinking and decision-making</a:t>
            </a:r>
            <a:r>
              <a:rPr lang="en-GB" dirty="0"/>
              <a:t>”</a:t>
            </a:r>
          </a:p>
          <a:p>
            <a:pPr lvl="1"/>
            <a:endParaRPr lang="en-GB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379516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cognitive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cognitive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22181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Contrast two research methods used in the study of cognitive processes</a:t>
            </a:r>
            <a:r>
              <a:rPr lang="en-GB" dirty="0"/>
              <a:t>”</a:t>
            </a:r>
          </a:p>
          <a:p>
            <a:pPr lvl="1"/>
            <a:endParaRPr lang="en-GB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510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</a:t>
            </a:r>
            <a:r>
              <a:rPr lang="en-GB" b="1" dirty="0"/>
              <a:t>one or more </a:t>
            </a:r>
            <a:r>
              <a:rPr lang="en-GB" dirty="0"/>
              <a:t>biases in thinking and decision-making (M19 TZ2)</a:t>
            </a:r>
          </a:p>
          <a:p>
            <a:r>
              <a:rPr lang="en-GB" dirty="0"/>
              <a:t>Discuss </a:t>
            </a:r>
            <a:r>
              <a:rPr lang="en-GB" b="1" dirty="0"/>
              <a:t>two</a:t>
            </a:r>
            <a:r>
              <a:rPr lang="en-GB" dirty="0"/>
              <a:t> </a:t>
            </a:r>
            <a:r>
              <a:rPr lang="en-GB" b="1" dirty="0"/>
              <a:t>or more</a:t>
            </a:r>
            <a:r>
              <a:rPr lang="en-GB" dirty="0"/>
              <a:t> ethical considerations related to </a:t>
            </a:r>
            <a:r>
              <a:rPr lang="en-GB" b="1" dirty="0"/>
              <a:t>one</a:t>
            </a:r>
            <a:r>
              <a:rPr lang="en-GB" dirty="0"/>
              <a:t> study investigating the reliability of </a:t>
            </a:r>
            <a:r>
              <a:rPr lang="en-GB" b="1" dirty="0"/>
              <a:t>one</a:t>
            </a:r>
            <a:r>
              <a:rPr lang="en-GB" dirty="0"/>
              <a:t> </a:t>
            </a:r>
            <a:r>
              <a:rPr lang="en-GB"/>
              <a:t>cognitive process (N19)</a:t>
            </a:r>
            <a:endParaRPr lang="en-GB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7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598</Words>
  <Application>Microsoft Macintosh PowerPoint</Application>
  <PresentationFormat>Näytössä katseltava diaesitys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THINKING, DECISION-MAKING AND THEIR RELIABILITY (Dec 2019 syllabus revision)</vt:lpstr>
      <vt:lpstr>TASK</vt:lpstr>
      <vt:lpstr>TASK</vt:lpstr>
      <vt:lpstr>TASK</vt:lpstr>
      <vt:lpstr>TASK</vt:lpstr>
      <vt:lpstr>TASK</vt:lpstr>
      <vt:lpstr>CRITICAL THINKING HUB</vt:lpstr>
      <vt:lpstr>TASK</vt:lpstr>
      <vt:lpstr>Past questions</vt:lpstr>
      <vt:lpstr>Sources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221</cp:revision>
  <dcterms:created xsi:type="dcterms:W3CDTF">2016-01-27T06:20:57Z</dcterms:created>
  <dcterms:modified xsi:type="dcterms:W3CDTF">2022-02-07T08:22:25Z</dcterms:modified>
</cp:coreProperties>
</file>