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35" r:id="rId2"/>
    <p:sldId id="356" r:id="rId3"/>
    <p:sldId id="314" r:id="rId4"/>
    <p:sldId id="358" r:id="rId5"/>
    <p:sldId id="370" r:id="rId6"/>
    <p:sldId id="362" r:id="rId7"/>
    <p:sldId id="357" r:id="rId8"/>
    <p:sldId id="365" r:id="rId9"/>
    <p:sldId id="366" r:id="rId10"/>
    <p:sldId id="364" r:id="rId11"/>
    <p:sldId id="371" r:id="rId12"/>
    <p:sldId id="287" r:id="rId13"/>
    <p:sldId id="372" r:id="rId14"/>
    <p:sldId id="369" r:id="rId15"/>
    <p:sldId id="342" r:id="rId16"/>
    <p:sldId id="273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5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C85-8EC2-AD45-A2DE-D9CE022AAF3E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212D-C473-A145-8083-FFB47C41A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11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04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KkaXNvzE4p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MEMORY, SCHEMA THEORY  </a:t>
            </a:r>
            <a:br>
              <a:rPr lang="fi-FI" b="1" dirty="0"/>
            </a:br>
            <a:r>
              <a:rPr lang="fi-FI" b="1" dirty="0"/>
              <a:t>AND THEIR RELIABILITY</a:t>
            </a:r>
            <a:br>
              <a:rPr lang="fi-FI" b="1" dirty="0"/>
            </a:br>
            <a:r>
              <a:rPr lang="fi-FI" b="1" dirty="0"/>
              <a:t>(</a:t>
            </a:r>
            <a:r>
              <a:rPr lang="fi-FI" b="1" dirty="0" err="1"/>
              <a:t>Dec</a:t>
            </a:r>
            <a:r>
              <a:rPr lang="fi-FI" b="1" dirty="0"/>
              <a:t> 2019 </a:t>
            </a:r>
            <a:r>
              <a:rPr lang="fi-FI" b="1" dirty="0" err="1"/>
              <a:t>syllabus</a:t>
            </a:r>
            <a:r>
              <a:rPr lang="fi-FI" b="1" dirty="0"/>
              <a:t> revision)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6639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D252B-5C90-E249-89C7-ACF5F16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A4113-1E20-2540-83DE-7497DA74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Read the </a:t>
            </a:r>
            <a:r>
              <a:rPr lang="en-GB" i="1" dirty="0"/>
              <a:t>evaluation of the working memory model </a:t>
            </a:r>
            <a:r>
              <a:rPr lang="en-GB" dirty="0"/>
              <a:t>on page 139 </a:t>
            </a:r>
          </a:p>
          <a:p>
            <a:pPr lvl="1"/>
            <a:r>
              <a:rPr lang="en-GB" dirty="0"/>
              <a:t>What are the strengths and limitations of this model?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910721D-F27B-1449-AEBF-C9893BC11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9224"/>
            <a:ext cx="4038600" cy="3007915"/>
          </a:xfrm>
        </p:spPr>
      </p:pic>
    </p:spTree>
    <p:extLst>
      <p:ext uri="{BB962C8B-B14F-4D97-AF65-F5344CB8AC3E}">
        <p14:creationId xmlns:p14="http://schemas.microsoft.com/office/powerpoint/2010/main" val="20114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13971-7C53-0742-B954-225CE58D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4FBA7E-FC9B-C04D-B0BA-E6C3FDCEA4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”Schema theory: Study one example of schema theory”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CB31203-F5F9-6D49-8454-0093EB2848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Review schemas and schema theory</a:t>
            </a:r>
          </a:p>
          <a:p>
            <a:r>
              <a:rPr lang="en-GB" dirty="0"/>
              <a:t>Search for at least TWO studies related to schema processing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8B24439-1C15-1E40-BA21-7393BBC894AA}"/>
              </a:ext>
            </a:extLst>
          </p:cNvPr>
          <p:cNvSpPr txBox="1"/>
          <p:nvPr/>
        </p:nvSpPr>
        <p:spPr>
          <a:xfrm>
            <a:off x="682098" y="4223658"/>
            <a:ext cx="358880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do schemas influence</a:t>
            </a:r>
          </a:p>
          <a:p>
            <a:pPr algn="ctr"/>
            <a:r>
              <a:rPr lang="en-GB" sz="2400" b="1" dirty="0"/>
              <a:t>memory functions?</a:t>
            </a:r>
          </a:p>
        </p:txBody>
      </p:sp>
    </p:spTree>
    <p:extLst>
      <p:ext uri="{BB962C8B-B14F-4D97-AF65-F5344CB8AC3E}">
        <p14:creationId xmlns:p14="http://schemas.microsoft.com/office/powerpoint/2010/main" val="30180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68414"/>
          </a:xfrm>
        </p:spPr>
        <p:txBody>
          <a:bodyPr>
            <a:normAutofit/>
          </a:bodyPr>
          <a:lstStyle/>
          <a:p>
            <a:r>
              <a:rPr lang="en-GB" dirty="0"/>
              <a:t>What are the </a:t>
            </a: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 and the </a:t>
            </a: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 of schemas?</a:t>
            </a:r>
          </a:p>
          <a:p>
            <a:pPr lvl="1"/>
            <a:r>
              <a:rPr lang="en-GB" dirty="0"/>
              <a:t>How do they facilitate and/or complicate the way we process information and guide our behaviour?</a:t>
            </a:r>
          </a:p>
          <a:p>
            <a:r>
              <a:rPr lang="en-GB" dirty="0"/>
              <a:t>What are the </a:t>
            </a:r>
            <a:r>
              <a:rPr lang="en-GB" i="1" dirty="0"/>
              <a:t>strengths</a:t>
            </a:r>
            <a:r>
              <a:rPr lang="en-GB" dirty="0"/>
              <a:t> and </a:t>
            </a:r>
            <a:r>
              <a:rPr lang="en-GB" i="1" dirty="0"/>
              <a:t>limitations</a:t>
            </a:r>
            <a:r>
              <a:rPr lang="en-GB" dirty="0"/>
              <a:t> of schema theory?</a:t>
            </a:r>
          </a:p>
          <a:p>
            <a:pPr lvl="1"/>
            <a:r>
              <a:rPr lang="en-GB" dirty="0"/>
              <a:t>Do a TEACUP analysis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555645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945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5BB6A-04CE-4C46-93BC-B4B491FD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9F943D-7F14-7B4C-B860-61ECE45307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i="1" dirty="0"/>
          </a:p>
          <a:p>
            <a:endParaRPr lang="fi-FI" i="1" dirty="0"/>
          </a:p>
          <a:p>
            <a:r>
              <a:rPr lang="en-GB" i="1" dirty="0"/>
              <a:t>”Reconstructive memory: Study one example of reconstructive memory”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0CC209-66D1-DA41-862B-EFAF0A6EF3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Review the theory of reconstructive memory</a:t>
            </a:r>
          </a:p>
          <a:p>
            <a:r>
              <a:rPr lang="en-GB" dirty="0"/>
              <a:t>Search for at least TWO studies related to reconstructive memory</a:t>
            </a:r>
          </a:p>
          <a:p>
            <a:endParaRPr lang="en-GB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A4B8B87-99C7-C24B-9B46-67BE80CEECA5}"/>
              </a:ext>
            </a:extLst>
          </p:cNvPr>
          <p:cNvSpPr txBox="1"/>
          <p:nvPr/>
        </p:nvSpPr>
        <p:spPr>
          <a:xfrm>
            <a:off x="601501" y="4593772"/>
            <a:ext cx="375000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can schema processing</a:t>
            </a:r>
          </a:p>
          <a:p>
            <a:pPr algn="ctr"/>
            <a:r>
              <a:rPr lang="en-GB" sz="2400" b="1" dirty="0"/>
              <a:t>distort our memory?</a:t>
            </a:r>
          </a:p>
        </p:txBody>
      </p:sp>
    </p:spTree>
    <p:extLst>
      <p:ext uri="{BB962C8B-B14F-4D97-AF65-F5344CB8AC3E}">
        <p14:creationId xmlns:p14="http://schemas.microsoft.com/office/powerpoint/2010/main" val="25174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428"/>
            <a:ext cx="4038600" cy="5331505"/>
          </a:xfrm>
        </p:spPr>
        <p:txBody>
          <a:bodyPr>
            <a:normAutofit/>
          </a:bodyPr>
          <a:lstStyle/>
          <a:p>
            <a:r>
              <a:rPr lang="en-GB" dirty="0"/>
              <a:t>Read the sample responses related to the questions below: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Contrast two research methods used in the study of cognitive processes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Contrast two models of memory with reference to research studies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To what extent is one cognitive process reliable?”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How could these responses be improved?</a:t>
            </a:r>
          </a:p>
          <a:p>
            <a:pPr lvl="1"/>
            <a:r>
              <a:rPr lang="en-GB" dirty="0"/>
              <a:t>Make amendments</a:t>
            </a:r>
          </a:p>
        </p:txBody>
      </p:sp>
    </p:spTree>
    <p:extLst>
      <p:ext uri="{BB962C8B-B14F-4D97-AF65-F5344CB8AC3E}">
        <p14:creationId xmlns:p14="http://schemas.microsoft.com/office/powerpoint/2010/main" val="3856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</a:t>
            </a:r>
            <a:r>
              <a:rPr lang="fi-FI" dirty="0"/>
              <a:t>(2nd Edition)</a:t>
            </a:r>
            <a:r>
              <a:rPr lang="fi-FI" i="1" dirty="0"/>
              <a:t>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002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Garfield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&lt;http://</a:t>
            </a:r>
            <a:r>
              <a:rPr lang="fi-FI" dirty="0" err="1"/>
              <a:t>backreaction.blogspot.com</a:t>
            </a:r>
            <a:r>
              <a:rPr lang="fi-FI" dirty="0"/>
              <a:t>/2008/04/</a:t>
            </a:r>
            <a:r>
              <a:rPr lang="fi-FI" dirty="0" err="1"/>
              <a:t>emergence</a:t>
            </a:r>
            <a:r>
              <a:rPr lang="fi-FI" dirty="0"/>
              <a:t>-and-</a:t>
            </a:r>
            <a:r>
              <a:rPr lang="fi-FI" dirty="0" err="1"/>
              <a:t>reductionism.html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Multi-store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memory</a:t>
            </a:r>
            <a:r>
              <a:rPr lang="fi-FI" dirty="0"/>
              <a:t> &lt;http://</a:t>
            </a:r>
            <a:r>
              <a:rPr lang="fi-FI" dirty="0" err="1"/>
              <a:t>m.annals.yonsei.ac.kr</a:t>
            </a:r>
            <a:r>
              <a:rPr lang="fi-FI" dirty="0"/>
              <a:t>/news/</a:t>
            </a:r>
            <a:r>
              <a:rPr lang="fi-FI" dirty="0" err="1"/>
              <a:t>articleView.html?idxno</a:t>
            </a:r>
            <a:r>
              <a:rPr lang="fi-FI" dirty="0"/>
              <a:t>=1692&gt; </a:t>
            </a:r>
            <a:r>
              <a:rPr lang="fi-FI" dirty="0" err="1"/>
              <a:t>Accessed</a:t>
            </a:r>
            <a:r>
              <a:rPr lang="fi-FI" dirty="0"/>
              <a:t> 27th of November 2017.</a:t>
            </a:r>
          </a:p>
          <a:p>
            <a:r>
              <a:rPr lang="fi-FI" dirty="0"/>
              <a:t>Memory </a:t>
            </a:r>
            <a:r>
              <a:rPr lang="fi-FI" dirty="0" err="1"/>
              <a:t>lapse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www.brainhq.com</a:t>
            </a:r>
            <a:r>
              <a:rPr lang="fi-FI" dirty="0"/>
              <a:t>/</a:t>
            </a:r>
            <a:r>
              <a:rPr lang="fi-FI" dirty="0" err="1"/>
              <a:t>brain-resources</a:t>
            </a:r>
            <a:r>
              <a:rPr lang="fi-FI" dirty="0"/>
              <a:t>/</a:t>
            </a:r>
            <a:r>
              <a:rPr lang="fi-FI" dirty="0" err="1"/>
              <a:t>memory</a:t>
            </a:r>
            <a:r>
              <a:rPr lang="fi-FI" dirty="0"/>
              <a:t>/</a:t>
            </a:r>
            <a:r>
              <a:rPr lang="fi-FI" dirty="0" err="1"/>
              <a:t>memory-lapses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Glanzer</a:t>
            </a:r>
            <a:r>
              <a:rPr lang="fi-FI" dirty="0"/>
              <a:t> and </a:t>
            </a:r>
            <a:r>
              <a:rPr lang="fi-FI" dirty="0" err="1"/>
              <a:t>Cunitz</a:t>
            </a:r>
            <a:r>
              <a:rPr lang="fi-FI" dirty="0"/>
              <a:t> (1966)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slideplayer.com</a:t>
            </a:r>
            <a:r>
              <a:rPr lang="fi-FI" dirty="0"/>
              <a:t>/</a:t>
            </a:r>
            <a:r>
              <a:rPr lang="fi-FI" dirty="0" err="1"/>
              <a:t>slide</a:t>
            </a:r>
            <a:r>
              <a:rPr lang="fi-FI" dirty="0"/>
              <a:t>/7812447/&gt;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Tree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theconversation.com</a:t>
            </a:r>
            <a:r>
              <a:rPr lang="fi-FI" dirty="0"/>
              <a:t>/a-memory-pill-cognitive-neurosciences-contributions-to-the-study-of-memory-109707&gt; </a:t>
            </a:r>
            <a:r>
              <a:rPr lang="fi-FI" dirty="0" err="1"/>
              <a:t>Accessed</a:t>
            </a:r>
            <a:r>
              <a:rPr lang="fi-FI" dirty="0"/>
              <a:t> 26th of October 2020.</a:t>
            </a:r>
          </a:p>
          <a:p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&lt;http://</a:t>
            </a:r>
            <a:r>
              <a:rPr lang="fi-FI" dirty="0" err="1"/>
              <a:t>aspsychologyblackpoolsixth.weebly.com</a:t>
            </a:r>
            <a:r>
              <a:rPr lang="fi-FI" dirty="0"/>
              <a:t>/</a:t>
            </a:r>
            <a:r>
              <a:rPr lang="fi-FI" dirty="0" err="1"/>
              <a:t>working-memory-model.html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2020.</a:t>
            </a:r>
          </a:p>
          <a:p>
            <a:r>
              <a:rPr lang="fi-FI" dirty="0"/>
              <a:t>STM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www.frontiersin.org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/10.3389/fpsyg.2018.00401/</a:t>
            </a:r>
            <a:r>
              <a:rPr lang="fi-FI" dirty="0" err="1"/>
              <a:t>full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2020.</a:t>
            </a:r>
          </a:p>
          <a:p>
            <a:r>
              <a:rPr lang="fi-FI" dirty="0" err="1"/>
              <a:t>Information</a:t>
            </a:r>
            <a:r>
              <a:rPr lang="fi-FI" dirty="0"/>
              <a:t> &lt;http://</a:t>
            </a:r>
            <a:r>
              <a:rPr lang="fi-FI" dirty="0" err="1"/>
              <a:t>www.aiim.org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F4D74-FBA7-B54F-BE8B-F50465A1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2CA66C-4BD7-4543-9871-DF5E1ED18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What is a model?</a:t>
            </a:r>
          </a:p>
          <a:p>
            <a:pPr lvl="1"/>
            <a:r>
              <a:rPr lang="en-GB" dirty="0"/>
              <a:t>Physical representation what a psychological phenomenon could </a:t>
            </a:r>
            <a:br>
              <a:rPr lang="en-GB" dirty="0"/>
            </a:br>
            <a:r>
              <a:rPr lang="en-GB" dirty="0"/>
              <a:t>look like</a:t>
            </a:r>
          </a:p>
          <a:p>
            <a:pPr lvl="1"/>
            <a:r>
              <a:rPr lang="en-GB" dirty="0"/>
              <a:t>Hypothetical construct</a:t>
            </a:r>
          </a:p>
        </p:txBody>
      </p:sp>
      <p:pic>
        <p:nvPicPr>
          <p:cNvPr id="6" name="Sisällön paikkamerkki 5" descr="Kuva, joka sisältää kohteen kissa, piirtäminen&#10;&#10;Kuvaus luotu automaattisesti">
            <a:extLst>
              <a:ext uri="{FF2B5EF4-FFF2-40B4-BE49-F238E27FC236}">
                <a16:creationId xmlns:a16="http://schemas.microsoft.com/office/drawing/2014/main" id="{2C8F6439-2102-8640-9759-C56D3CF00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912378"/>
            <a:ext cx="4191000" cy="1960927"/>
          </a:xfrm>
        </p:spPr>
      </p:pic>
    </p:spTree>
    <p:extLst>
      <p:ext uri="{BB962C8B-B14F-4D97-AF65-F5344CB8AC3E}">
        <p14:creationId xmlns:p14="http://schemas.microsoft.com/office/powerpoint/2010/main" val="33464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6564"/>
            <a:ext cx="8229600" cy="2833235"/>
          </a:xfrm>
        </p:spPr>
      </p:pic>
      <p:sp>
        <p:nvSpPr>
          <p:cNvPr id="7" name="Tekstiruutu 6"/>
          <p:cNvSpPr txBox="1"/>
          <p:nvPr/>
        </p:nvSpPr>
        <p:spPr>
          <a:xfrm>
            <a:off x="2250018" y="1470435"/>
            <a:ext cx="464313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MULTI-STORE MODEL OF MEMORY</a:t>
            </a:r>
          </a:p>
          <a:p>
            <a:pPr algn="ctr"/>
            <a:r>
              <a:rPr lang="fi-FI" sz="2400" b="1" dirty="0"/>
              <a:t>(Atkinson &amp; </a:t>
            </a:r>
            <a:r>
              <a:rPr lang="fi-FI" sz="2400" b="1" dirty="0" err="1"/>
              <a:t>Shiffrin</a:t>
            </a:r>
            <a:r>
              <a:rPr lang="fi-FI" sz="2400" b="1" dirty="0"/>
              <a:t>, 1968)</a:t>
            </a:r>
          </a:p>
        </p:txBody>
      </p:sp>
    </p:spTree>
    <p:extLst>
      <p:ext uri="{BB962C8B-B14F-4D97-AF65-F5344CB8AC3E}">
        <p14:creationId xmlns:p14="http://schemas.microsoft.com/office/powerpoint/2010/main" val="990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1C40E-0B8B-EB45-9391-0A325CEC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01BFEB-CDBD-5F4D-9B82-AE5D8C25B8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pages 132–134 and complete the teacher’s handout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9A2B866-79CE-0841-87B4-047046640D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2301081"/>
            <a:ext cx="3810000" cy="3124200"/>
          </a:xfrm>
        </p:spPr>
      </p:pic>
    </p:spTree>
    <p:extLst>
      <p:ext uri="{BB962C8B-B14F-4D97-AF65-F5344CB8AC3E}">
        <p14:creationId xmlns:p14="http://schemas.microsoft.com/office/powerpoint/2010/main" val="29583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BDBC8-E916-2848-AFA3-48381E06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26717D-D2CF-5C45-B1AC-25153EA266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Review </a:t>
            </a:r>
            <a:r>
              <a:rPr lang="en-GB" b="1" dirty="0"/>
              <a:t>Sperling (1960), </a:t>
            </a:r>
            <a:r>
              <a:rPr lang="en-GB" b="1" dirty="0" err="1"/>
              <a:t>Glanzer</a:t>
            </a:r>
            <a:r>
              <a:rPr lang="en-GB" b="1" dirty="0"/>
              <a:t> and Cunitz (1966) </a:t>
            </a:r>
            <a:r>
              <a:rPr lang="en-GB" dirty="0"/>
              <a:t>and </a:t>
            </a:r>
            <a:r>
              <a:rPr lang="en-GB" b="1" dirty="0"/>
              <a:t>the case of H.M. </a:t>
            </a:r>
            <a:r>
              <a:rPr lang="en-GB" dirty="0"/>
              <a:t>from pages 134-136 and from the </a:t>
            </a:r>
            <a:r>
              <a:rPr lang="en-GB" dirty="0">
                <a:hlinkClick r:id="rId2"/>
              </a:rPr>
              <a:t>TED-ed video</a:t>
            </a:r>
            <a:endParaRPr lang="en-GB" dirty="0"/>
          </a:p>
          <a:p>
            <a:endParaRPr lang="en-GB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E0C8E2-6D49-6C4B-AC4E-B96FAE2EDE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9393"/>
            <a:ext cx="4038600" cy="3027576"/>
          </a:xfrm>
        </p:spPr>
      </p:pic>
    </p:spTree>
    <p:extLst>
      <p:ext uri="{BB962C8B-B14F-4D97-AF65-F5344CB8AC3E}">
        <p14:creationId xmlns:p14="http://schemas.microsoft.com/office/powerpoint/2010/main" val="395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D252B-5C90-E249-89C7-ACF5F16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A4113-1E20-2540-83DE-7497DA74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136–137 and summarise the </a:t>
            </a:r>
            <a:r>
              <a:rPr lang="en-GB" i="1" dirty="0"/>
              <a:t>criticism of the multi-store memory model </a:t>
            </a:r>
            <a:r>
              <a:rPr lang="en-GB" dirty="0"/>
              <a:t>in your own words</a:t>
            </a:r>
          </a:p>
          <a:p>
            <a:pPr lvl="1"/>
            <a:r>
              <a:rPr lang="en-GB" dirty="0"/>
              <a:t>What are the strengths and limitations of this model?</a:t>
            </a:r>
          </a:p>
          <a:p>
            <a:pPr lvl="1"/>
            <a:r>
              <a:rPr lang="en-GB" dirty="0"/>
              <a:t>Do a TEACUP analysis</a:t>
            </a:r>
          </a:p>
        </p:txBody>
      </p:sp>
      <p:pic>
        <p:nvPicPr>
          <p:cNvPr id="6" name="Sisällön paikkamerkki 5" descr="Kuva, joka sisältää kohteen ruoho, ulko, vesi, valokuva&#10;&#10;Kuvaus luotu automaattisesti">
            <a:extLst>
              <a:ext uri="{FF2B5EF4-FFF2-40B4-BE49-F238E27FC236}">
                <a16:creationId xmlns:a16="http://schemas.microsoft.com/office/drawing/2014/main" id="{85E4CF8B-1EB8-E542-8379-FA497F2FB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0260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2E621-CB13-E147-BD21-C57292F4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memory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280218F-400B-4346-A6C3-61CFE783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3" y="2560638"/>
            <a:ext cx="5018313" cy="383030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92FB0BB-0F13-C54C-AD33-0C1E9F7C8163}"/>
              </a:ext>
            </a:extLst>
          </p:cNvPr>
          <p:cNvSpPr txBox="1"/>
          <p:nvPr/>
        </p:nvSpPr>
        <p:spPr>
          <a:xfrm>
            <a:off x="2669812" y="1417638"/>
            <a:ext cx="380437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WORKING MEMORY MODEL</a:t>
            </a:r>
          </a:p>
          <a:p>
            <a:pPr algn="ctr"/>
            <a:r>
              <a:rPr lang="fi-FI" sz="2400" b="1" dirty="0"/>
              <a:t>(</a:t>
            </a:r>
            <a:r>
              <a:rPr lang="fi-FI" sz="2400" b="1" dirty="0" err="1"/>
              <a:t>Baddeley</a:t>
            </a:r>
            <a:r>
              <a:rPr lang="fi-FI" sz="2400" b="1" dirty="0"/>
              <a:t> and </a:t>
            </a:r>
            <a:r>
              <a:rPr lang="fi-FI" sz="2400" b="1" dirty="0" err="1"/>
              <a:t>Hitch</a:t>
            </a:r>
            <a:r>
              <a:rPr lang="fi-FI" sz="2400" b="1" dirty="0"/>
              <a:t>, 1974)</a:t>
            </a:r>
          </a:p>
        </p:txBody>
      </p:sp>
    </p:spTree>
    <p:extLst>
      <p:ext uri="{BB962C8B-B14F-4D97-AF65-F5344CB8AC3E}">
        <p14:creationId xmlns:p14="http://schemas.microsoft.com/office/powerpoint/2010/main" val="12968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25661-D808-6540-8646-E1A66FE5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B9F7DD-2066-3446-9761-4B6F65007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 137 and summarize the main functions of the parts in the working memory model in your own words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17B8527-96CB-5948-B439-A413E53D9C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9020"/>
            <a:ext cx="4038600" cy="2348323"/>
          </a:xfrm>
        </p:spPr>
      </p:pic>
    </p:spTree>
    <p:extLst>
      <p:ext uri="{BB962C8B-B14F-4D97-AF65-F5344CB8AC3E}">
        <p14:creationId xmlns:p14="http://schemas.microsoft.com/office/powerpoint/2010/main" val="14655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E1555-7FD0-0845-A51B-93DB05E0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82FC00-4E21-B54F-8564-9933D46A8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53887"/>
            <a:ext cx="4191000" cy="542947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Read pages 138-139 and the teacher’s handout</a:t>
            </a:r>
          </a:p>
          <a:p>
            <a:r>
              <a:rPr lang="en-GB" dirty="0"/>
              <a:t>Review at least TWO of the studies on right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6ECB00-17FC-AB4D-AF92-00B3999F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63419"/>
          </a:xfrm>
        </p:spPr>
        <p:txBody>
          <a:bodyPr>
            <a:normAutofit/>
          </a:bodyPr>
          <a:lstStyle/>
          <a:p>
            <a:r>
              <a:rPr lang="en-GB" b="1" dirty="0"/>
              <a:t>Conrad and Hull (1964)</a:t>
            </a:r>
          </a:p>
          <a:p>
            <a:r>
              <a:rPr lang="en-GB" b="1" dirty="0"/>
              <a:t>Baddeley and Hitch (1974)</a:t>
            </a:r>
          </a:p>
          <a:p>
            <a:r>
              <a:rPr lang="en-GB" b="1" dirty="0"/>
              <a:t>Baddeley, Thompson and Buchanan (1975)</a:t>
            </a:r>
          </a:p>
          <a:p>
            <a:r>
              <a:rPr lang="en-GB" b="1" dirty="0"/>
              <a:t>Baddeley, Lewis and </a:t>
            </a:r>
            <a:r>
              <a:rPr lang="en-GB" b="1" dirty="0" err="1"/>
              <a:t>Vallar</a:t>
            </a:r>
            <a:r>
              <a:rPr lang="en-GB" b="1" dirty="0"/>
              <a:t> (1984)</a:t>
            </a:r>
          </a:p>
          <a:p>
            <a:r>
              <a:rPr lang="en-GB" b="1" dirty="0"/>
              <a:t>Baddeley (1996)</a:t>
            </a:r>
          </a:p>
          <a:p>
            <a:r>
              <a:rPr lang="en-GB" b="1" dirty="0"/>
              <a:t>Quinn and McConnel (1996)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3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16299</TotalTime>
  <Words>679</Words>
  <Application>Microsoft Macintosh PowerPoint</Application>
  <PresentationFormat>Näytössä katseltava diaesitys (4:3)</PresentationFormat>
  <Paragraphs>97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MEMORY, SCHEMA THEORY   AND THEIR RELIABILITY (Dec 2019 syllabus revision)</vt:lpstr>
      <vt:lpstr>Models of memory</vt:lpstr>
      <vt:lpstr>Models of memory</vt:lpstr>
      <vt:lpstr>TASK</vt:lpstr>
      <vt:lpstr>TASK</vt:lpstr>
      <vt:lpstr>TASK</vt:lpstr>
      <vt:lpstr>Models of memory</vt:lpstr>
      <vt:lpstr>TASK</vt:lpstr>
      <vt:lpstr>TASK</vt:lpstr>
      <vt:lpstr>TASK</vt:lpstr>
      <vt:lpstr>TASK</vt:lpstr>
      <vt:lpstr>TASK</vt:lpstr>
      <vt:lpstr>TASK</vt:lpstr>
      <vt:lpstr>TASK</vt:lpstr>
      <vt:lpstr>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365</cp:revision>
  <dcterms:created xsi:type="dcterms:W3CDTF">2016-01-27T06:20:57Z</dcterms:created>
  <dcterms:modified xsi:type="dcterms:W3CDTF">2020-12-08T09:45:45Z</dcterms:modified>
</cp:coreProperties>
</file>