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372" r:id="rId3"/>
    <p:sldId id="366" r:id="rId4"/>
    <p:sldId id="367" r:id="rId5"/>
    <p:sldId id="302" r:id="rId6"/>
    <p:sldId id="279" r:id="rId7"/>
    <p:sldId id="295" r:id="rId8"/>
    <p:sldId id="296" r:id="rId9"/>
    <p:sldId id="355" r:id="rId10"/>
    <p:sldId id="354" r:id="rId11"/>
    <p:sldId id="360" r:id="rId12"/>
    <p:sldId id="363" r:id="rId13"/>
    <p:sldId id="349" r:id="rId14"/>
    <p:sldId id="364" r:id="rId15"/>
    <p:sldId id="278" r:id="rId16"/>
    <p:sldId id="281" r:id="rId17"/>
    <p:sldId id="365" r:id="rId18"/>
    <p:sldId id="283" r:id="rId19"/>
    <p:sldId id="352" r:id="rId20"/>
    <p:sldId id="371" r:id="rId21"/>
    <p:sldId id="284" r:id="rId22"/>
    <p:sldId id="362" r:id="rId23"/>
    <p:sldId id="330" r:id="rId24"/>
    <p:sldId id="386" r:id="rId25"/>
    <p:sldId id="368" r:id="rId26"/>
    <p:sldId id="375" r:id="rId27"/>
    <p:sldId id="377" r:id="rId28"/>
    <p:sldId id="378" r:id="rId29"/>
    <p:sldId id="380" r:id="rId30"/>
    <p:sldId id="379" r:id="rId31"/>
    <p:sldId id="356" r:id="rId32"/>
    <p:sldId id="310" r:id="rId33"/>
    <p:sldId id="373" r:id="rId34"/>
    <p:sldId id="389" r:id="rId35"/>
    <p:sldId id="369" r:id="rId36"/>
    <p:sldId id="309" r:id="rId37"/>
    <p:sldId id="312" r:id="rId38"/>
    <p:sldId id="385" r:id="rId39"/>
    <p:sldId id="319" r:id="rId40"/>
    <p:sldId id="374" r:id="rId41"/>
    <p:sldId id="382" r:id="rId42"/>
    <p:sldId id="370" r:id="rId43"/>
    <p:sldId id="311" r:id="rId44"/>
    <p:sldId id="383" r:id="rId45"/>
    <p:sldId id="286" r:id="rId46"/>
    <p:sldId id="288" r:id="rId47"/>
    <p:sldId id="381" r:id="rId48"/>
    <p:sldId id="388" r:id="rId49"/>
    <p:sldId id="327" r:id="rId50"/>
    <p:sldId id="387" r:id="rId51"/>
    <p:sldId id="390" r:id="rId52"/>
    <p:sldId id="273" r:id="rId53"/>
    <p:sldId id="376" r:id="rId54"/>
  </p:sldIdLst>
  <p:sldSz cx="9144000" cy="6858000" type="screen4x3"/>
  <p:notesSz cx="6858000" cy="9144000"/>
  <p:defaultTextStyle>
    <a:defPPr>
      <a:defRPr lang="fi-FI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843"/>
    <p:restoredTop sz="94585"/>
  </p:normalViewPr>
  <p:slideViewPr>
    <p:cSldViewPr snapToGrid="0" snapToObjects="1">
      <p:cViewPr varScale="1">
        <p:scale>
          <a:sx n="110" d="100"/>
          <a:sy n="110" d="100"/>
        </p:scale>
        <p:origin x="576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1.9.2026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09233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1.9.2026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33248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untainen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1.9.2026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01134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1.9.2026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42630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1.9.2026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07590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1.9.2026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20553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1.9.2026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92379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1.9.2026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92387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1.9.2026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25316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1.9.2026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88210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1.9.2026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51134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7068CD-6312-3D41-9969-91C46E1C8889}" type="datetimeFigureOut">
              <a:rPr lang="fi-FI" smtClean="0"/>
              <a:t>1.9.2026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57268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OYfoGTIG7pY?feature=oembed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McA19kjxgW8?feature=oembed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1o30Ps-_8is?start=132&amp;feature=oembed" TargetMode="Externa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9W0Txe-bhFE?feature=oembed" TargetMode="Externa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 b="1" dirty="0"/>
              <a:t>4.2 INTERPERSONAL RELATONSHIPS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IB </a:t>
            </a:r>
            <a:r>
              <a:rPr lang="fi-FI" dirty="0" err="1"/>
              <a:t>Psyvhology</a:t>
            </a:r>
            <a:r>
              <a:rPr lang="fi-FI" dirty="0"/>
              <a:t> LAJM</a:t>
            </a:r>
          </a:p>
        </p:txBody>
      </p:sp>
    </p:spTree>
    <p:extLst>
      <p:ext uri="{BB962C8B-B14F-4D97-AF65-F5344CB8AC3E}">
        <p14:creationId xmlns:p14="http://schemas.microsoft.com/office/powerpoint/2010/main" val="15800884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810DE83-D90F-1CAC-B3C6-70DAD02BE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REVIEW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0FF727C-0849-C57D-50B1-9ED65363613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noProof="0" dirty="0"/>
          </a:p>
          <a:p>
            <a:r>
              <a:rPr lang="en-GB" noProof="0" dirty="0"/>
              <a:t>What was meant by </a:t>
            </a:r>
            <a:r>
              <a:rPr lang="en-GB" i="1" noProof="0" dirty="0"/>
              <a:t>neurotransmitters</a:t>
            </a:r>
            <a:r>
              <a:rPr lang="en-GB" noProof="0" dirty="0"/>
              <a:t> and </a:t>
            </a:r>
            <a:r>
              <a:rPr lang="en-GB" i="1" noProof="0" dirty="0"/>
              <a:t>neurotransmission</a:t>
            </a:r>
            <a:r>
              <a:rPr lang="en-GB" noProof="0" dirty="0"/>
              <a:t>? </a:t>
            </a:r>
          </a:p>
          <a:p>
            <a:endParaRPr lang="en-GB" noProof="0" dirty="0"/>
          </a:p>
          <a:p>
            <a:r>
              <a:rPr lang="en-GB" noProof="0" dirty="0"/>
              <a:t>Volunteers will come to the whiteboard to make a summary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D4316149-36C8-42C1-F7E2-2AE7C1B5390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256920"/>
            <a:ext cx="4038600" cy="3212522"/>
          </a:xfrm>
        </p:spPr>
      </p:pic>
    </p:spTree>
    <p:extLst>
      <p:ext uri="{BB962C8B-B14F-4D97-AF65-F5344CB8AC3E}">
        <p14:creationId xmlns:p14="http://schemas.microsoft.com/office/powerpoint/2010/main" val="3835004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01EE2A6-9793-ED40-9769-19FB07BB0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Chemical</a:t>
            </a:r>
            <a:r>
              <a:rPr lang="fi-FI" dirty="0"/>
              <a:t> </a:t>
            </a:r>
            <a:r>
              <a:rPr lang="fi-FI" dirty="0" err="1"/>
              <a:t>messengers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881ADCF-5318-1E40-82F3-2E49436235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735286"/>
          </a:xfrm>
        </p:spPr>
        <p:txBody>
          <a:bodyPr/>
          <a:lstStyle/>
          <a:p>
            <a:endParaRPr lang="en-GB" b="1" dirty="0"/>
          </a:p>
          <a:p>
            <a:r>
              <a:rPr lang="en-GB" b="1" dirty="0"/>
              <a:t>Dopamine</a:t>
            </a:r>
          </a:p>
          <a:p>
            <a:pPr lvl="1"/>
            <a:r>
              <a:rPr lang="en-GB" dirty="0"/>
              <a:t>A </a:t>
            </a:r>
            <a:r>
              <a:rPr lang="en-GB" i="1" dirty="0"/>
              <a:t>neurotransmitter</a:t>
            </a:r>
            <a:r>
              <a:rPr lang="en-GB" dirty="0"/>
              <a:t> (and a </a:t>
            </a:r>
            <a:r>
              <a:rPr lang="en-GB" i="1" dirty="0"/>
              <a:t>hormone</a:t>
            </a:r>
            <a:r>
              <a:rPr lang="en-GB" dirty="0"/>
              <a:t>) involved in motivational behaviour like pleasure and reward-seeking and addictive behaviour</a:t>
            </a:r>
          </a:p>
          <a:p>
            <a:pPr lvl="1"/>
            <a:r>
              <a:rPr lang="en-GB" dirty="0"/>
              <a:t>Released in the brain’s reward system</a:t>
            </a:r>
          </a:p>
        </p:txBody>
      </p:sp>
      <p:pic>
        <p:nvPicPr>
          <p:cNvPr id="6" name="Sisällön paikkamerkki 5" descr="Kuva, joka sisältää kohteen kukka&#10;&#10;Kuvaus luotu automaattisesti">
            <a:extLst>
              <a:ext uri="{FF2B5EF4-FFF2-40B4-BE49-F238E27FC236}">
                <a16:creationId xmlns:a16="http://schemas.microsoft.com/office/drawing/2014/main" id="{1E4ABA94-8992-DB45-B1FF-AA38C23FF37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2853189"/>
            <a:ext cx="4038600" cy="2229307"/>
          </a:xfrm>
        </p:spPr>
      </p:pic>
    </p:spTree>
    <p:extLst>
      <p:ext uri="{BB962C8B-B14F-4D97-AF65-F5344CB8AC3E}">
        <p14:creationId xmlns:p14="http://schemas.microsoft.com/office/powerpoint/2010/main" val="1196008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A3018B87-7627-CC6C-40FC-4FDFA1191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Chemical</a:t>
            </a:r>
            <a:r>
              <a:rPr lang="fi-FI" dirty="0"/>
              <a:t> </a:t>
            </a:r>
            <a:r>
              <a:rPr lang="fi-FI" dirty="0" err="1"/>
              <a:t>messengers</a:t>
            </a:r>
            <a:endParaRPr lang="fi-FI" dirty="0"/>
          </a:p>
        </p:txBody>
      </p:sp>
      <p:pic>
        <p:nvPicPr>
          <p:cNvPr id="7" name="Online-media 6" descr="The brain in love | Helen Fisher">
            <a:hlinkClick r:id="" action="ppaction://media"/>
            <a:extLst>
              <a:ext uri="{FF2B5EF4-FFF2-40B4-BE49-F238E27FC236}">
                <a16:creationId xmlns:a16="http://schemas.microsoft.com/office/drawing/2014/main" id="{4FDD4EA0-A759-D53B-2082-2CFC75D8CCCD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66738" y="1600200"/>
            <a:ext cx="8010525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562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7EB4694-F41B-3A48-A322-F9BAD1762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Chemical</a:t>
            </a:r>
            <a:r>
              <a:rPr lang="fi-FI" dirty="0"/>
              <a:t> </a:t>
            </a:r>
            <a:r>
              <a:rPr lang="fi-FI" dirty="0" err="1"/>
              <a:t>messengers</a:t>
            </a:r>
            <a:endParaRPr lang="fi-FI" dirty="0">
              <a:solidFill>
                <a:srgbClr val="FF0000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D2C55BD-F061-9A41-B08E-FF7916FC49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14800" cy="4525963"/>
          </a:xfrm>
        </p:spPr>
        <p:txBody>
          <a:bodyPr>
            <a:normAutofit/>
          </a:bodyPr>
          <a:lstStyle/>
          <a:p>
            <a:endParaRPr lang="en-GB" dirty="0"/>
          </a:p>
          <a:p>
            <a:r>
              <a:rPr lang="en-GB" dirty="0"/>
              <a:t>According to </a:t>
            </a:r>
            <a:r>
              <a:rPr lang="en-GB" b="1" dirty="0"/>
              <a:t>Fisher, Aron and Brown (2006)</a:t>
            </a:r>
            <a:r>
              <a:rPr lang="en-GB" dirty="0"/>
              <a:t>, </a:t>
            </a:r>
            <a:r>
              <a:rPr lang="en-GB" i="1" dirty="0"/>
              <a:t>romantic love </a:t>
            </a:r>
            <a:r>
              <a:rPr lang="en-GB" dirty="0"/>
              <a:t>is based on three functions:</a:t>
            </a:r>
          </a:p>
          <a:p>
            <a:pPr lvl="1"/>
            <a:r>
              <a:rPr lang="en-GB" dirty="0"/>
              <a:t>Sex drive</a:t>
            </a:r>
          </a:p>
          <a:p>
            <a:pPr lvl="1"/>
            <a:r>
              <a:rPr lang="en-GB" dirty="0"/>
              <a:t>Attraction</a:t>
            </a:r>
          </a:p>
          <a:p>
            <a:pPr lvl="1"/>
            <a:r>
              <a:rPr lang="en-GB" dirty="0"/>
              <a:t>Partner attachment</a:t>
            </a:r>
          </a:p>
        </p:txBody>
      </p:sp>
      <p:pic>
        <p:nvPicPr>
          <p:cNvPr id="5" name="Sisällön paikkamerkki 5">
            <a:extLst>
              <a:ext uri="{FF2B5EF4-FFF2-40B4-BE49-F238E27FC236}">
                <a16:creationId xmlns:a16="http://schemas.microsoft.com/office/drawing/2014/main" id="{6C76010A-D302-604B-AC40-16BD78B046D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16970" y="1763873"/>
            <a:ext cx="4069830" cy="3798508"/>
          </a:xfrm>
        </p:spPr>
      </p:pic>
    </p:spTree>
    <p:extLst>
      <p:ext uri="{BB962C8B-B14F-4D97-AF65-F5344CB8AC3E}">
        <p14:creationId xmlns:p14="http://schemas.microsoft.com/office/powerpoint/2010/main" val="2575966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609AE80-671A-E521-748E-3D8938CFE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1B00168-E9D9-06D7-75B1-00E5A4B7B4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14800" cy="4525963"/>
          </a:xfrm>
        </p:spPr>
        <p:txBody>
          <a:bodyPr/>
          <a:lstStyle/>
          <a:p>
            <a:r>
              <a:rPr lang="en-GB" noProof="0" dirty="0"/>
              <a:t>Read about the role of </a:t>
            </a:r>
            <a:r>
              <a:rPr lang="en-GB" b="1" noProof="0" dirty="0"/>
              <a:t>dopamine</a:t>
            </a:r>
            <a:r>
              <a:rPr lang="en-GB" noProof="0" dirty="0"/>
              <a:t> in </a:t>
            </a:r>
            <a:r>
              <a:rPr lang="en-GB" i="1" noProof="0" dirty="0"/>
              <a:t>attraction</a:t>
            </a:r>
            <a:r>
              <a:rPr lang="en-GB" noProof="0" dirty="0"/>
              <a:t> (</a:t>
            </a:r>
            <a:r>
              <a:rPr lang="en-GB" i="1" noProof="0" dirty="0"/>
              <a:t>romantic love</a:t>
            </a:r>
            <a:r>
              <a:rPr lang="en-GB" noProof="0" dirty="0"/>
              <a:t>) from </a:t>
            </a:r>
            <a:r>
              <a:rPr lang="en-GB" noProof="0" dirty="0">
                <a:solidFill>
                  <a:srgbClr val="0070C0"/>
                </a:solidFill>
              </a:rPr>
              <a:t>teacher’s supplementary materials</a:t>
            </a:r>
          </a:p>
          <a:p>
            <a:pPr lvl="1"/>
            <a:r>
              <a:rPr lang="en-GB" noProof="0" dirty="0"/>
              <a:t>Make a summary of the key contents and </a:t>
            </a:r>
            <a:r>
              <a:rPr lang="en-GB" b="1" noProof="0" dirty="0"/>
              <a:t>Fisher, Aron and Brown (2005) </a:t>
            </a:r>
            <a:r>
              <a:rPr lang="en-GB" noProof="0" dirty="0"/>
              <a:t>in your own words</a:t>
            </a:r>
          </a:p>
        </p:txBody>
      </p:sp>
      <p:pic>
        <p:nvPicPr>
          <p:cNvPr id="5" name="Sisällön paikkamerkki 5">
            <a:extLst>
              <a:ext uri="{FF2B5EF4-FFF2-40B4-BE49-F238E27FC236}">
                <a16:creationId xmlns:a16="http://schemas.microsoft.com/office/drawing/2014/main" id="{4F5D8C2C-34CA-B7A7-896A-DD2C79A1ACA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056743" y="1422167"/>
            <a:ext cx="3272010" cy="4013666"/>
          </a:xfrm>
        </p:spPr>
      </p:pic>
    </p:spTree>
    <p:extLst>
      <p:ext uri="{BB962C8B-B14F-4D97-AF65-F5344CB8AC3E}">
        <p14:creationId xmlns:p14="http://schemas.microsoft.com/office/powerpoint/2010/main" val="1171805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Chemical</a:t>
            </a:r>
            <a:r>
              <a:rPr lang="fi-FI" dirty="0"/>
              <a:t> </a:t>
            </a:r>
            <a:r>
              <a:rPr lang="fi-FI" dirty="0" err="1"/>
              <a:t>messengers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r>
              <a:rPr lang="en-GB" b="1" dirty="0"/>
              <a:t>Hormones</a:t>
            </a:r>
            <a:r>
              <a:rPr lang="en-GB" dirty="0"/>
              <a:t> are chemicals that are produced by the </a:t>
            </a:r>
            <a:r>
              <a:rPr lang="en-GB" i="1" dirty="0"/>
              <a:t>glands</a:t>
            </a:r>
            <a:r>
              <a:rPr lang="en-GB" dirty="0"/>
              <a:t> that make up the </a:t>
            </a:r>
            <a:r>
              <a:rPr lang="en-GB" i="1" dirty="0"/>
              <a:t>endocrine system</a:t>
            </a:r>
          </a:p>
        </p:txBody>
      </p:sp>
      <p:pic>
        <p:nvPicPr>
          <p:cNvPr id="6" name="Sisällön paikkamerkki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609498"/>
            <a:ext cx="4038600" cy="4507366"/>
          </a:xfrm>
        </p:spPr>
      </p:pic>
    </p:spTree>
    <p:extLst>
      <p:ext uri="{BB962C8B-B14F-4D97-AF65-F5344CB8AC3E}">
        <p14:creationId xmlns:p14="http://schemas.microsoft.com/office/powerpoint/2010/main" val="956363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Chemical</a:t>
            </a:r>
            <a:r>
              <a:rPr lang="fi-FI" dirty="0"/>
              <a:t> </a:t>
            </a:r>
            <a:r>
              <a:rPr lang="fi-FI" dirty="0" err="1"/>
              <a:t>messengers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Hormones</a:t>
            </a:r>
            <a:r>
              <a:rPr lang="en-GB" dirty="0"/>
              <a:t> are secreted by the endocrine system into the bloodstream and carried by the blood to all parts of the body </a:t>
            </a:r>
          </a:p>
          <a:p>
            <a:r>
              <a:rPr lang="en-GB" b="1" dirty="0"/>
              <a:t>Hormones</a:t>
            </a:r>
            <a:r>
              <a:rPr lang="en-GB" dirty="0"/>
              <a:t> act on specific target cells based on the </a:t>
            </a:r>
            <a:r>
              <a:rPr lang="en-GB" i="1" dirty="0"/>
              <a:t>lock-and-key action</a:t>
            </a:r>
          </a:p>
        </p:txBody>
      </p:sp>
      <p:pic>
        <p:nvPicPr>
          <p:cNvPr id="8" name="Sisällön paikkamerkki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516981"/>
            <a:ext cx="4038600" cy="2692400"/>
          </a:xfrm>
        </p:spPr>
      </p:pic>
    </p:spTree>
    <p:extLst>
      <p:ext uri="{BB962C8B-B14F-4D97-AF65-F5344CB8AC3E}">
        <p14:creationId xmlns:p14="http://schemas.microsoft.com/office/powerpoint/2010/main" val="1751663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1EA0743-3405-6D56-0B69-1CD204130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Chemical</a:t>
            </a:r>
            <a:r>
              <a:rPr lang="fi-FI" dirty="0"/>
              <a:t> </a:t>
            </a:r>
            <a:r>
              <a:rPr lang="fi-FI" dirty="0" err="1"/>
              <a:t>messengers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A5F34B3-F277-E6D9-F753-7E6B436530F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b="1" dirty="0"/>
              <a:t>Hormones</a:t>
            </a:r>
            <a:r>
              <a:rPr lang="en-GB" dirty="0"/>
              <a:t> influence slower than neurotransmitters, but the effect lasts longer </a:t>
            </a:r>
          </a:p>
          <a:p>
            <a:r>
              <a:rPr lang="en-GB" dirty="0"/>
              <a:t>Same chemical can be either a </a:t>
            </a:r>
            <a:r>
              <a:rPr lang="en-GB" b="1" dirty="0"/>
              <a:t>hormone</a:t>
            </a:r>
            <a:r>
              <a:rPr lang="en-GB" dirty="0"/>
              <a:t> or a </a:t>
            </a:r>
            <a:r>
              <a:rPr lang="en-GB" b="1" dirty="0"/>
              <a:t>neurotransmitter</a:t>
            </a:r>
            <a:r>
              <a:rPr lang="en-GB" dirty="0"/>
              <a:t> depending on where the chemical is in the body</a:t>
            </a:r>
          </a:p>
          <a:p>
            <a:endParaRPr lang="fi-FI" dirty="0"/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4845E25F-0A85-E660-8359-329F38FE3B3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78018" y="2273300"/>
            <a:ext cx="3467100" cy="2311400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46CF0201-3BBE-EE5F-AF9E-B55444ADD427}"/>
              </a:ext>
            </a:extLst>
          </p:cNvPr>
          <p:cNvSpPr txBox="1"/>
          <p:nvPr/>
        </p:nvSpPr>
        <p:spPr>
          <a:xfrm>
            <a:off x="5816483" y="4847422"/>
            <a:ext cx="17901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i="1" noProof="0" dirty="0"/>
              <a:t>Testosterone</a:t>
            </a:r>
          </a:p>
        </p:txBody>
      </p:sp>
    </p:spTree>
    <p:extLst>
      <p:ext uri="{BB962C8B-B14F-4D97-AF65-F5344CB8AC3E}">
        <p14:creationId xmlns:p14="http://schemas.microsoft.com/office/powerpoint/2010/main" val="2940361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Chemical</a:t>
            </a:r>
            <a:r>
              <a:rPr lang="fi-FI" dirty="0"/>
              <a:t> </a:t>
            </a:r>
            <a:r>
              <a:rPr lang="fi-FI" dirty="0" err="1"/>
              <a:t>messengers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408488" cy="4525963"/>
          </a:xfrm>
        </p:spPr>
        <p:txBody>
          <a:bodyPr>
            <a:normAutofit/>
          </a:bodyPr>
          <a:lstStyle/>
          <a:p>
            <a:endParaRPr lang="en-GB" dirty="0"/>
          </a:p>
          <a:p>
            <a:r>
              <a:rPr lang="en-GB" dirty="0"/>
              <a:t>Main effects of </a:t>
            </a:r>
            <a:r>
              <a:rPr lang="en-GB" b="1" dirty="0"/>
              <a:t>hormones</a:t>
            </a:r>
            <a:r>
              <a:rPr lang="en-GB" dirty="0"/>
              <a:t>:</a:t>
            </a:r>
          </a:p>
          <a:p>
            <a:pPr lvl="1"/>
            <a:r>
              <a:rPr lang="en-GB" dirty="0"/>
              <a:t>Physical growth and maturation</a:t>
            </a:r>
          </a:p>
          <a:p>
            <a:pPr lvl="1"/>
            <a:r>
              <a:rPr lang="en-GB" dirty="0"/>
              <a:t>Metabolic processes</a:t>
            </a:r>
          </a:p>
          <a:p>
            <a:pPr lvl="1"/>
            <a:r>
              <a:rPr lang="en-GB" dirty="0"/>
              <a:t>Stress and activation level</a:t>
            </a:r>
          </a:p>
          <a:p>
            <a:pPr lvl="1"/>
            <a:r>
              <a:rPr lang="en-GB" dirty="0"/>
              <a:t>Sexual maturation and arousal </a:t>
            </a:r>
          </a:p>
          <a:p>
            <a:endParaRPr lang="fi-FI" dirty="0"/>
          </a:p>
        </p:txBody>
      </p:sp>
      <p:pic>
        <p:nvPicPr>
          <p:cNvPr id="5" name="Sisällön paikkamerkki 4" descr="69955423495a7530f0773e541ee7dab3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9094" b="-49094"/>
          <a:stretch>
            <a:fillRect/>
          </a:stretch>
        </p:blipFill>
        <p:spPr>
          <a:xfrm>
            <a:off x="4865688" y="1600199"/>
            <a:ext cx="3821112" cy="4525963"/>
          </a:xfrm>
        </p:spPr>
      </p:pic>
    </p:spTree>
    <p:extLst>
      <p:ext uri="{BB962C8B-B14F-4D97-AF65-F5344CB8AC3E}">
        <p14:creationId xmlns:p14="http://schemas.microsoft.com/office/powerpoint/2010/main" val="754600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1137F1A-21E8-209B-371B-A36B0F188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Chemical</a:t>
            </a:r>
            <a:r>
              <a:rPr lang="fi-FI" dirty="0"/>
              <a:t> </a:t>
            </a:r>
            <a:r>
              <a:rPr lang="fi-FI" dirty="0" err="1"/>
              <a:t>messengers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E81DE63-224F-B1AF-4656-ECF66A8B985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b="1" noProof="0" dirty="0"/>
              <a:t>Oxytocin</a:t>
            </a:r>
          </a:p>
          <a:p>
            <a:pPr lvl="1"/>
            <a:r>
              <a:rPr lang="en-GB" noProof="0" dirty="0"/>
              <a:t>A </a:t>
            </a:r>
            <a:r>
              <a:rPr lang="en-GB" i="1" noProof="0" dirty="0"/>
              <a:t>hormone</a:t>
            </a:r>
            <a:r>
              <a:rPr lang="en-GB" noProof="0" dirty="0"/>
              <a:t> and a </a:t>
            </a:r>
            <a:r>
              <a:rPr lang="en-GB" i="1" noProof="0" dirty="0"/>
              <a:t>neurotransmitter</a:t>
            </a:r>
            <a:r>
              <a:rPr lang="en-GB" noProof="0" dirty="0"/>
              <a:t> involved in social bonding, sexual activity and childbirth</a:t>
            </a:r>
          </a:p>
          <a:p>
            <a:pPr lvl="1"/>
            <a:r>
              <a:rPr lang="en-GB" noProof="0" dirty="0"/>
              <a:t>Produced in hypothalamus and secreted by pituitary gland</a:t>
            </a:r>
          </a:p>
        </p:txBody>
      </p:sp>
      <p:pic>
        <p:nvPicPr>
          <p:cNvPr id="6" name="Sisällön paikkamerkki 4" descr="pituitary.gif">
            <a:extLst>
              <a:ext uri="{FF2B5EF4-FFF2-40B4-BE49-F238E27FC236}">
                <a16:creationId xmlns:a16="http://schemas.microsoft.com/office/drawing/2014/main" id="{0B500A50-11CF-B1A4-061C-5B5BAD9A92E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370" b="-11370"/>
          <a:stretch>
            <a:fillRect/>
          </a:stretch>
        </p:blipFill>
        <p:spPr>
          <a:xfrm>
            <a:off x="4495799" y="1429425"/>
            <a:ext cx="4038599" cy="4525934"/>
          </a:xfrm>
        </p:spPr>
      </p:pic>
    </p:spTree>
    <p:extLst>
      <p:ext uri="{BB962C8B-B14F-4D97-AF65-F5344CB8AC3E}">
        <p14:creationId xmlns:p14="http://schemas.microsoft.com/office/powerpoint/2010/main" val="3764583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72F34DC-4DC0-6BFC-353B-596074AAD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Interpersonal</a:t>
            </a:r>
            <a:r>
              <a:rPr lang="fi-FI" dirty="0"/>
              <a:t> </a:t>
            </a:r>
            <a:r>
              <a:rPr lang="fi-FI" dirty="0" err="1"/>
              <a:t>relationships</a:t>
            </a:r>
            <a:endParaRPr lang="fi-FI" dirty="0"/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015284F9-BF61-C2C5-7987-B2EB6D4649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132691"/>
            <a:ext cx="8229600" cy="2592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4336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1F997ED-5486-8C8B-B051-AF95FCDAD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Chemical</a:t>
            </a:r>
            <a:r>
              <a:rPr lang="fi-FI" dirty="0"/>
              <a:t> </a:t>
            </a:r>
            <a:r>
              <a:rPr lang="fi-FI" dirty="0" err="1"/>
              <a:t>messengers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3A72E77-A7DA-1F51-851F-AD368954DE2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b="1" noProof="0" dirty="0" err="1"/>
              <a:t>Kosfeld</a:t>
            </a:r>
            <a:r>
              <a:rPr lang="en-GB" b="1" noProof="0" dirty="0"/>
              <a:t> et al. (2005)</a:t>
            </a:r>
          </a:p>
          <a:p>
            <a:pPr lvl="1"/>
            <a:r>
              <a:rPr lang="en-GB" noProof="0" dirty="0"/>
              <a:t>True experiment with random allocation of 194 male students into either oxytocin or placebo group</a:t>
            </a:r>
          </a:p>
          <a:p>
            <a:pPr lvl="1"/>
            <a:r>
              <a:rPr lang="en-GB" noProof="0" dirty="0"/>
              <a:t>Participants played a trust game with real monetary stakes</a:t>
            </a:r>
          </a:p>
          <a:p>
            <a:pPr lvl="1"/>
            <a:r>
              <a:rPr lang="en-GB" noProof="0" dirty="0"/>
              <a:t>Oxytocin increased trust 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682D4D80-5830-7DA8-2386-0D5EBD0B7AD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2433589"/>
            <a:ext cx="4038600" cy="2859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88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  <a:endParaRPr lang="fi-FI" dirty="0">
              <a:solidFill>
                <a:srgbClr val="FF0000"/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417638"/>
            <a:ext cx="4191000" cy="4708525"/>
          </a:xfrm>
        </p:spPr>
        <p:txBody>
          <a:bodyPr>
            <a:normAutofit/>
          </a:bodyPr>
          <a:lstStyle/>
          <a:p>
            <a:endParaRPr lang="en-GB" dirty="0"/>
          </a:p>
          <a:p>
            <a:endParaRPr lang="en-GB" dirty="0"/>
          </a:p>
          <a:p>
            <a:r>
              <a:rPr lang="en-GB" dirty="0"/>
              <a:t>Read </a:t>
            </a:r>
            <a:r>
              <a:rPr lang="en-GB" b="1" dirty="0"/>
              <a:t>Baumgartner et al. (2008)</a:t>
            </a:r>
            <a:r>
              <a:rPr lang="en-GB" dirty="0"/>
              <a:t> and </a:t>
            </a:r>
            <a:r>
              <a:rPr lang="en-GB" b="1" dirty="0" err="1"/>
              <a:t>Ditzen</a:t>
            </a:r>
            <a:r>
              <a:rPr lang="en-GB" b="1" dirty="0"/>
              <a:t> et al. (2009) </a:t>
            </a:r>
            <a:r>
              <a:rPr lang="en-GB" dirty="0"/>
              <a:t>from </a:t>
            </a:r>
            <a:r>
              <a:rPr lang="en-GB" dirty="0">
                <a:solidFill>
                  <a:srgbClr val="0070C0"/>
                </a:solidFill>
              </a:rPr>
              <a:t>teacher’s supplementary materials</a:t>
            </a:r>
          </a:p>
          <a:p>
            <a:pPr lvl="1"/>
            <a:r>
              <a:rPr lang="en-GB" dirty="0"/>
              <a:t>What do these studies tell you about the role of oxytocin in trust? </a:t>
            </a:r>
          </a:p>
        </p:txBody>
      </p:sp>
      <p:pic>
        <p:nvPicPr>
          <p:cNvPr id="5" name="Sisällön paikkamerkki 4" descr="hormones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3247" b="-2324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87567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202F05A-61DF-A998-A154-9477BF0F0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Chemical</a:t>
            </a:r>
            <a:r>
              <a:rPr lang="fi-FI" dirty="0"/>
              <a:t> </a:t>
            </a:r>
            <a:r>
              <a:rPr lang="fi-FI" dirty="0" err="1"/>
              <a:t>messengers</a:t>
            </a:r>
            <a:endParaRPr lang="fi-FI" dirty="0"/>
          </a:p>
        </p:txBody>
      </p:sp>
      <p:pic>
        <p:nvPicPr>
          <p:cNvPr id="6" name="Online-media 5" descr="Everything You've Heard About Oxytocin is Wrong">
            <a:hlinkClick r:id="" action="ppaction://media"/>
            <a:extLst>
              <a:ext uri="{FF2B5EF4-FFF2-40B4-BE49-F238E27FC236}">
                <a16:creationId xmlns:a16="http://schemas.microsoft.com/office/drawing/2014/main" id="{80775B29-C03F-7FE4-AE55-4936B7E78929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66738" y="1600200"/>
            <a:ext cx="8010525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018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F1DC87A-3D86-65FD-6E41-93177E4E6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  <a:endParaRPr lang="fi-FI" dirty="0">
              <a:solidFill>
                <a:srgbClr val="FF0000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4FEA441-7CBE-89AD-0F19-807D02C240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417638"/>
            <a:ext cx="4038600" cy="4872993"/>
          </a:xfrm>
        </p:spPr>
        <p:txBody>
          <a:bodyPr>
            <a:normAutofit/>
          </a:bodyPr>
          <a:lstStyle/>
          <a:p>
            <a:r>
              <a:rPr lang="en-GB" dirty="0"/>
              <a:t>Teacher divides you into six groups </a:t>
            </a:r>
          </a:p>
          <a:p>
            <a:r>
              <a:rPr lang="en-GB" dirty="0"/>
              <a:t>Each group revolves through six checkpoints and contributes to </a:t>
            </a:r>
            <a:r>
              <a:rPr lang="en-GB" b="1" dirty="0"/>
              <a:t>concept maps </a:t>
            </a:r>
            <a:r>
              <a:rPr lang="en-GB" dirty="0"/>
              <a:t>based on the </a:t>
            </a:r>
            <a:r>
              <a:rPr lang="en-GB" i="1" dirty="0"/>
              <a:t>Role of chemical messengers in interpersonal relationships</a:t>
            </a:r>
            <a:endParaRPr lang="en-GB" i="1" noProof="1"/>
          </a:p>
        </p:txBody>
      </p:sp>
      <p:pic>
        <p:nvPicPr>
          <p:cNvPr id="6" name="Sisällön paikkamerkki 5" descr="Kuva, joka sisältää kohteen teksti, kuvakaappaus, Fontti, Sähkönsininen&#10;&#10;Tekoälyllä luotu sisältö voi olla virheellistä.">
            <a:extLst>
              <a:ext uri="{FF2B5EF4-FFF2-40B4-BE49-F238E27FC236}">
                <a16:creationId xmlns:a16="http://schemas.microsoft.com/office/drawing/2014/main" id="{36A0EDD5-EF06-F2F8-3FA7-25D7216C12D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1607013"/>
            <a:ext cx="4038600" cy="451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787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960B572-47AA-EDE1-66E0-3ECFE931E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Cognitive</a:t>
            </a:r>
            <a:r>
              <a:rPr lang="fi-FI" dirty="0"/>
              <a:t> </a:t>
            </a:r>
            <a:r>
              <a:rPr lang="fi-FI" dirty="0" err="1"/>
              <a:t>explanations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1297DDB-5A35-5D47-D9F9-12031B70A4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91000" cy="4525963"/>
          </a:xfrm>
        </p:spPr>
        <p:txBody>
          <a:bodyPr/>
          <a:lstStyle/>
          <a:p>
            <a:endParaRPr lang="en-GB" noProof="0" dirty="0"/>
          </a:p>
          <a:p>
            <a:r>
              <a:rPr lang="en-GB" noProof="0" dirty="0"/>
              <a:t>Cognitive models suggest that our perceptions, judgements, and mental processes play a key role in interpersonal relationships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02D66C5E-145A-A08F-4C85-8A88FF233DC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198" y="2032000"/>
            <a:ext cx="4190999" cy="279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975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A344339-790E-0760-A8F5-367728300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Cognitive</a:t>
            </a:r>
            <a:r>
              <a:rPr lang="fi-FI" dirty="0"/>
              <a:t> </a:t>
            </a:r>
            <a:r>
              <a:rPr lang="fi-FI" dirty="0" err="1"/>
              <a:t>explanations</a:t>
            </a: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E30A926-AE55-75E4-ED8E-F2E8E050DF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91000" cy="4525963"/>
          </a:xfrm>
        </p:spPr>
        <p:txBody>
          <a:bodyPr>
            <a:normAutofit/>
          </a:bodyPr>
          <a:lstStyle/>
          <a:p>
            <a:endParaRPr lang="en-GB" b="1" noProof="0" dirty="0"/>
          </a:p>
          <a:p>
            <a:endParaRPr lang="en-GB" b="1" dirty="0"/>
          </a:p>
          <a:p>
            <a:r>
              <a:rPr lang="en-GB" b="1" noProof="0" dirty="0"/>
              <a:t>Similarity-attraction-hypothesis (Byrne, 1971)</a:t>
            </a:r>
          </a:p>
          <a:p>
            <a:pPr lvl="1"/>
            <a:r>
              <a:rPr lang="en-GB" noProof="0" dirty="0"/>
              <a:t>People are more attracted to those who share their attitudes, values, and beliefs</a:t>
            </a:r>
          </a:p>
        </p:txBody>
      </p:sp>
      <p:pic>
        <p:nvPicPr>
          <p:cNvPr id="7" name="Sisällön paikkamerkki 6">
            <a:extLst>
              <a:ext uri="{FF2B5EF4-FFF2-40B4-BE49-F238E27FC236}">
                <a16:creationId xmlns:a16="http://schemas.microsoft.com/office/drawing/2014/main" id="{6E4E903B-DD83-8AE9-5DB8-132A8D8FBD1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846504" y="2519084"/>
            <a:ext cx="4038600" cy="268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133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C1A3185-9927-A578-8865-07E3E76BA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Cognitive</a:t>
            </a:r>
            <a:r>
              <a:rPr lang="fi-FI" dirty="0"/>
              <a:t> </a:t>
            </a:r>
            <a:r>
              <a:rPr lang="fi-FI" dirty="0" err="1"/>
              <a:t>explanations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D627234-359A-CC44-6658-7865D383081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noProof="0" dirty="0"/>
          </a:p>
          <a:p>
            <a:r>
              <a:rPr lang="en-GB" noProof="0" dirty="0"/>
              <a:t>Why similarity increases attraction?</a:t>
            </a:r>
          </a:p>
          <a:p>
            <a:pPr lvl="1"/>
            <a:r>
              <a:rPr lang="en-GB" noProof="0" dirty="0"/>
              <a:t>Social validation</a:t>
            </a:r>
          </a:p>
          <a:p>
            <a:pPr lvl="1"/>
            <a:r>
              <a:rPr lang="en-GB" noProof="0" dirty="0"/>
              <a:t>Reduced uncertainty</a:t>
            </a:r>
          </a:p>
          <a:p>
            <a:pPr lvl="1"/>
            <a:r>
              <a:rPr lang="en-GB" noProof="0" dirty="0"/>
              <a:t>Smoother communication</a:t>
            </a:r>
          </a:p>
          <a:p>
            <a:pPr lvl="1"/>
            <a:r>
              <a:rPr lang="en-GB" noProof="0" dirty="0"/>
              <a:t>Emotional ease</a:t>
            </a:r>
          </a:p>
        </p:txBody>
      </p:sp>
      <p:pic>
        <p:nvPicPr>
          <p:cNvPr id="10" name="Sisällön paikkamerkki 9">
            <a:extLst>
              <a:ext uri="{FF2B5EF4-FFF2-40B4-BE49-F238E27FC236}">
                <a16:creationId xmlns:a16="http://schemas.microsoft.com/office/drawing/2014/main" id="{A6B3E5A5-FC8C-915B-3AB0-5289752766A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495800" y="2225881"/>
            <a:ext cx="4406216" cy="2914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778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594D34A-9431-EFA4-2E17-1F2B16F60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04D83CB-336B-39CF-C0D5-BB8390E81A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14800" cy="4525963"/>
          </a:xfrm>
        </p:spPr>
        <p:txBody>
          <a:bodyPr/>
          <a:lstStyle/>
          <a:p>
            <a:endParaRPr lang="en-GB" noProof="0" dirty="0"/>
          </a:p>
          <a:p>
            <a:r>
              <a:rPr lang="en-GB" noProof="0" dirty="0"/>
              <a:t>Read </a:t>
            </a:r>
            <a:r>
              <a:rPr lang="en-GB" b="1" noProof="0" dirty="0"/>
              <a:t>Markey and Markey (2007) </a:t>
            </a:r>
            <a:r>
              <a:rPr lang="en-GB" noProof="0" dirty="0"/>
              <a:t>from </a:t>
            </a:r>
            <a:r>
              <a:rPr lang="en-GB" noProof="0" dirty="0">
                <a:solidFill>
                  <a:srgbClr val="0070C0"/>
                </a:solidFill>
              </a:rPr>
              <a:t>teacher’s supplementary materials</a:t>
            </a:r>
          </a:p>
          <a:p>
            <a:pPr lvl="1"/>
            <a:r>
              <a:rPr lang="en-GB" noProof="0" dirty="0"/>
              <a:t>Is the similarity-attraction-hypothesis supported by this study?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77F27343-370C-51E4-60D6-E7B0D6D467A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2250276"/>
            <a:ext cx="4260848" cy="2803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032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FEDC761-2CCE-ED53-4098-94758B46E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Cognitive</a:t>
            </a:r>
            <a:r>
              <a:rPr lang="fi-FI" dirty="0"/>
              <a:t> </a:t>
            </a:r>
            <a:r>
              <a:rPr lang="fi-FI" dirty="0" err="1"/>
              <a:t>explanations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320FD59-231C-407D-7608-2051156AA0A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b="1" noProof="0" dirty="0"/>
          </a:p>
          <a:p>
            <a:r>
              <a:rPr lang="en-GB" b="1" noProof="0" dirty="0"/>
              <a:t>Mere exposure effect (Zajonc, 1968)</a:t>
            </a:r>
          </a:p>
          <a:p>
            <a:pPr lvl="1"/>
            <a:r>
              <a:rPr lang="en-GB" noProof="0" dirty="0"/>
              <a:t>People tend to develop a preference for things simply because they are familiar with them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B1251E1-8B47-050E-015B-D3D82725841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noProof="0" dirty="0"/>
          </a:p>
          <a:p>
            <a:r>
              <a:rPr lang="en-GB" noProof="0" dirty="0"/>
              <a:t>Why familiarity increases attraction?</a:t>
            </a:r>
          </a:p>
          <a:p>
            <a:pPr lvl="1"/>
            <a:r>
              <a:rPr lang="en-GB" dirty="0"/>
              <a:t>Familiar things are processed more fluently</a:t>
            </a:r>
          </a:p>
          <a:p>
            <a:pPr lvl="1"/>
            <a:r>
              <a:rPr lang="en-GB" noProof="0" dirty="0"/>
              <a:t>Reduction of uncertainty</a:t>
            </a:r>
          </a:p>
          <a:p>
            <a:pPr lvl="1"/>
            <a:r>
              <a:rPr lang="en-GB" dirty="0"/>
              <a:t>Positive cognitive associations</a:t>
            </a:r>
          </a:p>
          <a:p>
            <a:pPr lvl="1"/>
            <a:r>
              <a:rPr lang="en-GB" noProof="0" dirty="0"/>
              <a:t>Implicit memory</a:t>
            </a:r>
          </a:p>
        </p:txBody>
      </p:sp>
    </p:spTree>
    <p:extLst>
      <p:ext uri="{BB962C8B-B14F-4D97-AF65-F5344CB8AC3E}">
        <p14:creationId xmlns:p14="http://schemas.microsoft.com/office/powerpoint/2010/main" val="1852230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  <p:bldP spid="4" grpId="0" build="p" bldLvl="2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4D87312-8DC2-063A-4C71-12F9FED76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Cognitive</a:t>
            </a:r>
            <a:r>
              <a:rPr lang="fi-FI" dirty="0"/>
              <a:t> </a:t>
            </a:r>
            <a:r>
              <a:rPr lang="fi-FI" dirty="0" err="1"/>
              <a:t>explanations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274CA4-B652-8E7A-E4A0-17E1096D71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91000" cy="4525963"/>
          </a:xfrm>
        </p:spPr>
        <p:txBody>
          <a:bodyPr/>
          <a:lstStyle/>
          <a:p>
            <a:endParaRPr lang="en-GB" b="1" noProof="0" dirty="0"/>
          </a:p>
          <a:p>
            <a:r>
              <a:rPr lang="en-GB" b="1" noProof="0" dirty="0"/>
              <a:t>Zajonc (1968)</a:t>
            </a:r>
          </a:p>
          <a:p>
            <a:pPr lvl="1"/>
            <a:r>
              <a:rPr lang="en-GB" noProof="0" dirty="0"/>
              <a:t>Participants were told they were taking part in a study of ”visual memory”</a:t>
            </a:r>
          </a:p>
          <a:p>
            <a:pPr lvl="1"/>
            <a:r>
              <a:rPr lang="en-GB" noProof="0" dirty="0"/>
              <a:t>Participants were shown photos of faces for two seconds per face</a:t>
            </a:r>
          </a:p>
          <a:p>
            <a:pPr lvl="1"/>
            <a:r>
              <a:rPr lang="en-GB" dirty="0"/>
              <a:t>Two</a:t>
            </a:r>
            <a:r>
              <a:rPr lang="en-GB" noProof="0" dirty="0"/>
              <a:t> groups had different frequencies of the photos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950A4C77-EE08-930D-0CF6-B8FF53CF7C4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2701489"/>
            <a:ext cx="4344270" cy="2871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74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Interpersonal</a:t>
            </a:r>
            <a:r>
              <a:rPr lang="fi-FI" dirty="0"/>
              <a:t> </a:t>
            </a:r>
            <a:r>
              <a:rPr lang="fi-FI" dirty="0" err="1"/>
              <a:t>relationships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endParaRPr lang="en-GB"/>
          </a:p>
          <a:p>
            <a:pPr marL="0" indent="0">
              <a:buNone/>
            </a:pPr>
            <a:endParaRPr lang="en-GB"/>
          </a:p>
          <a:p>
            <a:r>
              <a:rPr lang="en-GB"/>
              <a:t>The role of relationships in human happiness cannot be underestimated</a:t>
            </a:r>
          </a:p>
        </p:txBody>
      </p:sp>
      <p:pic>
        <p:nvPicPr>
          <p:cNvPr id="6" name="Sisällön paikkamerkki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297738"/>
            <a:ext cx="3901440" cy="2599944"/>
          </a:xfrm>
        </p:spPr>
      </p:pic>
    </p:spTree>
    <p:extLst>
      <p:ext uri="{BB962C8B-B14F-4D97-AF65-F5344CB8AC3E}">
        <p14:creationId xmlns:p14="http://schemas.microsoft.com/office/powerpoint/2010/main" val="3358168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AB98674-8E61-273F-7AEF-45C7AE889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A3877AF-1887-C686-57F2-12A2576296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91000" cy="4525963"/>
          </a:xfrm>
        </p:spPr>
        <p:txBody>
          <a:bodyPr/>
          <a:lstStyle/>
          <a:p>
            <a:endParaRPr lang="en-GB" noProof="0" dirty="0"/>
          </a:p>
          <a:p>
            <a:r>
              <a:rPr lang="en-GB" noProof="0" dirty="0"/>
              <a:t>Read </a:t>
            </a:r>
            <a:r>
              <a:rPr lang="en-GB" b="1" noProof="0" dirty="0"/>
              <a:t>Moreland and Beach (1992) </a:t>
            </a:r>
            <a:r>
              <a:rPr lang="en-GB" noProof="0" dirty="0"/>
              <a:t>from </a:t>
            </a:r>
            <a:r>
              <a:rPr lang="en-GB" noProof="0" dirty="0">
                <a:solidFill>
                  <a:srgbClr val="0070C0"/>
                </a:solidFill>
              </a:rPr>
              <a:t>teacher’s supplementary materials</a:t>
            </a:r>
          </a:p>
          <a:p>
            <a:pPr lvl="1"/>
            <a:r>
              <a:rPr lang="en-GB" noProof="0" dirty="0"/>
              <a:t>What kind of evidence does this study provide for the mere exposure effect?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BE94302D-682F-1F08-858B-CC53AF3FFC2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2344672"/>
            <a:ext cx="4244238" cy="2820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3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B1EFF9A-2F8F-D943-8761-0E26486A2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RESEARCH: </a:t>
            </a:r>
            <a:r>
              <a:rPr lang="fi-FI" dirty="0" err="1"/>
              <a:t>Types</a:t>
            </a:r>
            <a:r>
              <a:rPr lang="fi-FI" dirty="0"/>
              <a:t> of </a:t>
            </a:r>
            <a:r>
              <a:rPr lang="fi-FI" dirty="0" err="1"/>
              <a:t>experiments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8604210-A71E-DB43-BC2D-9E77863EF14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dirty="0"/>
          </a:p>
          <a:p>
            <a:endParaRPr lang="en-GB" b="1" dirty="0"/>
          </a:p>
          <a:p>
            <a:r>
              <a:rPr lang="en-GB" b="1" dirty="0"/>
              <a:t>Laboratory experiment</a:t>
            </a:r>
          </a:p>
          <a:p>
            <a:pPr lvl="1"/>
            <a:r>
              <a:rPr lang="en-GB" dirty="0"/>
              <a:t>Conducted in highly controlled, artificial conditions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3905405B-3C45-304F-AB76-E6027E471C83}"/>
              </a:ext>
            </a:extLst>
          </p:cNvPr>
          <p:cNvSpPr txBox="1"/>
          <p:nvPr/>
        </p:nvSpPr>
        <p:spPr>
          <a:xfrm>
            <a:off x="1258504" y="4426803"/>
            <a:ext cx="2435988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fi-FI" sz="2400" b="1" dirty="0"/>
              <a:t>E.g. </a:t>
            </a:r>
            <a:r>
              <a:rPr lang="fi-FI" sz="2400" b="1" dirty="0" err="1"/>
              <a:t>Zajonc</a:t>
            </a:r>
            <a:r>
              <a:rPr lang="fi-FI" sz="2400" b="1" dirty="0"/>
              <a:t> (1968)</a:t>
            </a:r>
          </a:p>
        </p:txBody>
      </p:sp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4BDBAB77-B450-50D5-DF79-23C3D34BF17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b="1" dirty="0"/>
          </a:p>
          <a:p>
            <a:endParaRPr lang="en-GB" b="1" dirty="0"/>
          </a:p>
          <a:p>
            <a:r>
              <a:rPr lang="en-GB" b="1" dirty="0"/>
              <a:t>Field experiment</a:t>
            </a:r>
          </a:p>
          <a:p>
            <a:pPr lvl="1"/>
            <a:r>
              <a:rPr lang="en-GB" dirty="0"/>
              <a:t>Conducted in real-life setting </a:t>
            </a:r>
          </a:p>
          <a:p>
            <a:endParaRPr lang="fi-FI" dirty="0"/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54C8A1C5-DE61-856E-D065-7F9282F6B62A}"/>
              </a:ext>
            </a:extLst>
          </p:cNvPr>
          <p:cNvSpPr txBox="1"/>
          <p:nvPr/>
        </p:nvSpPr>
        <p:spPr>
          <a:xfrm>
            <a:off x="4543203" y="4426803"/>
            <a:ext cx="4248599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fi-FI" sz="2400" b="1" dirty="0"/>
              <a:t>E.g. </a:t>
            </a:r>
            <a:r>
              <a:rPr lang="fi-FI" sz="2400" b="1" dirty="0" err="1"/>
              <a:t>Moreland</a:t>
            </a:r>
            <a:r>
              <a:rPr lang="fi-FI" sz="2400" b="1" dirty="0"/>
              <a:t> and Beach (1992)</a:t>
            </a:r>
          </a:p>
        </p:txBody>
      </p:sp>
    </p:spTree>
    <p:extLst>
      <p:ext uri="{BB962C8B-B14F-4D97-AF65-F5344CB8AC3E}">
        <p14:creationId xmlns:p14="http://schemas.microsoft.com/office/powerpoint/2010/main" val="1884436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  <p:bldP spid="5" grpId="0" animBg="1"/>
      <p:bldP spid="7" grpId="0" build="p" bldLvl="2"/>
      <p:bldP spid="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610EBEE-7E54-9F40-B19E-8BD8A3A78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REVIEW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0D8A14A-D90C-5A4D-BA5F-57CE022F412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What was meant by </a:t>
            </a:r>
            <a:r>
              <a:rPr lang="en-GB" i="1" dirty="0"/>
              <a:t>schema theory </a:t>
            </a:r>
            <a:r>
              <a:rPr lang="en-GB" dirty="0"/>
              <a:t>and </a:t>
            </a:r>
            <a:r>
              <a:rPr lang="en-GB" i="1" dirty="0"/>
              <a:t>dual</a:t>
            </a:r>
            <a:r>
              <a:rPr lang="en-GB" dirty="0"/>
              <a:t> </a:t>
            </a:r>
            <a:r>
              <a:rPr lang="en-GB" i="1" dirty="0"/>
              <a:t>processing theory</a:t>
            </a:r>
            <a:r>
              <a:rPr lang="en-GB" dirty="0"/>
              <a:t>?</a:t>
            </a:r>
          </a:p>
          <a:p>
            <a:endParaRPr lang="en-GB" dirty="0"/>
          </a:p>
          <a:p>
            <a:r>
              <a:rPr lang="en-GB" dirty="0"/>
              <a:t>Volunteers will come to the whiteboard to make a summary of both theories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8" name="Sisällön paikkamerkki 4">
            <a:extLst>
              <a:ext uri="{FF2B5EF4-FFF2-40B4-BE49-F238E27FC236}">
                <a16:creationId xmlns:a16="http://schemas.microsoft.com/office/drawing/2014/main" id="{48DB22B6-29CE-B6BF-5019-3D42692B32A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954" y="2476500"/>
            <a:ext cx="3810000" cy="1905000"/>
          </a:xfrm>
        </p:spPr>
      </p:pic>
    </p:spTree>
    <p:extLst>
      <p:ext uri="{BB962C8B-B14F-4D97-AF65-F5344CB8AC3E}">
        <p14:creationId xmlns:p14="http://schemas.microsoft.com/office/powerpoint/2010/main" val="273066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7C1056E-0814-E8FF-08CA-99B4D5C79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EC62315-A480-C33E-B06A-0B7C5BB810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14800" cy="4525963"/>
          </a:xfrm>
        </p:spPr>
        <p:txBody>
          <a:bodyPr/>
          <a:lstStyle/>
          <a:p>
            <a:endParaRPr lang="en-GB" noProof="0" dirty="0"/>
          </a:p>
          <a:p>
            <a:r>
              <a:rPr lang="en-GB" noProof="0" dirty="0"/>
              <a:t>Read </a:t>
            </a:r>
            <a:r>
              <a:rPr lang="en-GB" b="1" noProof="0" dirty="0" err="1"/>
              <a:t>Kognity</a:t>
            </a:r>
            <a:r>
              <a:rPr lang="en-GB" b="1" noProof="0" dirty="0"/>
              <a:t> 4.2.1 </a:t>
            </a:r>
            <a:r>
              <a:rPr lang="en-GB" noProof="0" dirty="0"/>
              <a:t>and study how </a:t>
            </a:r>
            <a:r>
              <a:rPr lang="en-GB" i="1" noProof="0" dirty="0"/>
              <a:t>schema theory</a:t>
            </a:r>
            <a:r>
              <a:rPr lang="en-GB" noProof="0" dirty="0"/>
              <a:t> and </a:t>
            </a:r>
            <a:r>
              <a:rPr lang="en-GB" i="1" noProof="0" dirty="0"/>
              <a:t>dual processing </a:t>
            </a:r>
            <a:r>
              <a:rPr lang="en-GB" i="1" dirty="0"/>
              <a:t>theory</a:t>
            </a:r>
            <a:r>
              <a:rPr lang="en-GB" i="1" noProof="0" dirty="0"/>
              <a:t> </a:t>
            </a:r>
            <a:r>
              <a:rPr lang="en-GB" noProof="0" dirty="0"/>
              <a:t>can explain interpersonal conflict</a:t>
            </a:r>
          </a:p>
          <a:p>
            <a:pPr lvl="1"/>
            <a:r>
              <a:rPr lang="en-GB" dirty="0"/>
              <a:t>Summarize the main points in your own words</a:t>
            </a:r>
            <a:endParaRPr lang="en-GB" noProof="0" dirty="0"/>
          </a:p>
        </p:txBody>
      </p:sp>
      <p:pic>
        <p:nvPicPr>
          <p:cNvPr id="5" name="Sisällön paikkamerkki 5" descr="Kuva, joka sisältää kohteen Grafiikka, Fontti, graafinen suunnittelu, logo&#10;&#10;Tekoälyllä luotu sisältö voi olla virheellistä.">
            <a:extLst>
              <a:ext uri="{FF2B5EF4-FFF2-40B4-BE49-F238E27FC236}">
                <a16:creationId xmlns:a16="http://schemas.microsoft.com/office/drawing/2014/main" id="{DD49C815-B68F-C9B9-0C33-50C63A85555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82" r="21864" b="-6"/>
          <a:stretch>
            <a:fillRect/>
          </a:stretch>
        </p:blipFill>
        <p:spPr>
          <a:xfrm>
            <a:off x="4648202" y="1604438"/>
            <a:ext cx="4042383" cy="45217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79622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A8D470-7EDC-6F9D-7CB9-987E7DC24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E2AD3EE-9BB0-2FFE-DDB3-B1ECC4039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TASK</a:t>
            </a:r>
            <a:endParaRPr lang="fi-FI" dirty="0">
              <a:solidFill>
                <a:srgbClr val="FF0000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9C75C86-3188-44D8-A554-5E6043A119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417638"/>
            <a:ext cx="4038600" cy="4872993"/>
          </a:xfrm>
        </p:spPr>
        <p:txBody>
          <a:bodyPr>
            <a:normAutofit/>
          </a:bodyPr>
          <a:lstStyle/>
          <a:p>
            <a:endParaRPr lang="en-GB" dirty="0"/>
          </a:p>
          <a:p>
            <a:r>
              <a:rPr lang="en-GB" dirty="0"/>
              <a:t>Teacher divides you into six groups </a:t>
            </a:r>
          </a:p>
          <a:p>
            <a:r>
              <a:rPr lang="en-GB" dirty="0"/>
              <a:t>Each group revolves through six checkpoints and contributes to </a:t>
            </a:r>
            <a:r>
              <a:rPr lang="en-GB" b="1" dirty="0"/>
              <a:t>concept maps </a:t>
            </a:r>
            <a:r>
              <a:rPr lang="en-GB" dirty="0"/>
              <a:t>based on the </a:t>
            </a:r>
            <a:r>
              <a:rPr lang="en-GB" i="1" dirty="0"/>
              <a:t>Cognitive explanations</a:t>
            </a:r>
            <a:endParaRPr lang="en-GB" i="1" noProof="1"/>
          </a:p>
        </p:txBody>
      </p:sp>
      <p:pic>
        <p:nvPicPr>
          <p:cNvPr id="6" name="Sisällön paikkamerkki 5" descr="Kuva, joka sisältää kohteen teksti, kuvakaappaus, Fontti, Sähkönsininen&#10;&#10;Tekoälyllä luotu sisältö voi olla virheellistä.">
            <a:extLst>
              <a:ext uri="{FF2B5EF4-FFF2-40B4-BE49-F238E27FC236}">
                <a16:creationId xmlns:a16="http://schemas.microsoft.com/office/drawing/2014/main" id="{43650B5B-345C-FA2E-15EF-A529414E869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1607013"/>
            <a:ext cx="4038600" cy="451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999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8D3F1A8-130E-AEAF-6B6F-D9E083097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Communication</a:t>
            </a:r>
            <a:r>
              <a:rPr lang="fi-FI" dirty="0"/>
              <a:t> and </a:t>
            </a:r>
            <a:r>
              <a:rPr lang="fi-FI" dirty="0" err="1"/>
              <a:t>language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8AA6AD3-0AFC-764E-CFC0-BE1BEEAFEB9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noProof="0" dirty="0"/>
          </a:p>
          <a:p>
            <a:r>
              <a:rPr lang="en-GB" noProof="0" dirty="0"/>
              <a:t>Communication is the foundation of all interpersonal relationships</a:t>
            </a:r>
          </a:p>
          <a:p>
            <a:pPr lvl="1"/>
            <a:r>
              <a:rPr lang="en-GB" noProof="0" dirty="0"/>
              <a:t>It is not just </a:t>
            </a:r>
            <a:r>
              <a:rPr lang="en-GB" i="1" noProof="0" dirty="0"/>
              <a:t>what</a:t>
            </a:r>
            <a:r>
              <a:rPr lang="en-GB" noProof="0" dirty="0"/>
              <a:t> we say but </a:t>
            </a:r>
            <a:r>
              <a:rPr lang="en-GB" i="1" noProof="0" dirty="0"/>
              <a:t>how</a:t>
            </a:r>
            <a:r>
              <a:rPr lang="en-GB" noProof="0" dirty="0"/>
              <a:t> we say it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A3F3BE31-66FF-A8B5-C375-F1B76A50D80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2084659"/>
            <a:ext cx="4038600" cy="2688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082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DF36D9D-9D37-384E-A5B9-FC2EF0747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Communication</a:t>
            </a:r>
            <a:r>
              <a:rPr lang="fi-FI" dirty="0"/>
              <a:t> and </a:t>
            </a:r>
            <a:r>
              <a:rPr lang="fi-FI" dirty="0" err="1"/>
              <a:t>language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276D368-3902-8B4B-BDED-A67809F6444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b="1" dirty="0"/>
              <a:t>Social penetration theory (Altman &amp; Taylor, 1973)</a:t>
            </a:r>
          </a:p>
          <a:p>
            <a:pPr lvl="1"/>
            <a:r>
              <a:rPr lang="en-GB" dirty="0"/>
              <a:t>Close relationships develop from a shallower level to more intimate level through </a:t>
            </a:r>
            <a:r>
              <a:rPr lang="en-GB" b="1" dirty="0"/>
              <a:t>self-disclosure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67E75D0A-F412-8B4D-974C-999E42FA35F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495800" y="2220243"/>
            <a:ext cx="4191000" cy="2857501"/>
          </a:xfrm>
        </p:spPr>
      </p:pic>
    </p:spTree>
    <p:extLst>
      <p:ext uri="{BB962C8B-B14F-4D97-AF65-F5344CB8AC3E}">
        <p14:creationId xmlns:p14="http://schemas.microsoft.com/office/powerpoint/2010/main" val="1195082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6FFCB65-C5FB-DE49-8B1C-01BB6D271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  <a:endParaRPr lang="fi-FI" dirty="0">
              <a:solidFill>
                <a:srgbClr val="FF0000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15CF9A5-9DD1-ED4D-BB42-DC646304115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GB" dirty="0"/>
          </a:p>
          <a:p>
            <a:r>
              <a:rPr lang="en-GB" dirty="0"/>
              <a:t>Read “</a:t>
            </a:r>
            <a:r>
              <a:rPr lang="en-GB" i="1" dirty="0"/>
              <a:t>How can communication reduce conflict?</a:t>
            </a:r>
            <a:r>
              <a:rPr lang="en-GB" dirty="0"/>
              <a:t>” from </a:t>
            </a:r>
            <a:r>
              <a:rPr lang="en-GB" b="1" dirty="0" err="1"/>
              <a:t>Kognity</a:t>
            </a:r>
            <a:r>
              <a:rPr lang="en-GB" b="1" dirty="0"/>
              <a:t> 4.2.2 </a:t>
            </a:r>
          </a:p>
          <a:p>
            <a:pPr lvl="1"/>
            <a:r>
              <a:rPr lang="en-GB" dirty="0"/>
              <a:t>Summarise the four stages of social penetration theory in your own words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B64B314F-A94F-F842-B438-1E6F3F27834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495800" y="1691481"/>
            <a:ext cx="4191000" cy="4191000"/>
          </a:xfrm>
        </p:spPr>
      </p:pic>
    </p:spTree>
    <p:extLst>
      <p:ext uri="{BB962C8B-B14F-4D97-AF65-F5344CB8AC3E}">
        <p14:creationId xmlns:p14="http://schemas.microsoft.com/office/powerpoint/2010/main" val="3597753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1FE8A7-8EB5-4B1C-6D9E-4BE96B1D98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E53B7C9-AEB0-A2A6-146B-D5BA2BA81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81A9ECC-D0BA-04AA-9A9B-864BCD738B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91000" cy="4525963"/>
          </a:xfrm>
        </p:spPr>
        <p:txBody>
          <a:bodyPr/>
          <a:lstStyle/>
          <a:p>
            <a:endParaRPr lang="en-GB" noProof="0" dirty="0"/>
          </a:p>
          <a:p>
            <a:r>
              <a:rPr lang="en-GB" noProof="0" dirty="0"/>
              <a:t>Read </a:t>
            </a:r>
            <a:r>
              <a:rPr lang="en-GB" b="1" dirty="0"/>
              <a:t>Sprecher and Hendrick</a:t>
            </a:r>
            <a:r>
              <a:rPr lang="en-GB" b="1" noProof="0" dirty="0"/>
              <a:t> (2004) </a:t>
            </a:r>
            <a:r>
              <a:rPr lang="en-GB" noProof="0" dirty="0"/>
              <a:t>from </a:t>
            </a:r>
            <a:r>
              <a:rPr lang="en-GB" noProof="0" dirty="0">
                <a:solidFill>
                  <a:srgbClr val="0070C0"/>
                </a:solidFill>
              </a:rPr>
              <a:t>teacher’s supplementary materials</a:t>
            </a:r>
          </a:p>
          <a:p>
            <a:pPr lvl="1"/>
            <a:r>
              <a:rPr lang="en-GB" noProof="0" dirty="0"/>
              <a:t>What kind of evidence does this study provide for the social penetration theory?</a:t>
            </a:r>
          </a:p>
        </p:txBody>
      </p:sp>
      <p:pic>
        <p:nvPicPr>
          <p:cNvPr id="8" name="Sisällön paikkamerkki 7">
            <a:extLst>
              <a:ext uri="{FF2B5EF4-FFF2-40B4-BE49-F238E27FC236}">
                <a16:creationId xmlns:a16="http://schemas.microsoft.com/office/drawing/2014/main" id="{D39F8D39-32A4-BFEF-25F0-F6DA7BDE042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2399592"/>
            <a:ext cx="4287312" cy="2858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70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1793D7F-9490-AC45-9030-5803F1024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Communication</a:t>
            </a:r>
            <a:r>
              <a:rPr lang="fi-FI" dirty="0"/>
              <a:t> and </a:t>
            </a:r>
            <a:r>
              <a:rPr lang="fi-FI" dirty="0" err="1"/>
              <a:t>language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E07A2EB-9109-1E46-96DD-BDC5D137FD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448132"/>
            <a:ext cx="4038600" cy="4830097"/>
          </a:xfrm>
        </p:spPr>
        <p:txBody>
          <a:bodyPr>
            <a:normAutofit/>
          </a:bodyPr>
          <a:lstStyle/>
          <a:p>
            <a:r>
              <a:rPr lang="en-GB" b="1" dirty="0"/>
              <a:t>Four horsemen of the Apocalypse (Gottman)</a:t>
            </a:r>
          </a:p>
          <a:p>
            <a:pPr lvl="1"/>
            <a:r>
              <a:rPr lang="en-GB" dirty="0"/>
              <a:t>Four destructive communication patterns in interpersonal relationships</a:t>
            </a:r>
          </a:p>
          <a:p>
            <a:pPr lvl="1"/>
            <a:r>
              <a:rPr lang="en-GB" dirty="0"/>
              <a:t>(1) Criticism</a:t>
            </a:r>
          </a:p>
          <a:p>
            <a:pPr lvl="1"/>
            <a:r>
              <a:rPr lang="en-GB" dirty="0"/>
              <a:t>(2) Contempt</a:t>
            </a:r>
          </a:p>
          <a:p>
            <a:pPr lvl="1"/>
            <a:r>
              <a:rPr lang="en-GB" dirty="0"/>
              <a:t>(3) Defensiveness</a:t>
            </a:r>
          </a:p>
          <a:p>
            <a:pPr lvl="1"/>
            <a:r>
              <a:rPr lang="en-GB" dirty="0"/>
              <a:t>(4) Stonewalling</a:t>
            </a:r>
          </a:p>
        </p:txBody>
      </p:sp>
      <p:pic>
        <p:nvPicPr>
          <p:cNvPr id="10" name="Sisällön paikkamerkki 9">
            <a:extLst>
              <a:ext uri="{FF2B5EF4-FFF2-40B4-BE49-F238E27FC236}">
                <a16:creationId xmlns:a16="http://schemas.microsoft.com/office/drawing/2014/main" id="{2CA8ABEA-A4C5-ED4F-AD13-FD8A62D3F63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893277" y="1310262"/>
            <a:ext cx="3608172" cy="5116389"/>
          </a:xfrm>
        </p:spPr>
      </p:pic>
    </p:spTree>
    <p:extLst>
      <p:ext uri="{BB962C8B-B14F-4D97-AF65-F5344CB8AC3E}">
        <p14:creationId xmlns:p14="http://schemas.microsoft.com/office/powerpoint/2010/main" val="184887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TASK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199" y="1600200"/>
            <a:ext cx="4136571" cy="4525963"/>
          </a:xfrm>
        </p:spPr>
        <p:txBody>
          <a:bodyPr>
            <a:normAutofit/>
          </a:bodyPr>
          <a:lstStyle/>
          <a:p>
            <a:r>
              <a:rPr lang="en-GB"/>
              <a:t>What is love?</a:t>
            </a:r>
          </a:p>
          <a:p>
            <a:pPr lvl="1"/>
            <a:r>
              <a:rPr lang="en-GB"/>
              <a:t>Try to give a definition</a:t>
            </a:r>
          </a:p>
          <a:p>
            <a:pPr lvl="1"/>
            <a:r>
              <a:rPr lang="en-GB"/>
              <a:t>What kind of </a:t>
            </a:r>
            <a:r>
              <a:rPr lang="en-GB" i="1"/>
              <a:t>components</a:t>
            </a:r>
            <a:r>
              <a:rPr lang="en-GB"/>
              <a:t> or </a:t>
            </a:r>
            <a:r>
              <a:rPr lang="en-GB" i="1"/>
              <a:t>dimension</a:t>
            </a:r>
            <a:r>
              <a:rPr lang="en-GB"/>
              <a:t> can be found in love?</a:t>
            </a:r>
          </a:p>
          <a:p>
            <a:pPr lvl="1"/>
            <a:r>
              <a:rPr lang="en-GB"/>
              <a:t>Use your personal experiences</a:t>
            </a:r>
          </a:p>
          <a:p>
            <a:r>
              <a:rPr lang="en-GB" i="1"/>
              <a:t>Don’t use any assistive devices or materials!</a:t>
            </a:r>
          </a:p>
        </p:txBody>
      </p:sp>
      <p:pic>
        <p:nvPicPr>
          <p:cNvPr id="5" name="Sisällön paikkamerkki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615" y="1600200"/>
            <a:ext cx="3810000" cy="4356100"/>
          </a:xfrm>
        </p:spPr>
      </p:pic>
    </p:spTree>
    <p:extLst>
      <p:ext uri="{BB962C8B-B14F-4D97-AF65-F5344CB8AC3E}">
        <p14:creationId xmlns:p14="http://schemas.microsoft.com/office/powerpoint/2010/main" val="229861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936C4E49-154D-C26F-B4BA-DE233B9FC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Communication</a:t>
            </a:r>
            <a:r>
              <a:rPr lang="fi-FI" dirty="0"/>
              <a:t> and </a:t>
            </a:r>
            <a:r>
              <a:rPr lang="fi-FI" dirty="0" err="1"/>
              <a:t>language</a:t>
            </a:r>
            <a:endParaRPr lang="fi-FI" dirty="0"/>
          </a:p>
        </p:txBody>
      </p:sp>
      <p:pic>
        <p:nvPicPr>
          <p:cNvPr id="7" name="Online-media 6" descr="Four Horsemen of the Apocalypse | The Gottman Institute: Relationship Behaviors that Lead to Failure">
            <a:hlinkClick r:id="" action="ppaction://media"/>
            <a:extLst>
              <a:ext uri="{FF2B5EF4-FFF2-40B4-BE49-F238E27FC236}">
                <a16:creationId xmlns:a16="http://schemas.microsoft.com/office/drawing/2014/main" id="{17009316-DC62-8726-8E15-2FFE83E4BEF9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66738" y="1600200"/>
            <a:ext cx="8010525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139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CF89D06-78D6-23FF-1677-DE12A5ECD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err="1"/>
              <a:t>Strategies</a:t>
            </a:r>
            <a:r>
              <a:rPr lang="fi-FI" dirty="0"/>
              <a:t> for </a:t>
            </a:r>
            <a:r>
              <a:rPr lang="fi-FI" dirty="0" err="1"/>
              <a:t>improving</a:t>
            </a:r>
            <a:r>
              <a:rPr lang="fi-FI" dirty="0"/>
              <a:t> </a:t>
            </a:r>
            <a:r>
              <a:rPr lang="fi-FI" dirty="0" err="1"/>
              <a:t>relationships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263B6DF-A71D-BF90-9DDA-EDC1D9134B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14800" cy="4525963"/>
          </a:xfrm>
        </p:spPr>
        <p:txBody>
          <a:bodyPr/>
          <a:lstStyle/>
          <a:p>
            <a:endParaRPr lang="en-GB" noProof="0" dirty="0"/>
          </a:p>
          <a:p>
            <a:r>
              <a:rPr lang="en-GB" i="1" noProof="0" dirty="0"/>
              <a:t>Strategies for improving relationships </a:t>
            </a:r>
            <a:r>
              <a:rPr lang="en-GB" noProof="0" dirty="0"/>
              <a:t>usually overlap with </a:t>
            </a:r>
            <a:r>
              <a:rPr lang="en-GB" i="1" noProof="0" dirty="0"/>
              <a:t>communication and language </a:t>
            </a:r>
            <a:r>
              <a:rPr lang="en-GB" noProof="0" dirty="0"/>
              <a:t>in interpersonal relationships</a:t>
            </a:r>
          </a:p>
        </p:txBody>
      </p:sp>
      <p:pic>
        <p:nvPicPr>
          <p:cNvPr id="5" name="Sisällön paikkamerkki 9">
            <a:extLst>
              <a:ext uri="{FF2B5EF4-FFF2-40B4-BE49-F238E27FC236}">
                <a16:creationId xmlns:a16="http://schemas.microsoft.com/office/drawing/2014/main" id="{C915B09F-DC8F-ACF6-D35B-3BB258BBE00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2853531"/>
            <a:ext cx="4038600" cy="201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375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FB3ED92-6279-E7F0-D0E9-569F3CF09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err="1"/>
              <a:t>Strategies</a:t>
            </a:r>
            <a:r>
              <a:rPr lang="fi-FI" dirty="0"/>
              <a:t> for </a:t>
            </a:r>
            <a:r>
              <a:rPr lang="fi-FI" dirty="0" err="1"/>
              <a:t>improving</a:t>
            </a:r>
            <a:r>
              <a:rPr lang="fi-FI" dirty="0"/>
              <a:t> </a:t>
            </a:r>
            <a:r>
              <a:rPr lang="fi-FI" dirty="0" err="1"/>
              <a:t>relationships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D64A6DD-C8EC-2511-9596-203BADCC7A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14800" cy="4525963"/>
          </a:xfrm>
        </p:spPr>
        <p:txBody>
          <a:bodyPr>
            <a:normAutofit/>
          </a:bodyPr>
          <a:lstStyle/>
          <a:p>
            <a:endParaRPr lang="en-GB" b="1" noProof="0" dirty="0"/>
          </a:p>
          <a:p>
            <a:r>
              <a:rPr lang="en-GB" b="1" noProof="0" dirty="0"/>
              <a:t>Sound relationship house theory (Gottman)</a:t>
            </a:r>
          </a:p>
          <a:p>
            <a:pPr lvl="1"/>
            <a:r>
              <a:rPr lang="en-GB" noProof="0" dirty="0"/>
              <a:t>Two ”weight-bearing walls” always hold the couple together </a:t>
            </a:r>
          </a:p>
          <a:p>
            <a:pPr lvl="1"/>
            <a:r>
              <a:rPr lang="en-GB" noProof="0" dirty="0"/>
              <a:t>The seven ”floors” represent key components in a stable and strong relationship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69FB2092-D35C-6D8B-7B31-B45077DC64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1776990"/>
            <a:ext cx="4038600" cy="4172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961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78A75D3-AAD5-784D-80A6-F2112AB85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err="1"/>
              <a:t>Strategies</a:t>
            </a:r>
            <a:r>
              <a:rPr lang="fi-FI" dirty="0"/>
              <a:t> for </a:t>
            </a:r>
            <a:r>
              <a:rPr lang="fi-FI" dirty="0" err="1"/>
              <a:t>improving</a:t>
            </a:r>
            <a:r>
              <a:rPr lang="fi-FI" dirty="0"/>
              <a:t> </a:t>
            </a:r>
            <a:r>
              <a:rPr lang="fi-FI" dirty="0" err="1"/>
              <a:t>relationships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40029C3-9C6B-DE43-B889-D4766710FF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386650" cy="4516395"/>
          </a:xfrm>
        </p:spPr>
        <p:txBody>
          <a:bodyPr>
            <a:normAutofit/>
          </a:bodyPr>
          <a:lstStyle/>
          <a:p>
            <a:r>
              <a:rPr lang="en-GB" i="1" dirty="0"/>
              <a:t>Sound relationship house theory </a:t>
            </a:r>
            <a:r>
              <a:rPr lang="en-GB" dirty="0"/>
              <a:t>is applied in </a:t>
            </a:r>
            <a:r>
              <a:rPr lang="en-GB" b="1" dirty="0"/>
              <a:t>Gottman method </a:t>
            </a:r>
            <a:br>
              <a:rPr lang="en-GB" b="1" dirty="0"/>
            </a:br>
            <a:r>
              <a:rPr lang="en-GB" b="1" dirty="0"/>
              <a:t>couples’ therapy</a:t>
            </a:r>
          </a:p>
          <a:p>
            <a:pPr lvl="1"/>
            <a:r>
              <a:rPr lang="en-GB" i="1" dirty="0"/>
              <a:t>YOU communication: </a:t>
            </a:r>
            <a:r>
              <a:rPr lang="en-GB" dirty="0"/>
              <a:t>blaming the partner </a:t>
            </a:r>
            <a:br>
              <a:rPr lang="en-GB" dirty="0"/>
            </a:br>
            <a:r>
              <a:rPr lang="en-GB" dirty="0"/>
              <a:t>for something</a:t>
            </a:r>
          </a:p>
          <a:p>
            <a:pPr lvl="1"/>
            <a:r>
              <a:rPr lang="en-GB" i="1" dirty="0"/>
              <a:t>I communication: </a:t>
            </a:r>
            <a:r>
              <a:rPr lang="en-GB" dirty="0"/>
              <a:t>expressing one’s own feelings</a:t>
            </a:r>
          </a:p>
          <a:p>
            <a:endParaRPr lang="en-GB" dirty="0"/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060955D3-8362-CC4D-8A18-564C7A200C7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21985" r="24109"/>
          <a:stretch>
            <a:fillRect/>
          </a:stretch>
        </p:blipFill>
        <p:spPr>
          <a:xfrm>
            <a:off x="4843850" y="1816443"/>
            <a:ext cx="3829395" cy="3225113"/>
          </a:xfrm>
        </p:spPr>
      </p:pic>
    </p:spTree>
    <p:extLst>
      <p:ext uri="{BB962C8B-B14F-4D97-AF65-F5344CB8AC3E}">
        <p14:creationId xmlns:p14="http://schemas.microsoft.com/office/powerpoint/2010/main" val="1078412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A074022-8EE3-5FE1-0B5D-72213F374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5E146ED-8F14-5EA3-012A-CB1E4D7760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199" y="1417638"/>
            <a:ext cx="4423719" cy="4933735"/>
          </a:xfrm>
        </p:spPr>
        <p:txBody>
          <a:bodyPr>
            <a:normAutofit/>
          </a:bodyPr>
          <a:lstStyle/>
          <a:p>
            <a:r>
              <a:rPr lang="en-GB" noProof="0" dirty="0"/>
              <a:t>Role-play marriage counselling </a:t>
            </a:r>
          </a:p>
          <a:p>
            <a:r>
              <a:rPr lang="en-GB" noProof="0" dirty="0"/>
              <a:t>Split into groups of three</a:t>
            </a:r>
          </a:p>
          <a:p>
            <a:pPr lvl="1"/>
            <a:r>
              <a:rPr lang="en-GB" noProof="0" dirty="0"/>
              <a:t>One will be a counsellor, and two other will be a married couple with a ”problem”</a:t>
            </a:r>
          </a:p>
          <a:p>
            <a:r>
              <a:rPr lang="en-GB" dirty="0"/>
              <a:t>A</a:t>
            </a:r>
            <a:r>
              <a:rPr lang="en-GB" noProof="0" dirty="0" err="1"/>
              <a:t>pply</a:t>
            </a:r>
            <a:r>
              <a:rPr lang="en-GB" noProof="0" dirty="0"/>
              <a:t> </a:t>
            </a:r>
            <a:r>
              <a:rPr lang="en-GB" i="1" noProof="0" dirty="0" err="1"/>
              <a:t>Gottmans</a:t>
            </a:r>
            <a:r>
              <a:rPr lang="en-GB" i="1" noProof="0" dirty="0"/>
              <a:t>’ theories </a:t>
            </a:r>
            <a:r>
              <a:rPr lang="en-GB" noProof="0" dirty="0"/>
              <a:t>in your witty dialogue</a:t>
            </a:r>
          </a:p>
          <a:p>
            <a:pPr lvl="1"/>
            <a:r>
              <a:rPr lang="en-GB" dirty="0"/>
              <a:t>Utilise the teacher’s handout</a:t>
            </a:r>
            <a:endParaRPr lang="en-GB" noProof="0" dirty="0"/>
          </a:p>
        </p:txBody>
      </p:sp>
      <p:pic>
        <p:nvPicPr>
          <p:cNvPr id="5" name="Sisällön paikkamerkki 5" descr="Kuva, joka sisältää kohteen Ihmisen kasvot, henkilö, hymy, piha-&#10;&#10;Tekoälyllä luotu sisältö voi olla virheellistä.">
            <a:extLst>
              <a:ext uri="{FF2B5EF4-FFF2-40B4-BE49-F238E27FC236}">
                <a16:creationId xmlns:a16="http://schemas.microsoft.com/office/drawing/2014/main" id="{3390031E-F687-FBD6-D3F7-B659B5F29ED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764559" y="2335577"/>
            <a:ext cx="4038600" cy="2857500"/>
          </a:xfrm>
        </p:spPr>
      </p:pic>
    </p:spTree>
    <p:extLst>
      <p:ext uri="{BB962C8B-B14F-4D97-AF65-F5344CB8AC3E}">
        <p14:creationId xmlns:p14="http://schemas.microsoft.com/office/powerpoint/2010/main" val="167576674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F1053C4-F8A9-F648-982F-B50D38240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err="1"/>
              <a:t>Strategies</a:t>
            </a:r>
            <a:r>
              <a:rPr lang="fi-FI" dirty="0"/>
              <a:t> for </a:t>
            </a:r>
            <a:r>
              <a:rPr lang="fi-FI" dirty="0" err="1"/>
              <a:t>improving</a:t>
            </a:r>
            <a:r>
              <a:rPr lang="fi-FI" dirty="0"/>
              <a:t> </a:t>
            </a:r>
            <a:r>
              <a:rPr lang="fi-FI" dirty="0" err="1"/>
              <a:t>relationships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6D94269-5B64-EC4A-84B1-462EE54ED23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b="1" dirty="0"/>
          </a:p>
          <a:p>
            <a:endParaRPr lang="en-GB" b="1" dirty="0"/>
          </a:p>
          <a:p>
            <a:r>
              <a:rPr lang="en-GB" b="1" dirty="0"/>
              <a:t>Realistic group conflict theory (</a:t>
            </a:r>
            <a:r>
              <a:rPr lang="en-GB" b="1" dirty="0" err="1"/>
              <a:t>Cambell</a:t>
            </a:r>
            <a:r>
              <a:rPr lang="en-GB" b="1" dirty="0"/>
              <a:t>, 1965)</a:t>
            </a:r>
          </a:p>
          <a:p>
            <a:pPr lvl="1"/>
            <a:r>
              <a:rPr lang="en-GB" dirty="0"/>
              <a:t>If groups have </a:t>
            </a:r>
            <a:r>
              <a:rPr lang="en-GB" i="1" dirty="0"/>
              <a:t>opposite goals</a:t>
            </a:r>
            <a:r>
              <a:rPr lang="en-GB" dirty="0"/>
              <a:t> and compete for </a:t>
            </a:r>
            <a:r>
              <a:rPr lang="en-GB" i="1" dirty="0"/>
              <a:t>limited resources</a:t>
            </a:r>
            <a:r>
              <a:rPr lang="en-GB" dirty="0"/>
              <a:t>, inter-group conflict arises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C400F0AF-C225-3646-8CEF-BF634BCD587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64765" y="2478811"/>
            <a:ext cx="3922643" cy="2778539"/>
          </a:xfrm>
        </p:spPr>
      </p:pic>
    </p:spTree>
    <p:extLst>
      <p:ext uri="{BB962C8B-B14F-4D97-AF65-F5344CB8AC3E}">
        <p14:creationId xmlns:p14="http://schemas.microsoft.com/office/powerpoint/2010/main" val="3314207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197C038-32A4-EB45-BD72-4F6F9369C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  <a:endParaRPr lang="fi-FI" dirty="0">
              <a:solidFill>
                <a:srgbClr val="FF0000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D2C5FB8-A652-1E46-8812-793FABAC654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Read </a:t>
            </a:r>
            <a:r>
              <a:rPr lang="en-GB" b="1" dirty="0" err="1"/>
              <a:t>Kognity</a:t>
            </a:r>
            <a:r>
              <a:rPr lang="en-GB" b="1" dirty="0"/>
              <a:t> 4.2.2 </a:t>
            </a:r>
            <a:r>
              <a:rPr lang="en-GB" dirty="0"/>
              <a:t>and read more about </a:t>
            </a:r>
            <a:r>
              <a:rPr lang="en-GB" i="1" dirty="0"/>
              <a:t>realistic group conflict theory </a:t>
            </a:r>
            <a:r>
              <a:rPr lang="en-GB" dirty="0"/>
              <a:t>and </a:t>
            </a:r>
            <a:r>
              <a:rPr lang="en-GB" b="1" dirty="0"/>
              <a:t>Sherif’s Robber’s Cave studies (1954/61)</a:t>
            </a:r>
          </a:p>
          <a:p>
            <a:pPr lvl="1"/>
            <a:r>
              <a:rPr lang="en-GB" dirty="0"/>
              <a:t>How do the studies support </a:t>
            </a:r>
            <a:r>
              <a:rPr lang="en-GB" i="1" dirty="0"/>
              <a:t>realistic group conflict theory</a:t>
            </a:r>
            <a:r>
              <a:rPr lang="en-GB" dirty="0"/>
              <a:t>?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17CD1137-974C-2743-9B4C-207BE7851B4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2" y="2297239"/>
            <a:ext cx="4038600" cy="2263522"/>
          </a:xfrm>
        </p:spPr>
      </p:pic>
    </p:spTree>
    <p:extLst>
      <p:ext uri="{BB962C8B-B14F-4D97-AF65-F5344CB8AC3E}">
        <p14:creationId xmlns:p14="http://schemas.microsoft.com/office/powerpoint/2010/main" val="2514610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68A9A38-4D29-4865-7B5B-7E0CF7D3A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err="1"/>
              <a:t>Strategies</a:t>
            </a:r>
            <a:r>
              <a:rPr lang="fi-FI" dirty="0"/>
              <a:t> for </a:t>
            </a:r>
            <a:r>
              <a:rPr lang="fi-FI" dirty="0" err="1"/>
              <a:t>improving</a:t>
            </a:r>
            <a:r>
              <a:rPr lang="fi-FI" dirty="0"/>
              <a:t> </a:t>
            </a:r>
            <a:r>
              <a:rPr lang="fi-FI" dirty="0" err="1"/>
              <a:t>relationships</a:t>
            </a:r>
            <a:endParaRPr lang="fi-FI" dirty="0"/>
          </a:p>
        </p:txBody>
      </p:sp>
      <p:pic>
        <p:nvPicPr>
          <p:cNvPr id="6" name="Online-media 5" descr="Robbers Cave Experiment: Unmasking the Roots of Tribal Conflicts">
            <a:hlinkClick r:id="" action="ppaction://media"/>
            <a:extLst>
              <a:ext uri="{FF2B5EF4-FFF2-40B4-BE49-F238E27FC236}">
                <a16:creationId xmlns:a16="http://schemas.microsoft.com/office/drawing/2014/main" id="{1E9A9559-FFE2-50DE-1BE1-0FDD4966F313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66738" y="1600200"/>
            <a:ext cx="8010525" cy="4525963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060AE14B-7408-4E73-7198-86263428F55B}"/>
              </a:ext>
            </a:extLst>
          </p:cNvPr>
          <p:cNvSpPr txBox="1"/>
          <p:nvPr/>
        </p:nvSpPr>
        <p:spPr>
          <a:xfrm>
            <a:off x="1690297" y="6220590"/>
            <a:ext cx="5763437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/>
              <a:t>How can subordinate goals resolve conflict?</a:t>
            </a:r>
            <a:endParaRPr lang="en-GB" sz="2400" b="1" noProof="0" dirty="0"/>
          </a:p>
        </p:txBody>
      </p:sp>
    </p:spTree>
    <p:extLst>
      <p:ext uri="{BB962C8B-B14F-4D97-AF65-F5344CB8AC3E}">
        <p14:creationId xmlns:p14="http://schemas.microsoft.com/office/powerpoint/2010/main" val="504706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16C9D-C152-51B6-4947-0D7E1B1A55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A6819F6-CBAD-2414-D2DE-80438314F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REVIEW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AEA3378-9719-4605-2507-D83E9305397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What was meant by </a:t>
            </a:r>
            <a:r>
              <a:rPr lang="en-GB" i="1" dirty="0"/>
              <a:t>social identity theory (SIT)</a:t>
            </a:r>
            <a:r>
              <a:rPr lang="en-GB" dirty="0"/>
              <a:t>?</a:t>
            </a:r>
          </a:p>
          <a:p>
            <a:endParaRPr lang="en-GB" dirty="0"/>
          </a:p>
          <a:p>
            <a:r>
              <a:rPr lang="en-GB" dirty="0"/>
              <a:t>Volunteers will come to the whiteboard to make a summary of the theory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8" name="Sisällön paikkamerkki 4">
            <a:extLst>
              <a:ext uri="{FF2B5EF4-FFF2-40B4-BE49-F238E27FC236}">
                <a16:creationId xmlns:a16="http://schemas.microsoft.com/office/drawing/2014/main" id="{0A742EC9-7364-065A-B286-F504B69C96F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954" y="2476500"/>
            <a:ext cx="3810000" cy="1905000"/>
          </a:xfrm>
        </p:spPr>
      </p:pic>
    </p:spTree>
    <p:extLst>
      <p:ext uri="{BB962C8B-B14F-4D97-AF65-F5344CB8AC3E}">
        <p14:creationId xmlns:p14="http://schemas.microsoft.com/office/powerpoint/2010/main" val="4037010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297D32A-A625-6948-A8DB-D56FE8EE1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25DAD94-B089-A54F-9F9A-6D2BC22D58E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Review </a:t>
            </a:r>
            <a:r>
              <a:rPr lang="en-GB" i="1" dirty="0"/>
              <a:t>social identity theory </a:t>
            </a:r>
            <a:r>
              <a:rPr lang="en-GB" dirty="0"/>
              <a:t>(SIT) </a:t>
            </a:r>
          </a:p>
          <a:p>
            <a:pPr lvl="1"/>
            <a:r>
              <a:rPr lang="en-GB" dirty="0"/>
              <a:t>How do the Sherif’s Robber’s Cave studies support SIT?</a:t>
            </a:r>
          </a:p>
          <a:p>
            <a:pPr lvl="1"/>
            <a:r>
              <a:rPr lang="en-GB" dirty="0"/>
              <a:t>What kind of a</a:t>
            </a:r>
            <a:r>
              <a:rPr lang="en-GB" i="1" dirty="0"/>
              <a:t>lternative explanation </a:t>
            </a:r>
            <a:r>
              <a:rPr lang="en-GB" dirty="0"/>
              <a:t>can SIT provide in comparison to realistic group conflict theory?</a:t>
            </a:r>
          </a:p>
        </p:txBody>
      </p:sp>
      <p:pic>
        <p:nvPicPr>
          <p:cNvPr id="5" name="Sisällön paikkamerkki 6">
            <a:extLst>
              <a:ext uri="{FF2B5EF4-FFF2-40B4-BE49-F238E27FC236}">
                <a16:creationId xmlns:a16="http://schemas.microsoft.com/office/drawing/2014/main" id="{C9AC31CF-F214-204E-B121-38098E5AE80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69" b="13102"/>
          <a:stretch/>
        </p:blipFill>
        <p:spPr>
          <a:xfrm>
            <a:off x="4572000" y="2446950"/>
            <a:ext cx="4394196" cy="2446326"/>
          </a:xfrm>
        </p:spPr>
      </p:pic>
    </p:spTree>
    <p:extLst>
      <p:ext uri="{BB962C8B-B14F-4D97-AF65-F5344CB8AC3E}">
        <p14:creationId xmlns:p14="http://schemas.microsoft.com/office/powerpoint/2010/main" val="1534035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B4B8EAD-A947-F947-8F48-C9CE5154C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Love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7D4D352-45B0-C74D-8FAD-E793D5E5F41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b="1"/>
              <a:t>Familial love </a:t>
            </a:r>
            <a:r>
              <a:rPr lang="en-GB"/>
              <a:t>(</a:t>
            </a:r>
            <a:r>
              <a:rPr lang="en-GB" i="1" err="1"/>
              <a:t>storge</a:t>
            </a:r>
            <a:r>
              <a:rPr lang="en-GB"/>
              <a:t>)</a:t>
            </a:r>
          </a:p>
          <a:p>
            <a:pPr lvl="1"/>
            <a:r>
              <a:rPr lang="en-GB"/>
              <a:t>Love between a parent and a child</a:t>
            </a:r>
          </a:p>
          <a:p>
            <a:r>
              <a:rPr lang="en-GB" b="1"/>
              <a:t>Friendly love </a:t>
            </a:r>
            <a:r>
              <a:rPr lang="en-GB"/>
              <a:t>(</a:t>
            </a:r>
            <a:r>
              <a:rPr lang="en-GB" i="1"/>
              <a:t>philia</a:t>
            </a:r>
            <a:r>
              <a:rPr lang="en-GB"/>
              <a:t>)</a:t>
            </a:r>
          </a:p>
          <a:p>
            <a:pPr lvl="1"/>
            <a:r>
              <a:rPr lang="en-GB"/>
              <a:t>Love between friends</a:t>
            </a:r>
          </a:p>
          <a:p>
            <a:r>
              <a:rPr lang="en-GB" b="1"/>
              <a:t>Romantic love </a:t>
            </a:r>
            <a:r>
              <a:rPr lang="en-GB"/>
              <a:t>(</a:t>
            </a:r>
            <a:r>
              <a:rPr lang="en-GB" i="1" err="1"/>
              <a:t>eros</a:t>
            </a:r>
            <a:r>
              <a:rPr lang="en-GB"/>
              <a:t>)</a:t>
            </a:r>
          </a:p>
          <a:p>
            <a:pPr lvl="1"/>
            <a:r>
              <a:rPr lang="en-GB"/>
              <a:t>Passionate love</a:t>
            </a:r>
          </a:p>
          <a:p>
            <a:r>
              <a:rPr lang="en-GB" b="1"/>
              <a:t>Divine love </a:t>
            </a:r>
            <a:r>
              <a:rPr lang="en-GB"/>
              <a:t>(</a:t>
            </a:r>
            <a:r>
              <a:rPr lang="en-GB" i="1"/>
              <a:t>agape</a:t>
            </a:r>
            <a:r>
              <a:rPr lang="en-GB"/>
              <a:t>)</a:t>
            </a:r>
          </a:p>
          <a:p>
            <a:pPr lvl="1"/>
            <a:r>
              <a:rPr lang="en-GB"/>
              <a:t>Selfless love, charity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ADA729BD-9F03-A943-B9FA-03291FDD66C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367615" y="1600200"/>
            <a:ext cx="2599769" cy="4525963"/>
          </a:xfrm>
        </p:spPr>
      </p:pic>
    </p:spTree>
    <p:extLst>
      <p:ext uri="{BB962C8B-B14F-4D97-AF65-F5344CB8AC3E}">
        <p14:creationId xmlns:p14="http://schemas.microsoft.com/office/powerpoint/2010/main" val="1544603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2EBE413-5B09-5811-1953-A6DEF7F46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err="1"/>
              <a:t>Strategies</a:t>
            </a:r>
            <a:r>
              <a:rPr lang="fi-FI" dirty="0"/>
              <a:t> for </a:t>
            </a:r>
            <a:r>
              <a:rPr lang="fi-FI" dirty="0" err="1"/>
              <a:t>improving</a:t>
            </a:r>
            <a:r>
              <a:rPr lang="fi-FI" dirty="0"/>
              <a:t> </a:t>
            </a:r>
            <a:r>
              <a:rPr lang="fi-FI" dirty="0" err="1"/>
              <a:t>relationships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88B5FA6-341B-71E5-3DFC-27C3DB4CBF9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b="1" noProof="0" dirty="0"/>
          </a:p>
          <a:p>
            <a:endParaRPr lang="en-GB" b="1" dirty="0"/>
          </a:p>
          <a:p>
            <a:r>
              <a:rPr lang="en-GB" b="1" noProof="0" dirty="0"/>
              <a:t>Sabido method</a:t>
            </a:r>
          </a:p>
          <a:p>
            <a:pPr lvl="1"/>
            <a:r>
              <a:rPr lang="en-GB" noProof="0" dirty="0"/>
              <a:t>Using means of mass media to promote prosocial behaviour</a:t>
            </a:r>
          </a:p>
          <a:p>
            <a:pPr lvl="1"/>
            <a:r>
              <a:rPr lang="en-GB" noProof="0" dirty="0"/>
              <a:t>Based on SLT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3917EE20-D61F-EF5E-AD69-7CB54B88C21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778712" y="1600200"/>
            <a:ext cx="3777575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181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DFD1E-E882-719B-BDD2-E56995458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73FB75F-93D4-3961-F3FD-D16AF7E09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  <a:endParaRPr lang="fi-FI" dirty="0">
              <a:solidFill>
                <a:srgbClr val="FF0000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00FBCB2-75D0-5DD2-EADA-65D050D412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417638"/>
            <a:ext cx="4038600" cy="4872993"/>
          </a:xfrm>
        </p:spPr>
        <p:txBody>
          <a:bodyPr>
            <a:normAutofit/>
          </a:bodyPr>
          <a:lstStyle/>
          <a:p>
            <a:r>
              <a:rPr lang="en-GB" dirty="0"/>
              <a:t>Teacher divides you into six groups </a:t>
            </a:r>
          </a:p>
          <a:p>
            <a:r>
              <a:rPr lang="en-GB" dirty="0"/>
              <a:t>Each group revolves through six checkpoints and </a:t>
            </a:r>
            <a:r>
              <a:rPr lang="en-GB"/>
              <a:t>contributes to </a:t>
            </a:r>
            <a:r>
              <a:rPr lang="en-GB" b="1" dirty="0"/>
              <a:t>concept maps </a:t>
            </a:r>
            <a:r>
              <a:rPr lang="en-GB" dirty="0"/>
              <a:t>based on the </a:t>
            </a:r>
            <a:r>
              <a:rPr lang="en-GB" i="1" dirty="0"/>
              <a:t>Communication and language </a:t>
            </a:r>
            <a:r>
              <a:rPr lang="en-GB" dirty="0"/>
              <a:t>and</a:t>
            </a:r>
            <a:r>
              <a:rPr lang="en-GB" i="1" dirty="0"/>
              <a:t> Strategies for improving relationships</a:t>
            </a:r>
            <a:endParaRPr lang="en-GB" i="1" noProof="1"/>
          </a:p>
        </p:txBody>
      </p:sp>
      <p:pic>
        <p:nvPicPr>
          <p:cNvPr id="6" name="Sisällön paikkamerkki 5" descr="Kuva, joka sisältää kohteen teksti, kuvakaappaus, Fontti, Sähkönsininen&#10;&#10;Tekoälyllä luotu sisältö voi olla virheellistä.">
            <a:extLst>
              <a:ext uri="{FF2B5EF4-FFF2-40B4-BE49-F238E27FC236}">
                <a16:creationId xmlns:a16="http://schemas.microsoft.com/office/drawing/2014/main" id="{5EA49510-E161-E20D-25FA-C0EBB6F5DD1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1607013"/>
            <a:ext cx="4038600" cy="451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218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Picture </a:t>
            </a:r>
            <a:r>
              <a:rPr lang="fi-FI" dirty="0" err="1"/>
              <a:t>sources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fi-FI" dirty="0" err="1"/>
              <a:t>Couple</a:t>
            </a:r>
            <a:r>
              <a:rPr lang="fi-FI" dirty="0"/>
              <a:t> </a:t>
            </a:r>
            <a:r>
              <a:rPr lang="fi-FI" dirty="0" err="1"/>
              <a:t>cooking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pixabay.com</a:t>
            </a:r>
            <a:r>
              <a:rPr lang="fi-FI" dirty="0"/>
              <a:t>/fi/nainen-keittiö-mies-1979272/&gt; </a:t>
            </a:r>
            <a:r>
              <a:rPr lang="fi-FI" dirty="0" err="1"/>
              <a:t>Accessed</a:t>
            </a:r>
            <a:r>
              <a:rPr lang="fi-FI" dirty="0"/>
              <a:t> 13th of November 2017.</a:t>
            </a:r>
          </a:p>
          <a:p>
            <a:r>
              <a:rPr lang="fi-FI" dirty="0"/>
              <a:t>Love </a:t>
            </a:r>
            <a:r>
              <a:rPr lang="fi-FI" dirty="0" err="1"/>
              <a:t>character</a:t>
            </a:r>
            <a:r>
              <a:rPr lang="fi-FI" dirty="0"/>
              <a:t> &lt;http://</a:t>
            </a:r>
            <a:r>
              <a:rPr lang="fi-FI" dirty="0" err="1"/>
              <a:t>weclipart.com</a:t>
            </a:r>
            <a:r>
              <a:rPr lang="fi-FI" dirty="0"/>
              <a:t>/</a:t>
            </a:r>
            <a:r>
              <a:rPr lang="fi-FI" dirty="0" err="1"/>
              <a:t>japanese+love+clipart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13th of November 2017.</a:t>
            </a:r>
          </a:p>
          <a:p>
            <a:r>
              <a:rPr lang="fi-FI" dirty="0" err="1"/>
              <a:t>Spring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en.wikipedia.org</a:t>
            </a:r>
            <a:r>
              <a:rPr lang="fi-FI" dirty="0"/>
              <a:t>/wiki/Eros_(</a:t>
            </a:r>
            <a:r>
              <a:rPr lang="fi-FI" dirty="0" err="1"/>
              <a:t>concept</a:t>
            </a:r>
            <a:r>
              <a:rPr lang="fi-FI" dirty="0"/>
              <a:t>)&gt; </a:t>
            </a:r>
            <a:r>
              <a:rPr lang="fi-FI" dirty="0" err="1"/>
              <a:t>Accessed</a:t>
            </a:r>
            <a:r>
              <a:rPr lang="fi-FI" dirty="0"/>
              <a:t> 17th of </a:t>
            </a:r>
            <a:r>
              <a:rPr lang="fi-FI" dirty="0" err="1"/>
              <a:t>April</a:t>
            </a:r>
            <a:r>
              <a:rPr lang="fi-FI" dirty="0"/>
              <a:t> 2018.</a:t>
            </a:r>
          </a:p>
          <a:p>
            <a:r>
              <a:rPr lang="fi-FI" dirty="0" err="1"/>
              <a:t>Trianglar</a:t>
            </a:r>
            <a:r>
              <a:rPr lang="fi-FI" dirty="0"/>
              <a:t> </a:t>
            </a:r>
            <a:r>
              <a:rPr lang="fi-FI" dirty="0" err="1"/>
              <a:t>theory</a:t>
            </a:r>
            <a:r>
              <a:rPr lang="fi-FI" dirty="0"/>
              <a:t> of </a:t>
            </a:r>
            <a:r>
              <a:rPr lang="fi-FI" dirty="0" err="1"/>
              <a:t>love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en.wikipedia.org</a:t>
            </a:r>
            <a:r>
              <a:rPr lang="fi-FI" dirty="0"/>
              <a:t>/wiki/</a:t>
            </a:r>
            <a:r>
              <a:rPr lang="fi-FI" dirty="0" err="1"/>
              <a:t>Triangular_theory_of_love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13th of November 2017.</a:t>
            </a:r>
          </a:p>
          <a:p>
            <a:r>
              <a:rPr lang="fi-FI" dirty="0" err="1"/>
              <a:t>Woman</a:t>
            </a:r>
            <a:r>
              <a:rPr lang="fi-FI" dirty="0"/>
              <a:t> in </a:t>
            </a:r>
            <a:r>
              <a:rPr lang="fi-FI" dirty="0" err="1"/>
              <a:t>corset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commons.wikimedia.org</a:t>
            </a:r>
            <a:r>
              <a:rPr lang="fi-FI" dirty="0"/>
              <a:t>/wiki/File:CorsetStyles1909-1910p06A.png&gt; </a:t>
            </a:r>
            <a:r>
              <a:rPr lang="fi-FI" dirty="0" err="1"/>
              <a:t>Accessed</a:t>
            </a:r>
            <a:r>
              <a:rPr lang="fi-FI" dirty="0"/>
              <a:t> 16th of </a:t>
            </a:r>
            <a:r>
              <a:rPr lang="fi-FI" dirty="0" err="1"/>
              <a:t>April</a:t>
            </a:r>
            <a:r>
              <a:rPr lang="fi-FI" dirty="0"/>
              <a:t> 2018.</a:t>
            </a:r>
          </a:p>
          <a:p>
            <a:endParaRPr lang="fi-FI" dirty="0"/>
          </a:p>
          <a:p>
            <a:r>
              <a:rPr lang="fi-FI" dirty="0" err="1"/>
              <a:t>Chemical</a:t>
            </a:r>
            <a:r>
              <a:rPr lang="fi-FI" dirty="0"/>
              <a:t> </a:t>
            </a:r>
            <a:r>
              <a:rPr lang="fi-FI" dirty="0" err="1"/>
              <a:t>messenger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organismalbio.biosci.gatech.edu</a:t>
            </a:r>
            <a:r>
              <a:rPr lang="fi-FI" dirty="0"/>
              <a:t>/</a:t>
            </a:r>
            <a:r>
              <a:rPr lang="fi-FI" dirty="0" err="1"/>
              <a:t>chemical</a:t>
            </a:r>
            <a:r>
              <a:rPr lang="fi-FI" dirty="0"/>
              <a:t>-and-</a:t>
            </a:r>
            <a:r>
              <a:rPr lang="fi-FI" dirty="0" err="1"/>
              <a:t>electrical</a:t>
            </a:r>
            <a:r>
              <a:rPr lang="fi-FI" dirty="0"/>
              <a:t>-</a:t>
            </a:r>
            <a:r>
              <a:rPr lang="fi-FI" dirty="0" err="1"/>
              <a:t>signals</a:t>
            </a:r>
            <a:r>
              <a:rPr lang="fi-FI" dirty="0"/>
              <a:t>/intro-to-</a:t>
            </a:r>
            <a:r>
              <a:rPr lang="fi-FI" dirty="0" err="1"/>
              <a:t>chemical</a:t>
            </a:r>
            <a:r>
              <a:rPr lang="fi-FI" dirty="0"/>
              <a:t>-</a:t>
            </a:r>
            <a:r>
              <a:rPr lang="fi-FI" dirty="0" err="1"/>
              <a:t>signaling</a:t>
            </a:r>
            <a:r>
              <a:rPr lang="fi-FI" dirty="0"/>
              <a:t>-and-</a:t>
            </a:r>
            <a:r>
              <a:rPr lang="fi-FI" dirty="0" err="1"/>
              <a:t>signal</a:t>
            </a:r>
            <a:r>
              <a:rPr lang="fi-FI" dirty="0"/>
              <a:t>-</a:t>
            </a:r>
            <a:r>
              <a:rPr lang="fi-FI" dirty="0" err="1"/>
              <a:t>transduction</a:t>
            </a:r>
            <a:r>
              <a:rPr lang="fi-FI" dirty="0"/>
              <a:t>/&gt; </a:t>
            </a:r>
            <a:r>
              <a:rPr lang="fi-FI" dirty="0" err="1"/>
              <a:t>Accessed</a:t>
            </a:r>
            <a:r>
              <a:rPr lang="fi-FI" dirty="0"/>
              <a:t> 15th of August 2026.</a:t>
            </a:r>
          </a:p>
          <a:p>
            <a:r>
              <a:rPr lang="fi-FI" dirty="0" err="1"/>
              <a:t>Synapse</a:t>
            </a:r>
            <a:r>
              <a:rPr lang="fi-FI" dirty="0"/>
              <a:t> &lt;http://163.178.103.176/</a:t>
            </a:r>
            <a:r>
              <a:rPr lang="fi-FI" dirty="0" err="1"/>
              <a:t>CasosBerne</a:t>
            </a:r>
            <a:r>
              <a:rPr lang="fi-FI" dirty="0"/>
              <a:t>/1aFCelular/Caso4-2/HTMLC/CasosB2/</a:t>
            </a:r>
            <a:r>
              <a:rPr lang="fi-FI" dirty="0" err="1"/>
              <a:t>Receptor</a:t>
            </a:r>
            <a:r>
              <a:rPr lang="fi-FI" dirty="0"/>
              <a:t>/Ch6.html&gt; </a:t>
            </a:r>
            <a:r>
              <a:rPr lang="fi-FI" dirty="0" err="1"/>
              <a:t>Accessed</a:t>
            </a:r>
            <a:r>
              <a:rPr lang="fi-FI" dirty="0"/>
              <a:t> 30th of August 2017.</a:t>
            </a:r>
          </a:p>
          <a:p>
            <a:r>
              <a:rPr lang="fi-FI" dirty="0" err="1"/>
              <a:t>Brain’s</a:t>
            </a:r>
            <a:r>
              <a:rPr lang="fi-FI" dirty="0"/>
              <a:t> </a:t>
            </a:r>
            <a:r>
              <a:rPr lang="fi-FI" dirty="0" err="1"/>
              <a:t>reward</a:t>
            </a:r>
            <a:r>
              <a:rPr lang="fi-FI" dirty="0"/>
              <a:t> </a:t>
            </a:r>
            <a:r>
              <a:rPr lang="fi-FI" dirty="0" err="1"/>
              <a:t>system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knowingneurons.com</a:t>
            </a:r>
            <a:r>
              <a:rPr lang="fi-FI" dirty="0"/>
              <a:t>/2012/10/31/</a:t>
            </a:r>
            <a:r>
              <a:rPr lang="fi-FI" dirty="0" err="1"/>
              <a:t>the-reward-pathway-reinforces-behavior</a:t>
            </a:r>
            <a:r>
              <a:rPr lang="fi-FI" dirty="0"/>
              <a:t>/&gt; </a:t>
            </a:r>
            <a:r>
              <a:rPr lang="fi-FI" dirty="0" err="1"/>
              <a:t>Accessed</a:t>
            </a:r>
            <a:r>
              <a:rPr lang="fi-FI" dirty="0"/>
              <a:t> 16th of </a:t>
            </a:r>
            <a:r>
              <a:rPr lang="fi-FI" dirty="0" err="1"/>
              <a:t>September</a:t>
            </a:r>
            <a:r>
              <a:rPr lang="fi-FI" dirty="0"/>
              <a:t> 2020.</a:t>
            </a:r>
          </a:p>
          <a:p>
            <a:r>
              <a:rPr lang="fi-FI" dirty="0"/>
              <a:t>Helen Fisher &lt;http://</a:t>
            </a:r>
            <a:r>
              <a:rPr lang="fi-FI" dirty="0" err="1"/>
              <a:t>www.greatthoughtstreasury.com</a:t>
            </a:r>
            <a:r>
              <a:rPr lang="fi-FI" dirty="0"/>
              <a:t>/</a:t>
            </a:r>
            <a:r>
              <a:rPr lang="fi-FI" dirty="0" err="1"/>
              <a:t>author</a:t>
            </a:r>
            <a:r>
              <a:rPr lang="fi-FI" dirty="0"/>
              <a:t>/</a:t>
            </a:r>
            <a:r>
              <a:rPr lang="fi-FI" dirty="0" err="1"/>
              <a:t>helen-fisher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16th of </a:t>
            </a:r>
            <a:r>
              <a:rPr lang="fi-FI" dirty="0" err="1"/>
              <a:t>April</a:t>
            </a:r>
            <a:r>
              <a:rPr lang="fi-FI" dirty="0"/>
              <a:t> 2018.</a:t>
            </a:r>
          </a:p>
          <a:p>
            <a:r>
              <a:rPr lang="fi-FI" dirty="0"/>
              <a:t>Helen Fisher 2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seniorplanet.org</a:t>
            </a:r>
            <a:r>
              <a:rPr lang="fi-FI" dirty="0"/>
              <a:t>/</a:t>
            </a:r>
            <a:r>
              <a:rPr lang="fi-FI" dirty="0" err="1"/>
              <a:t>planet-talk-love-chemistry-expert-helen-fisher</a:t>
            </a:r>
            <a:r>
              <a:rPr lang="fi-FI" dirty="0"/>
              <a:t>/senior-</a:t>
            </a:r>
            <a:r>
              <a:rPr lang="fi-FI" dirty="0" err="1"/>
              <a:t>planet</a:t>
            </a:r>
            <a:r>
              <a:rPr lang="fi-FI" dirty="0"/>
              <a:t>-</a:t>
            </a:r>
            <a:r>
              <a:rPr lang="fi-FI" dirty="0" err="1"/>
              <a:t>helen-fisher</a:t>
            </a:r>
            <a:r>
              <a:rPr lang="fi-FI" dirty="0"/>
              <a:t>/&gt; </a:t>
            </a:r>
            <a:r>
              <a:rPr lang="fi-FI" dirty="0" err="1"/>
              <a:t>Accessed</a:t>
            </a:r>
            <a:r>
              <a:rPr lang="fi-FI" dirty="0"/>
              <a:t> 18th of </a:t>
            </a:r>
            <a:r>
              <a:rPr lang="fi-FI" dirty="0" err="1"/>
              <a:t>April</a:t>
            </a:r>
            <a:r>
              <a:rPr lang="fi-FI" dirty="0"/>
              <a:t> 2018.</a:t>
            </a:r>
          </a:p>
          <a:p>
            <a:endParaRPr lang="fi-FI" dirty="0"/>
          </a:p>
          <a:p>
            <a:r>
              <a:rPr lang="fi-FI" dirty="0" err="1"/>
              <a:t>Endoctrine</a:t>
            </a:r>
            <a:r>
              <a:rPr lang="fi-FI" dirty="0"/>
              <a:t> </a:t>
            </a:r>
            <a:r>
              <a:rPr lang="fi-FI" dirty="0" err="1"/>
              <a:t>system</a:t>
            </a:r>
            <a:r>
              <a:rPr lang="fi-FI" dirty="0"/>
              <a:t> &lt;</a:t>
            </a:r>
            <a:r>
              <a:rPr lang="en-US" dirty="0"/>
              <a:t>https://</a:t>
            </a:r>
            <a:r>
              <a:rPr lang="en-US" dirty="0" err="1"/>
              <a:t>www.thinglink.com</a:t>
            </a:r>
            <a:r>
              <a:rPr lang="en-US" dirty="0"/>
              <a:t>/scene/855137537176371200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9th of November 2017.</a:t>
            </a:r>
          </a:p>
          <a:p>
            <a:r>
              <a:rPr lang="fi-FI" dirty="0"/>
              <a:t>Brain </a:t>
            </a:r>
            <a:r>
              <a:rPr lang="fi-FI" dirty="0" err="1"/>
              <a:t>with</a:t>
            </a:r>
            <a:r>
              <a:rPr lang="fi-FI" dirty="0"/>
              <a:t> </a:t>
            </a:r>
            <a:r>
              <a:rPr lang="fi-FI" dirty="0" err="1"/>
              <a:t>pituitary</a:t>
            </a:r>
            <a:r>
              <a:rPr lang="fi-FI" dirty="0"/>
              <a:t> </a:t>
            </a:r>
            <a:r>
              <a:rPr lang="fi-FI" dirty="0" err="1"/>
              <a:t>gland</a:t>
            </a:r>
            <a:r>
              <a:rPr lang="fi-FI" dirty="0"/>
              <a:t> &lt;http://</a:t>
            </a:r>
            <a:r>
              <a:rPr lang="fi-FI" dirty="0" err="1"/>
              <a:t>www.cushings-help.com</a:t>
            </a:r>
            <a:r>
              <a:rPr lang="fi-FI" dirty="0"/>
              <a:t>/</a:t>
            </a:r>
            <a:r>
              <a:rPr lang="fi-FI" dirty="0" err="1"/>
              <a:t>pituitary.htm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2nd of </a:t>
            </a:r>
            <a:r>
              <a:rPr lang="fi-FI" dirty="0" err="1"/>
              <a:t>December</a:t>
            </a:r>
            <a:r>
              <a:rPr lang="fi-FI" dirty="0"/>
              <a:t> 2015.</a:t>
            </a:r>
          </a:p>
          <a:p>
            <a:r>
              <a:rPr lang="fi-FI" dirty="0" err="1"/>
              <a:t>Hormones</a:t>
            </a:r>
            <a:r>
              <a:rPr lang="fi-FI" dirty="0"/>
              <a:t> in </a:t>
            </a:r>
            <a:r>
              <a:rPr lang="fi-FI" dirty="0" err="1"/>
              <a:t>bloodstream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www.sciencelearn.org.nz</a:t>
            </a:r>
            <a:r>
              <a:rPr lang="fi-FI" dirty="0"/>
              <a:t>/</a:t>
            </a:r>
            <a:r>
              <a:rPr lang="fi-FI" dirty="0" err="1"/>
              <a:t>resources</a:t>
            </a:r>
            <a:r>
              <a:rPr lang="fi-FI" dirty="0"/>
              <a:t>/1836-hormonal-control-of-digestion&gt; </a:t>
            </a:r>
            <a:r>
              <a:rPr lang="fi-FI" dirty="0" err="1"/>
              <a:t>Accessed</a:t>
            </a:r>
            <a:r>
              <a:rPr lang="fi-FI" dirty="0"/>
              <a:t> 9th of November 2017.</a:t>
            </a:r>
          </a:p>
          <a:p>
            <a:r>
              <a:rPr lang="fi-FI" dirty="0" err="1"/>
              <a:t>Adrenalin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fi.wikipedia.org</a:t>
            </a:r>
            <a:r>
              <a:rPr lang="fi-FI" dirty="0"/>
              <a:t>/wiki/Adrenaliini&gt; </a:t>
            </a:r>
            <a:r>
              <a:rPr lang="fi-FI" dirty="0" err="1"/>
              <a:t>Accessed</a:t>
            </a:r>
            <a:r>
              <a:rPr lang="fi-FI" dirty="0"/>
              <a:t> 2nd of </a:t>
            </a:r>
            <a:r>
              <a:rPr lang="fi-FI" dirty="0" err="1"/>
              <a:t>December</a:t>
            </a:r>
            <a:r>
              <a:rPr lang="fi-FI" dirty="0"/>
              <a:t> 2015.</a:t>
            </a:r>
          </a:p>
          <a:p>
            <a:r>
              <a:rPr lang="fi-FI" dirty="0" err="1"/>
              <a:t>Woman’s</a:t>
            </a:r>
            <a:r>
              <a:rPr lang="fi-FI" dirty="0"/>
              <a:t> life-</a:t>
            </a:r>
            <a:r>
              <a:rPr lang="fi-FI" dirty="0" err="1"/>
              <a:t>cycle</a:t>
            </a:r>
            <a:r>
              <a:rPr lang="fi-FI" dirty="0"/>
              <a:t> &lt;http://</a:t>
            </a:r>
            <a:r>
              <a:rPr lang="fi-FI" dirty="0" err="1"/>
              <a:t>www.omaplus.fi</a:t>
            </a:r>
            <a:r>
              <a:rPr lang="fi-FI" dirty="0"/>
              <a:t>/?s=</a:t>
            </a:r>
            <a:r>
              <a:rPr lang="fi-FI" dirty="0" err="1"/>
              <a:t>artikkelit&amp;p</a:t>
            </a:r>
            <a:r>
              <a:rPr lang="fi-FI" dirty="0"/>
              <a:t>=108&gt; </a:t>
            </a:r>
            <a:r>
              <a:rPr lang="fi-FI" dirty="0" err="1"/>
              <a:t>Accessed</a:t>
            </a:r>
            <a:r>
              <a:rPr lang="fi-FI" dirty="0"/>
              <a:t> 2nd of </a:t>
            </a:r>
            <a:r>
              <a:rPr lang="fi-FI" dirty="0" err="1"/>
              <a:t>December</a:t>
            </a:r>
            <a:r>
              <a:rPr lang="fi-FI" dirty="0"/>
              <a:t> 2015.</a:t>
            </a:r>
          </a:p>
          <a:p>
            <a:endParaRPr lang="fi-FI" dirty="0"/>
          </a:p>
          <a:p>
            <a:r>
              <a:rPr lang="fi-FI" dirty="0"/>
              <a:t>A </a:t>
            </a:r>
            <a:r>
              <a:rPr lang="fi-FI" dirty="0" err="1"/>
              <a:t>couple</a:t>
            </a:r>
            <a:r>
              <a:rPr lang="fi-FI" dirty="0"/>
              <a:t> in </a:t>
            </a:r>
            <a:r>
              <a:rPr lang="fi-FI" dirty="0" err="1"/>
              <a:t>love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mielenihmeet.fi</a:t>
            </a:r>
            <a:r>
              <a:rPr lang="fi-FI" dirty="0"/>
              <a:t>/</a:t>
            </a:r>
            <a:r>
              <a:rPr lang="fi-FI" dirty="0" err="1"/>
              <a:t>oksitosiini</a:t>
            </a:r>
            <a:r>
              <a:rPr lang="fi-FI" dirty="0"/>
              <a:t>-rakkauden-ja-onnellisuuden-hormoni/&gt; </a:t>
            </a:r>
            <a:r>
              <a:rPr lang="fi-FI" dirty="0" err="1"/>
              <a:t>Accessed</a:t>
            </a:r>
            <a:r>
              <a:rPr lang="fi-FI" dirty="0"/>
              <a:t> 15th of August 2026.</a:t>
            </a:r>
          </a:p>
          <a:p>
            <a:r>
              <a:rPr lang="fi-FI" dirty="0" err="1"/>
              <a:t>Your</a:t>
            </a:r>
            <a:r>
              <a:rPr lang="fi-FI" dirty="0"/>
              <a:t> </a:t>
            </a:r>
            <a:r>
              <a:rPr lang="fi-FI" dirty="0" err="1"/>
              <a:t>hormones</a:t>
            </a:r>
            <a:r>
              <a:rPr lang="fi-FI" dirty="0"/>
              <a:t> &lt;http://</a:t>
            </a:r>
            <a:r>
              <a:rPr lang="fi-FI" dirty="0" err="1"/>
              <a:t>www.aloewellnessdc.com</a:t>
            </a:r>
            <a:r>
              <a:rPr lang="fi-FI" dirty="0"/>
              <a:t>/2014/10/16/</a:t>
            </a:r>
            <a:r>
              <a:rPr lang="fi-FI" dirty="0" err="1"/>
              <a:t>hormone</a:t>
            </a:r>
            <a:r>
              <a:rPr lang="fi-FI" dirty="0"/>
              <a:t>-</a:t>
            </a:r>
            <a:r>
              <a:rPr lang="fi-FI" dirty="0" err="1"/>
              <a:t>testing</a:t>
            </a:r>
            <a:r>
              <a:rPr lang="fi-FI" dirty="0"/>
              <a:t>-for-</a:t>
            </a:r>
            <a:r>
              <a:rPr lang="fi-FI" dirty="0" err="1"/>
              <a:t>wellness</a:t>
            </a:r>
            <a:r>
              <a:rPr lang="fi-FI" dirty="0"/>
              <a:t>/&gt; </a:t>
            </a:r>
            <a:r>
              <a:rPr lang="fi-FI" dirty="0" err="1"/>
              <a:t>Accessed</a:t>
            </a:r>
            <a:r>
              <a:rPr lang="fi-FI" dirty="0"/>
              <a:t> 2nd of </a:t>
            </a:r>
            <a:r>
              <a:rPr lang="fi-FI" dirty="0" err="1"/>
              <a:t>December</a:t>
            </a:r>
            <a:r>
              <a:rPr lang="fi-FI" dirty="0"/>
              <a:t> 2015.</a:t>
            </a:r>
          </a:p>
        </p:txBody>
      </p:sp>
    </p:spTree>
    <p:extLst>
      <p:ext uri="{BB962C8B-B14F-4D97-AF65-F5344CB8AC3E}">
        <p14:creationId xmlns:p14="http://schemas.microsoft.com/office/powerpoint/2010/main" val="7601751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4B30C33-9868-23C5-0BE2-4D81A057F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Picture </a:t>
            </a:r>
            <a:r>
              <a:rPr lang="fi-FI" dirty="0" err="1"/>
              <a:t>sources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05CCE4B-C6E7-7AC4-1E88-21EFA57425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i-FI" dirty="0" err="1"/>
              <a:t>Similar</a:t>
            </a:r>
            <a:r>
              <a:rPr lang="fi-FI" dirty="0"/>
              <a:t> </a:t>
            </a:r>
            <a:r>
              <a:rPr lang="fi-FI" dirty="0" err="1"/>
              <a:t>couple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www.psychologytoday.com</a:t>
            </a:r>
            <a:r>
              <a:rPr lang="fi-FI" dirty="0"/>
              <a:t>/</a:t>
            </a:r>
            <a:r>
              <a:rPr lang="fi-FI" dirty="0" err="1"/>
              <a:t>gb</a:t>
            </a:r>
            <a:r>
              <a:rPr lang="fi-FI" dirty="0"/>
              <a:t>/</a:t>
            </a:r>
            <a:r>
              <a:rPr lang="fi-FI" dirty="0" err="1"/>
              <a:t>blog</a:t>
            </a:r>
            <a:r>
              <a:rPr lang="fi-FI" dirty="0"/>
              <a:t>/</a:t>
            </a:r>
            <a:r>
              <a:rPr lang="fi-FI" dirty="0" err="1"/>
              <a:t>the-attraction-doctor</a:t>
            </a:r>
            <a:r>
              <a:rPr lang="fi-FI" dirty="0"/>
              <a:t>/201709/</a:t>
            </a:r>
            <a:r>
              <a:rPr lang="fi-FI" dirty="0" err="1"/>
              <a:t>does</a:t>
            </a:r>
            <a:r>
              <a:rPr lang="fi-FI" dirty="0"/>
              <a:t>-</a:t>
            </a:r>
            <a:r>
              <a:rPr lang="fi-FI" dirty="0" err="1"/>
              <a:t>similarity</a:t>
            </a:r>
            <a:r>
              <a:rPr lang="fi-FI" dirty="0"/>
              <a:t>-</a:t>
            </a:r>
            <a:r>
              <a:rPr lang="fi-FI" dirty="0" err="1"/>
              <a:t>lead</a:t>
            </a:r>
            <a:r>
              <a:rPr lang="fi-FI" dirty="0"/>
              <a:t>-to-</a:t>
            </a:r>
            <a:r>
              <a:rPr lang="fi-FI" dirty="0" err="1"/>
              <a:t>attraction</a:t>
            </a:r>
            <a:r>
              <a:rPr lang="fi-FI" dirty="0"/>
              <a:t>-and-</a:t>
            </a:r>
            <a:r>
              <a:rPr lang="fi-FI" dirty="0" err="1"/>
              <a:t>compatibility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19th of August</a:t>
            </a:r>
          </a:p>
          <a:p>
            <a:r>
              <a:rPr lang="fi-FI" dirty="0" err="1"/>
              <a:t>Similar</a:t>
            </a:r>
            <a:r>
              <a:rPr lang="fi-FI" dirty="0"/>
              <a:t> </a:t>
            </a:r>
            <a:r>
              <a:rPr lang="fi-FI" dirty="0" err="1"/>
              <a:t>friends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www.cocomore.com</a:t>
            </a:r>
            <a:r>
              <a:rPr lang="fi-FI" dirty="0"/>
              <a:t>/</a:t>
            </a:r>
            <a:r>
              <a:rPr lang="fi-FI" dirty="0" err="1"/>
              <a:t>blog</a:t>
            </a:r>
            <a:r>
              <a:rPr lang="fi-FI" dirty="0"/>
              <a:t>/similarity-attraction-effect-why-same-wavelength-between-brand-and-customer-promises-success&gt; </a:t>
            </a:r>
            <a:r>
              <a:rPr lang="fi-FI" dirty="0" err="1"/>
              <a:t>Accessed</a:t>
            </a:r>
            <a:r>
              <a:rPr lang="fi-FI" dirty="0"/>
              <a:t> 19th of August</a:t>
            </a:r>
          </a:p>
          <a:p>
            <a:r>
              <a:rPr lang="fi-FI" dirty="0" err="1"/>
              <a:t>Ideal</a:t>
            </a:r>
            <a:r>
              <a:rPr lang="fi-FI" dirty="0"/>
              <a:t> </a:t>
            </a:r>
            <a:r>
              <a:rPr lang="fi-FI" dirty="0" err="1"/>
              <a:t>couple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thinkib.net</a:t>
            </a:r>
            <a:r>
              <a:rPr lang="fi-FI" dirty="0"/>
              <a:t>/</a:t>
            </a:r>
            <a:r>
              <a:rPr lang="fi-FI" dirty="0" err="1"/>
              <a:t>psychology</a:t>
            </a:r>
            <a:r>
              <a:rPr lang="fi-FI" dirty="0"/>
              <a:t>/</a:t>
            </a:r>
            <a:r>
              <a:rPr lang="fi-FI" dirty="0" err="1"/>
              <a:t>page</a:t>
            </a:r>
            <a:r>
              <a:rPr lang="fi-FI" dirty="0"/>
              <a:t>/52634/</a:t>
            </a:r>
            <a:r>
              <a:rPr lang="fi-FI" dirty="0" err="1"/>
              <a:t>cognitive</a:t>
            </a:r>
            <a:r>
              <a:rPr lang="fi-FI" dirty="0"/>
              <a:t>-</a:t>
            </a:r>
            <a:r>
              <a:rPr lang="fi-FI" dirty="0" err="1"/>
              <a:t>theories</a:t>
            </a:r>
            <a:r>
              <a:rPr lang="fi-FI" dirty="0"/>
              <a:t>-of-</a:t>
            </a:r>
            <a:r>
              <a:rPr lang="fi-FI" dirty="0" err="1"/>
              <a:t>attraction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19th of August</a:t>
            </a:r>
          </a:p>
          <a:p>
            <a:r>
              <a:rPr lang="fi-FI" dirty="0" err="1"/>
              <a:t>Zajoc</a:t>
            </a:r>
            <a:r>
              <a:rPr lang="fi-FI" dirty="0"/>
              <a:t> (1968)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thinkib.net</a:t>
            </a:r>
            <a:r>
              <a:rPr lang="fi-FI" dirty="0"/>
              <a:t>/</a:t>
            </a:r>
            <a:r>
              <a:rPr lang="fi-FI" dirty="0" err="1"/>
              <a:t>psychology</a:t>
            </a:r>
            <a:r>
              <a:rPr lang="fi-FI" dirty="0"/>
              <a:t>/</a:t>
            </a:r>
            <a:r>
              <a:rPr lang="fi-FI" dirty="0" err="1"/>
              <a:t>page</a:t>
            </a:r>
            <a:r>
              <a:rPr lang="fi-FI" dirty="0"/>
              <a:t>/52634/</a:t>
            </a:r>
            <a:r>
              <a:rPr lang="fi-FI" dirty="0" err="1"/>
              <a:t>cognitive</a:t>
            </a:r>
            <a:r>
              <a:rPr lang="fi-FI" dirty="0"/>
              <a:t>-</a:t>
            </a:r>
            <a:r>
              <a:rPr lang="fi-FI" dirty="0" err="1"/>
              <a:t>theories</a:t>
            </a:r>
            <a:r>
              <a:rPr lang="fi-FI" dirty="0"/>
              <a:t>-of-</a:t>
            </a:r>
            <a:r>
              <a:rPr lang="fi-FI" dirty="0" err="1"/>
              <a:t>attraction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19th of August </a:t>
            </a:r>
            <a:r>
              <a:rPr lang="fi-FI" dirty="0" err="1"/>
              <a:t>Women</a:t>
            </a:r>
            <a:r>
              <a:rPr lang="fi-FI" dirty="0"/>
              <a:t> at </a:t>
            </a:r>
            <a:r>
              <a:rPr lang="fi-FI" dirty="0" err="1"/>
              <a:t>lecture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thinkib.net</a:t>
            </a:r>
            <a:r>
              <a:rPr lang="fi-FI" dirty="0"/>
              <a:t>/</a:t>
            </a:r>
            <a:r>
              <a:rPr lang="fi-FI" dirty="0" err="1"/>
              <a:t>psychology</a:t>
            </a:r>
            <a:r>
              <a:rPr lang="fi-FI" dirty="0"/>
              <a:t>/</a:t>
            </a:r>
            <a:r>
              <a:rPr lang="fi-FI" dirty="0" err="1"/>
              <a:t>page</a:t>
            </a:r>
            <a:r>
              <a:rPr lang="fi-FI" dirty="0"/>
              <a:t>/52634/</a:t>
            </a:r>
            <a:r>
              <a:rPr lang="fi-FI" dirty="0" err="1"/>
              <a:t>cognitive</a:t>
            </a:r>
            <a:r>
              <a:rPr lang="fi-FI" dirty="0"/>
              <a:t>-</a:t>
            </a:r>
            <a:r>
              <a:rPr lang="fi-FI" dirty="0" err="1"/>
              <a:t>theories</a:t>
            </a:r>
            <a:r>
              <a:rPr lang="fi-FI" dirty="0"/>
              <a:t>-of-</a:t>
            </a:r>
            <a:r>
              <a:rPr lang="fi-FI" dirty="0" err="1"/>
              <a:t>attraction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19th of August</a:t>
            </a:r>
          </a:p>
          <a:p>
            <a:r>
              <a:rPr lang="fi-FI" dirty="0" err="1"/>
              <a:t>Be</a:t>
            </a:r>
            <a:r>
              <a:rPr lang="fi-FI" dirty="0"/>
              <a:t> </a:t>
            </a:r>
            <a:r>
              <a:rPr lang="fi-FI" dirty="0" err="1"/>
              <a:t>Kind</a:t>
            </a:r>
            <a:r>
              <a:rPr lang="fi-FI" dirty="0"/>
              <a:t> – </a:t>
            </a:r>
            <a:r>
              <a:rPr lang="fi-FI" dirty="0" err="1"/>
              <a:t>Kognity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66541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Love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14800" cy="4525963"/>
          </a:xfrm>
        </p:spPr>
        <p:txBody>
          <a:bodyPr/>
          <a:lstStyle/>
          <a:p>
            <a:endParaRPr lang="en-GB" b="1"/>
          </a:p>
          <a:p>
            <a:endParaRPr lang="en-GB" b="1"/>
          </a:p>
          <a:p>
            <a:r>
              <a:rPr lang="en-GB" b="1"/>
              <a:t>Triangular theory of love </a:t>
            </a:r>
            <a:r>
              <a:rPr lang="en-GB"/>
              <a:t>(Sternberg, 1988)</a:t>
            </a:r>
          </a:p>
          <a:p>
            <a:pPr lvl="1"/>
            <a:r>
              <a:rPr lang="en-GB"/>
              <a:t>Descriptive theory of love</a:t>
            </a:r>
          </a:p>
          <a:p>
            <a:pPr lvl="1"/>
            <a:r>
              <a:rPr lang="en-GB"/>
              <a:t>Seem to be consistent with how people generally see love</a:t>
            </a:r>
          </a:p>
        </p:txBody>
      </p:sp>
      <p:pic>
        <p:nvPicPr>
          <p:cNvPr id="5" name="Sisällön paikkamerkki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97747"/>
            <a:ext cx="4038600" cy="2930869"/>
          </a:xfrm>
        </p:spPr>
      </p:pic>
    </p:spTree>
    <p:extLst>
      <p:ext uri="{BB962C8B-B14F-4D97-AF65-F5344CB8AC3E}">
        <p14:creationId xmlns:p14="http://schemas.microsoft.com/office/powerpoint/2010/main" val="1873902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DA677F4-A51D-A84F-8549-701261199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TASK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EC3001A-E63B-5347-BE79-7E2D05FAEA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73794" cy="4525963"/>
          </a:xfrm>
        </p:spPr>
        <p:txBody>
          <a:bodyPr>
            <a:normAutofit/>
          </a:bodyPr>
          <a:lstStyle/>
          <a:p>
            <a:r>
              <a:rPr lang="en-GB"/>
              <a:t>What kind of a male and female is attractive in your opinion?</a:t>
            </a:r>
          </a:p>
          <a:p>
            <a:pPr lvl="1"/>
            <a:r>
              <a:rPr lang="en-GB"/>
              <a:t>Form groups and compile a product where you present your ideals</a:t>
            </a:r>
          </a:p>
          <a:p>
            <a:pPr lvl="1"/>
            <a:r>
              <a:rPr lang="en-GB"/>
              <a:t>Are there any differences between male and female preferences?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52C24A95-BEA0-5841-B530-761855B43B9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206181" y="1417638"/>
            <a:ext cx="2669458" cy="4515833"/>
          </a:xfrm>
        </p:spPr>
      </p:pic>
    </p:spTree>
    <p:extLst>
      <p:ext uri="{BB962C8B-B14F-4D97-AF65-F5344CB8AC3E}">
        <p14:creationId xmlns:p14="http://schemas.microsoft.com/office/powerpoint/2010/main" val="946738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7A70C01-D18F-9B42-8C01-335079B5D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Love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963D57C-202A-BC42-B823-397B329F001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b="1" dirty="0"/>
              <a:t>Buss (1989)</a:t>
            </a:r>
          </a:p>
          <a:p>
            <a:pPr lvl="1"/>
            <a:r>
              <a:rPr lang="en-GB" dirty="0"/>
              <a:t>Does gender play a role in the determination of desirable characteristics in a mate?</a:t>
            </a:r>
          </a:p>
          <a:p>
            <a:pPr lvl="1"/>
            <a:r>
              <a:rPr lang="en-GB" dirty="0"/>
              <a:t>Over 10 000 participants in 37 cultures filled out questionnaires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AFB827EE-BDFE-D34B-B2AF-7BC101EB2D1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/>
              <a:t>Female preferences:</a:t>
            </a:r>
          </a:p>
          <a:p>
            <a:pPr lvl="1"/>
            <a:r>
              <a:rPr lang="en-GB"/>
              <a:t>Financial capacity</a:t>
            </a:r>
          </a:p>
          <a:p>
            <a:pPr lvl="1"/>
            <a:r>
              <a:rPr lang="en-GB"/>
              <a:t>Ambition and industriousness</a:t>
            </a:r>
          </a:p>
          <a:p>
            <a:pPr lvl="1"/>
            <a:r>
              <a:rPr lang="en-GB"/>
              <a:t>Older male</a:t>
            </a:r>
          </a:p>
          <a:p>
            <a:r>
              <a:rPr lang="en-GB"/>
              <a:t>Male preferences:</a:t>
            </a:r>
          </a:p>
          <a:p>
            <a:pPr lvl="1"/>
            <a:r>
              <a:rPr lang="en-GB"/>
              <a:t>Physical attractiveness</a:t>
            </a:r>
          </a:p>
          <a:p>
            <a:pPr lvl="1"/>
            <a:r>
              <a:rPr lang="en-GB"/>
              <a:t>Youth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2C0D4914-56CF-FE44-B895-95429222EF02}"/>
              </a:ext>
            </a:extLst>
          </p:cNvPr>
          <p:cNvSpPr txBox="1"/>
          <p:nvPr/>
        </p:nvSpPr>
        <p:spPr>
          <a:xfrm>
            <a:off x="878137" y="5476612"/>
            <a:ext cx="7387727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fi-FI" sz="2400" b="1"/>
              <a:t>SUPPORTS EVOLUTIONARY THEORY OF MATE SELECTION</a:t>
            </a:r>
          </a:p>
        </p:txBody>
      </p:sp>
    </p:spTree>
    <p:extLst>
      <p:ext uri="{BB962C8B-B14F-4D97-AF65-F5344CB8AC3E}">
        <p14:creationId xmlns:p14="http://schemas.microsoft.com/office/powerpoint/2010/main" val="2843673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  <p:bldP spid="4" grpId="0" build="p" bldLvl="2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927E04C-213C-B166-8848-ACFE1DC6C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Chemical</a:t>
            </a:r>
            <a:r>
              <a:rPr lang="fi-FI" dirty="0"/>
              <a:t> </a:t>
            </a:r>
            <a:r>
              <a:rPr lang="fi-FI" dirty="0" err="1"/>
              <a:t>messengers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A46B303-2871-D9A6-3310-0105D400E2B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noProof="0" dirty="0"/>
          </a:p>
          <a:p>
            <a:r>
              <a:rPr lang="en-GB" noProof="0" dirty="0"/>
              <a:t>Transmit a message from one body cell to another</a:t>
            </a:r>
          </a:p>
          <a:p>
            <a:pPr lvl="1"/>
            <a:r>
              <a:rPr lang="en-GB" noProof="0" dirty="0"/>
              <a:t>Neurotransmitters</a:t>
            </a:r>
          </a:p>
          <a:p>
            <a:pPr lvl="1"/>
            <a:r>
              <a:rPr lang="en-GB" noProof="0" dirty="0"/>
              <a:t>Hormones</a:t>
            </a:r>
          </a:p>
          <a:p>
            <a:pPr lvl="1"/>
            <a:r>
              <a:rPr lang="en-GB" noProof="0" dirty="0"/>
              <a:t>(Pheromones)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2CC1F974-64E5-DE12-AFFA-2CF62F43C4C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11207" r="11320"/>
          <a:stretch>
            <a:fillRect/>
          </a:stretch>
        </p:blipFill>
        <p:spPr>
          <a:xfrm>
            <a:off x="4495800" y="1849292"/>
            <a:ext cx="4191000" cy="3408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106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34398</TotalTime>
  <Words>1793</Words>
  <Application>Microsoft Macintosh PowerPoint</Application>
  <PresentationFormat>Näytössä katseltava diaesitys (4:3)</PresentationFormat>
  <Paragraphs>265</Paragraphs>
  <Slides>53</Slides>
  <Notes>0</Notes>
  <HiddenSlides>0</HiddenSlides>
  <MMClips>4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53</vt:i4>
      </vt:variant>
    </vt:vector>
  </HeadingPairs>
  <TitlesOfParts>
    <vt:vector size="56" baseType="lpstr">
      <vt:lpstr>Arial</vt:lpstr>
      <vt:lpstr>Calibri</vt:lpstr>
      <vt:lpstr>Office-teema</vt:lpstr>
      <vt:lpstr>4.2 INTERPERSONAL RELATONSHIPS</vt:lpstr>
      <vt:lpstr>Interpersonal relationships</vt:lpstr>
      <vt:lpstr>Interpersonal relationships</vt:lpstr>
      <vt:lpstr>TASK</vt:lpstr>
      <vt:lpstr>Love</vt:lpstr>
      <vt:lpstr>Love</vt:lpstr>
      <vt:lpstr>TASK</vt:lpstr>
      <vt:lpstr>Love</vt:lpstr>
      <vt:lpstr>Chemical messengers</vt:lpstr>
      <vt:lpstr>REVIEW</vt:lpstr>
      <vt:lpstr>Chemical messengers</vt:lpstr>
      <vt:lpstr>Chemical messengers</vt:lpstr>
      <vt:lpstr>Chemical messengers</vt:lpstr>
      <vt:lpstr>TASK</vt:lpstr>
      <vt:lpstr>Chemical messengers</vt:lpstr>
      <vt:lpstr>Chemical messengers</vt:lpstr>
      <vt:lpstr>Chemical messengers</vt:lpstr>
      <vt:lpstr>Chemical messengers</vt:lpstr>
      <vt:lpstr>Chemical messengers</vt:lpstr>
      <vt:lpstr>Chemical messengers</vt:lpstr>
      <vt:lpstr>TASK</vt:lpstr>
      <vt:lpstr>Chemical messengers</vt:lpstr>
      <vt:lpstr>TASK</vt:lpstr>
      <vt:lpstr>Cognitive explanations</vt:lpstr>
      <vt:lpstr>Cognitive explanations</vt:lpstr>
      <vt:lpstr>Cognitive explanations</vt:lpstr>
      <vt:lpstr>TASK</vt:lpstr>
      <vt:lpstr>Cognitive explanations</vt:lpstr>
      <vt:lpstr>Cognitive explanations</vt:lpstr>
      <vt:lpstr>TASK</vt:lpstr>
      <vt:lpstr>RESEARCH: Types of experiments</vt:lpstr>
      <vt:lpstr>REVIEW</vt:lpstr>
      <vt:lpstr>TASK</vt:lpstr>
      <vt:lpstr>TASK</vt:lpstr>
      <vt:lpstr>Communication and language</vt:lpstr>
      <vt:lpstr>Communication and language</vt:lpstr>
      <vt:lpstr>TASK</vt:lpstr>
      <vt:lpstr>TASK</vt:lpstr>
      <vt:lpstr>Communication and language</vt:lpstr>
      <vt:lpstr>Communication and language</vt:lpstr>
      <vt:lpstr>Strategies for improving relationships</vt:lpstr>
      <vt:lpstr>Strategies for improving relationships</vt:lpstr>
      <vt:lpstr>Strategies for improving relationships</vt:lpstr>
      <vt:lpstr>TASK</vt:lpstr>
      <vt:lpstr>Strategies for improving relationships</vt:lpstr>
      <vt:lpstr>TASK</vt:lpstr>
      <vt:lpstr>Strategies for improving relationships</vt:lpstr>
      <vt:lpstr>REVIEW</vt:lpstr>
      <vt:lpstr>TASK</vt:lpstr>
      <vt:lpstr>Strategies for improving relationships</vt:lpstr>
      <vt:lpstr>TASK</vt:lpstr>
      <vt:lpstr>Picture sources</vt:lpstr>
      <vt:lpstr>Picture sources</vt:lpstr>
    </vt:vector>
  </TitlesOfParts>
  <Company>Voionmaa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 TARKKAAVAISUUS</dc:title>
  <dc:creator>Markus Lajunen</dc:creator>
  <cp:lastModifiedBy>Lajunen Markus</cp:lastModifiedBy>
  <cp:revision>127</cp:revision>
  <dcterms:created xsi:type="dcterms:W3CDTF">2016-01-27T06:20:57Z</dcterms:created>
  <dcterms:modified xsi:type="dcterms:W3CDTF">2026-09-01T07:51:12Z</dcterms:modified>
</cp:coreProperties>
</file>