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72" r:id="rId3"/>
    <p:sldId id="366" r:id="rId4"/>
    <p:sldId id="367" r:id="rId5"/>
    <p:sldId id="302" r:id="rId6"/>
    <p:sldId id="279" r:id="rId7"/>
    <p:sldId id="295" r:id="rId8"/>
    <p:sldId id="296" r:id="rId9"/>
    <p:sldId id="355" r:id="rId10"/>
    <p:sldId id="354" r:id="rId11"/>
    <p:sldId id="360" r:id="rId12"/>
    <p:sldId id="363" r:id="rId13"/>
    <p:sldId id="349" r:id="rId14"/>
    <p:sldId id="364" r:id="rId15"/>
    <p:sldId id="278" r:id="rId16"/>
    <p:sldId id="281" r:id="rId17"/>
    <p:sldId id="365" r:id="rId18"/>
    <p:sldId id="283" r:id="rId19"/>
    <p:sldId id="352" r:id="rId20"/>
    <p:sldId id="371" r:id="rId21"/>
    <p:sldId id="284" r:id="rId22"/>
    <p:sldId id="362" r:id="rId23"/>
    <p:sldId id="330" r:id="rId24"/>
    <p:sldId id="386" r:id="rId25"/>
    <p:sldId id="368" r:id="rId26"/>
    <p:sldId id="375" r:id="rId27"/>
    <p:sldId id="377" r:id="rId28"/>
    <p:sldId id="378" r:id="rId29"/>
    <p:sldId id="380" r:id="rId30"/>
    <p:sldId id="379" r:id="rId31"/>
    <p:sldId id="356" r:id="rId32"/>
    <p:sldId id="310" r:id="rId33"/>
    <p:sldId id="373" r:id="rId34"/>
    <p:sldId id="389" r:id="rId35"/>
    <p:sldId id="369" r:id="rId36"/>
    <p:sldId id="309" r:id="rId37"/>
    <p:sldId id="312" r:id="rId38"/>
    <p:sldId id="385" r:id="rId39"/>
    <p:sldId id="319" r:id="rId40"/>
    <p:sldId id="374" r:id="rId41"/>
    <p:sldId id="382" r:id="rId42"/>
    <p:sldId id="370" r:id="rId43"/>
    <p:sldId id="311" r:id="rId44"/>
    <p:sldId id="383" r:id="rId45"/>
    <p:sldId id="286" r:id="rId46"/>
    <p:sldId id="288" r:id="rId47"/>
    <p:sldId id="381" r:id="rId48"/>
    <p:sldId id="388" r:id="rId49"/>
    <p:sldId id="327" r:id="rId50"/>
    <p:sldId id="391" r:id="rId51"/>
    <p:sldId id="387" r:id="rId52"/>
    <p:sldId id="390" r:id="rId53"/>
    <p:sldId id="273" r:id="rId54"/>
    <p:sldId id="376" r:id="rId55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41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YfoGTIG7pY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cA19kjxgW8?feature=oembed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o30Ps-_8is?start=132&amp;feature=oembed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W0Txe-bhFE?feature=oembed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4.2 INTERPERSONAL RELATONSHIPS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Psyvhology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2F34DC-4DC0-6BFC-353B-596074AAD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Interpersonal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15284F9-BF61-C2C5-7987-B2EB6D464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32691"/>
            <a:ext cx="8229600" cy="259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3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Interpersonal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GB"/>
          </a:p>
          <a:p>
            <a:pPr marL="0" indent="0">
              <a:buNone/>
            </a:pPr>
            <a:endParaRPr lang="en-GB"/>
          </a:p>
          <a:p>
            <a:r>
              <a:rPr lang="en-GB"/>
              <a:t>The role of relationships in human happiness cannot be underestimated</a:t>
            </a:r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97738"/>
            <a:ext cx="3901440" cy="2599944"/>
          </a:xfrm>
        </p:spPr>
      </p:pic>
    </p:spTree>
    <p:extLst>
      <p:ext uri="{BB962C8B-B14F-4D97-AF65-F5344CB8AC3E}">
        <p14:creationId xmlns:p14="http://schemas.microsoft.com/office/powerpoint/2010/main" val="335816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136571" cy="4525963"/>
          </a:xfrm>
        </p:spPr>
        <p:txBody>
          <a:bodyPr>
            <a:normAutofit/>
          </a:bodyPr>
          <a:lstStyle/>
          <a:p>
            <a:r>
              <a:rPr lang="en-GB"/>
              <a:t>What is love?</a:t>
            </a:r>
          </a:p>
          <a:p>
            <a:pPr lvl="1"/>
            <a:r>
              <a:rPr lang="en-GB"/>
              <a:t>Try to give a definition</a:t>
            </a:r>
          </a:p>
          <a:p>
            <a:pPr lvl="1"/>
            <a:r>
              <a:rPr lang="en-GB"/>
              <a:t>What kind of </a:t>
            </a:r>
            <a:r>
              <a:rPr lang="en-GB" i="1"/>
              <a:t>components</a:t>
            </a:r>
            <a:r>
              <a:rPr lang="en-GB"/>
              <a:t> or </a:t>
            </a:r>
            <a:r>
              <a:rPr lang="en-GB" i="1"/>
              <a:t>dimension</a:t>
            </a:r>
            <a:r>
              <a:rPr lang="en-GB"/>
              <a:t> can be found in love?</a:t>
            </a:r>
          </a:p>
          <a:p>
            <a:pPr lvl="1"/>
            <a:r>
              <a:rPr lang="en-GB"/>
              <a:t>Use your personal experiences</a:t>
            </a:r>
          </a:p>
          <a:p>
            <a:r>
              <a:rPr lang="en-GB" i="1"/>
              <a:t>Don’t use any assistive devices or materials!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615" y="1600200"/>
            <a:ext cx="3810000" cy="4356100"/>
          </a:xfrm>
        </p:spPr>
      </p:pic>
    </p:spTree>
    <p:extLst>
      <p:ext uri="{BB962C8B-B14F-4D97-AF65-F5344CB8AC3E}">
        <p14:creationId xmlns:p14="http://schemas.microsoft.com/office/powerpoint/2010/main" val="22986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4B8EAD-A947-F947-8F48-C9CE5154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Love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D4D352-45B0-C74D-8FAD-E793D5E5F4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/>
              <a:t>Familial love </a:t>
            </a:r>
            <a:r>
              <a:rPr lang="en-GB"/>
              <a:t>(</a:t>
            </a:r>
            <a:r>
              <a:rPr lang="en-GB" i="1" err="1"/>
              <a:t>storge</a:t>
            </a:r>
            <a:r>
              <a:rPr lang="en-GB"/>
              <a:t>)</a:t>
            </a:r>
          </a:p>
          <a:p>
            <a:pPr lvl="1"/>
            <a:r>
              <a:rPr lang="en-GB"/>
              <a:t>Love between a parent and a child</a:t>
            </a:r>
          </a:p>
          <a:p>
            <a:r>
              <a:rPr lang="en-GB" b="1"/>
              <a:t>Friendly love </a:t>
            </a:r>
            <a:r>
              <a:rPr lang="en-GB"/>
              <a:t>(</a:t>
            </a:r>
            <a:r>
              <a:rPr lang="en-GB" i="1"/>
              <a:t>philia</a:t>
            </a:r>
            <a:r>
              <a:rPr lang="en-GB"/>
              <a:t>)</a:t>
            </a:r>
          </a:p>
          <a:p>
            <a:pPr lvl="1"/>
            <a:r>
              <a:rPr lang="en-GB"/>
              <a:t>Love between friends</a:t>
            </a:r>
          </a:p>
          <a:p>
            <a:r>
              <a:rPr lang="en-GB" b="1"/>
              <a:t>Romantic love </a:t>
            </a:r>
            <a:r>
              <a:rPr lang="en-GB"/>
              <a:t>(</a:t>
            </a:r>
            <a:r>
              <a:rPr lang="en-GB" i="1" err="1"/>
              <a:t>eros</a:t>
            </a:r>
            <a:r>
              <a:rPr lang="en-GB"/>
              <a:t>)</a:t>
            </a:r>
          </a:p>
          <a:p>
            <a:pPr lvl="1"/>
            <a:r>
              <a:rPr lang="en-GB"/>
              <a:t>Passionate love</a:t>
            </a:r>
          </a:p>
          <a:p>
            <a:r>
              <a:rPr lang="en-GB" b="1"/>
              <a:t>Divine love </a:t>
            </a:r>
            <a:r>
              <a:rPr lang="en-GB"/>
              <a:t>(</a:t>
            </a:r>
            <a:r>
              <a:rPr lang="en-GB" i="1"/>
              <a:t>agape</a:t>
            </a:r>
            <a:r>
              <a:rPr lang="en-GB"/>
              <a:t>)</a:t>
            </a:r>
          </a:p>
          <a:p>
            <a:pPr lvl="1"/>
            <a:r>
              <a:rPr lang="en-GB"/>
              <a:t>Selfless love, charity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DA729BD-9F03-A943-B9FA-03291FDD66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67615" y="1600200"/>
            <a:ext cx="2599769" cy="4525963"/>
          </a:xfrm>
        </p:spPr>
      </p:pic>
    </p:spTree>
    <p:extLst>
      <p:ext uri="{BB962C8B-B14F-4D97-AF65-F5344CB8AC3E}">
        <p14:creationId xmlns:p14="http://schemas.microsoft.com/office/powerpoint/2010/main" val="154460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Love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b="1"/>
          </a:p>
          <a:p>
            <a:endParaRPr lang="en-GB" b="1"/>
          </a:p>
          <a:p>
            <a:r>
              <a:rPr lang="en-GB" b="1"/>
              <a:t>Triangular theory of love </a:t>
            </a:r>
            <a:r>
              <a:rPr lang="en-GB"/>
              <a:t>(Sternberg, 1988)</a:t>
            </a:r>
          </a:p>
          <a:p>
            <a:pPr lvl="1"/>
            <a:r>
              <a:rPr lang="en-GB"/>
              <a:t>Descriptive theory of love</a:t>
            </a:r>
          </a:p>
          <a:p>
            <a:pPr lvl="1"/>
            <a:r>
              <a:rPr lang="en-GB"/>
              <a:t>Seem to be consistent with how people generally see love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97747"/>
            <a:ext cx="4038600" cy="2930869"/>
          </a:xfrm>
        </p:spPr>
      </p:pic>
    </p:spTree>
    <p:extLst>
      <p:ext uri="{BB962C8B-B14F-4D97-AF65-F5344CB8AC3E}">
        <p14:creationId xmlns:p14="http://schemas.microsoft.com/office/powerpoint/2010/main" val="187390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A677F4-A51D-A84F-8549-701261199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C3001A-E63B-5347-BE79-7E2D05FAE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73794" cy="4525963"/>
          </a:xfrm>
        </p:spPr>
        <p:txBody>
          <a:bodyPr>
            <a:normAutofit/>
          </a:bodyPr>
          <a:lstStyle/>
          <a:p>
            <a:r>
              <a:rPr lang="en-GB"/>
              <a:t>What kind of a male and female is attractive in your opinion?</a:t>
            </a:r>
          </a:p>
          <a:p>
            <a:pPr lvl="1"/>
            <a:r>
              <a:rPr lang="en-GB"/>
              <a:t>Form groups and compile a product where you present your ideals</a:t>
            </a:r>
          </a:p>
          <a:p>
            <a:pPr lvl="1"/>
            <a:r>
              <a:rPr lang="en-GB"/>
              <a:t>Are there any differences between male and female preferences?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2C24A95-BEA0-5841-B530-761855B43B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06181" y="1417638"/>
            <a:ext cx="2669458" cy="4515833"/>
          </a:xfrm>
        </p:spPr>
      </p:pic>
    </p:spTree>
    <p:extLst>
      <p:ext uri="{BB962C8B-B14F-4D97-AF65-F5344CB8AC3E}">
        <p14:creationId xmlns:p14="http://schemas.microsoft.com/office/powerpoint/2010/main" val="94673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A70C01-D18F-9B42-8C01-335079B5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Love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63D57C-202A-BC42-B823-397B329F00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Buss (1989)</a:t>
            </a:r>
          </a:p>
          <a:p>
            <a:pPr lvl="1"/>
            <a:r>
              <a:rPr lang="en-GB" dirty="0"/>
              <a:t>Does gender play a role in the determination of desirable characteristics in a mate?</a:t>
            </a:r>
          </a:p>
          <a:p>
            <a:pPr lvl="1"/>
            <a:r>
              <a:rPr lang="en-GB" dirty="0"/>
              <a:t>Over 10 000 participants in 37 cultures filled out questionnaires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FB827EE-BDFE-D34B-B2AF-7BC101EB2D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/>
              <a:t>Female preferences:</a:t>
            </a:r>
          </a:p>
          <a:p>
            <a:pPr lvl="1"/>
            <a:r>
              <a:rPr lang="en-GB"/>
              <a:t>Financial capacity</a:t>
            </a:r>
          </a:p>
          <a:p>
            <a:pPr lvl="1"/>
            <a:r>
              <a:rPr lang="en-GB"/>
              <a:t>Ambition and industriousness</a:t>
            </a:r>
          </a:p>
          <a:p>
            <a:pPr lvl="1"/>
            <a:r>
              <a:rPr lang="en-GB"/>
              <a:t>Older male</a:t>
            </a:r>
          </a:p>
          <a:p>
            <a:r>
              <a:rPr lang="en-GB"/>
              <a:t>Male preferences:</a:t>
            </a:r>
          </a:p>
          <a:p>
            <a:pPr lvl="1"/>
            <a:r>
              <a:rPr lang="en-GB"/>
              <a:t>Physical attractiveness</a:t>
            </a:r>
          </a:p>
          <a:p>
            <a:pPr lvl="1"/>
            <a:r>
              <a:rPr lang="en-GB"/>
              <a:t>Youth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C0D4914-56CF-FE44-B895-95429222EF02}"/>
              </a:ext>
            </a:extLst>
          </p:cNvPr>
          <p:cNvSpPr txBox="1"/>
          <p:nvPr/>
        </p:nvSpPr>
        <p:spPr>
          <a:xfrm>
            <a:off x="878137" y="5476612"/>
            <a:ext cx="738772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/>
              <a:t>SUPPORTS EVOLUTIONARY THEORY OF MATE SELECTION</a:t>
            </a:r>
          </a:p>
        </p:txBody>
      </p:sp>
    </p:spTree>
    <p:extLst>
      <p:ext uri="{BB962C8B-B14F-4D97-AF65-F5344CB8AC3E}">
        <p14:creationId xmlns:p14="http://schemas.microsoft.com/office/powerpoint/2010/main" val="284367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27E04C-213C-B166-8848-ACFE1DC6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46B303-2871-D9A6-3310-0105D400E2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Transmit a message from one body cell to another</a:t>
            </a:r>
          </a:p>
          <a:p>
            <a:pPr lvl="1"/>
            <a:r>
              <a:rPr lang="en-GB" noProof="0" dirty="0"/>
              <a:t>Neurotransmitters</a:t>
            </a:r>
          </a:p>
          <a:p>
            <a:pPr lvl="1"/>
            <a:r>
              <a:rPr lang="en-GB" noProof="0" dirty="0"/>
              <a:t>Hormones</a:t>
            </a:r>
          </a:p>
          <a:p>
            <a:pPr lvl="1"/>
            <a:r>
              <a:rPr lang="en-GB" noProof="0" dirty="0"/>
              <a:t>(Pheromones)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CC1F974-64E5-DE12-AFFA-2CF62F43C4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1207" r="11320"/>
          <a:stretch>
            <a:fillRect/>
          </a:stretch>
        </p:blipFill>
        <p:spPr>
          <a:xfrm>
            <a:off x="4495800" y="1849292"/>
            <a:ext cx="4191000" cy="340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0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10DE83-D90F-1CAC-B3C6-70DAD02B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REVIEW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FF727C-0849-C57D-50B1-9ED6536361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What was meant by </a:t>
            </a:r>
            <a:r>
              <a:rPr lang="en-GB" i="1" noProof="0" dirty="0"/>
              <a:t>neurotransmitters</a:t>
            </a:r>
            <a:r>
              <a:rPr lang="en-GB" noProof="0" dirty="0"/>
              <a:t> and </a:t>
            </a:r>
            <a:r>
              <a:rPr lang="en-GB" i="1" noProof="0" dirty="0"/>
              <a:t>neurotransmission</a:t>
            </a:r>
            <a:r>
              <a:rPr lang="en-GB" noProof="0" dirty="0"/>
              <a:t>? </a:t>
            </a:r>
          </a:p>
          <a:p>
            <a:endParaRPr lang="en-GB" noProof="0" dirty="0"/>
          </a:p>
          <a:p>
            <a:r>
              <a:rPr lang="en-GB" noProof="0" dirty="0"/>
              <a:t>Volunteers will come to the whiteboard to make a summary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4316149-36C8-42C1-F7E2-2AE7C1B539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56920"/>
            <a:ext cx="4038600" cy="3212522"/>
          </a:xfrm>
        </p:spPr>
      </p:pic>
    </p:spTree>
    <p:extLst>
      <p:ext uri="{BB962C8B-B14F-4D97-AF65-F5344CB8AC3E}">
        <p14:creationId xmlns:p14="http://schemas.microsoft.com/office/powerpoint/2010/main" val="383500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EE2A6-9793-ED40-9769-19FB07BB0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81ADCF-5318-1E40-82F3-2E4943623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735286"/>
          </a:xfrm>
        </p:spPr>
        <p:txBody>
          <a:bodyPr/>
          <a:lstStyle/>
          <a:p>
            <a:endParaRPr lang="en-GB" b="1" dirty="0"/>
          </a:p>
          <a:p>
            <a:r>
              <a:rPr lang="en-GB" b="1" dirty="0"/>
              <a:t>Dopamine</a:t>
            </a:r>
          </a:p>
          <a:p>
            <a:pPr lvl="1"/>
            <a:r>
              <a:rPr lang="en-GB" dirty="0"/>
              <a:t>A </a:t>
            </a:r>
            <a:r>
              <a:rPr lang="en-GB" i="1" dirty="0"/>
              <a:t>neurotransmitter</a:t>
            </a:r>
            <a:r>
              <a:rPr lang="en-GB" dirty="0"/>
              <a:t> (and a </a:t>
            </a:r>
            <a:r>
              <a:rPr lang="en-GB" i="1" dirty="0"/>
              <a:t>hormone</a:t>
            </a:r>
            <a:r>
              <a:rPr lang="en-GB" dirty="0"/>
              <a:t>) involved in motivational behaviour like pleasure and reward-seeking and addictive behaviour</a:t>
            </a:r>
          </a:p>
          <a:p>
            <a:pPr lvl="1"/>
            <a:r>
              <a:rPr lang="en-GB" dirty="0"/>
              <a:t>Released in the brain’s reward system</a:t>
            </a:r>
          </a:p>
        </p:txBody>
      </p:sp>
      <p:pic>
        <p:nvPicPr>
          <p:cNvPr id="6" name="Sisällön paikkamerkki 5" descr="Kuva, joka sisältää kohteen kukka&#10;&#10;Kuvaus luotu automaattisesti">
            <a:extLst>
              <a:ext uri="{FF2B5EF4-FFF2-40B4-BE49-F238E27FC236}">
                <a16:creationId xmlns:a16="http://schemas.microsoft.com/office/drawing/2014/main" id="{1E4ABA94-8992-DB45-B1FF-AA38C23FF3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853189"/>
            <a:ext cx="4038600" cy="2229307"/>
          </a:xfrm>
        </p:spPr>
      </p:pic>
    </p:spTree>
    <p:extLst>
      <p:ext uri="{BB962C8B-B14F-4D97-AF65-F5344CB8AC3E}">
        <p14:creationId xmlns:p14="http://schemas.microsoft.com/office/powerpoint/2010/main" val="11960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A3018B87-7627-CC6C-40FC-4FDFA1191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pic>
        <p:nvPicPr>
          <p:cNvPr id="7" name="Online-media 6" descr="The brain in love | Helen Fisher">
            <a:hlinkClick r:id="" action="ppaction://media"/>
            <a:extLst>
              <a:ext uri="{FF2B5EF4-FFF2-40B4-BE49-F238E27FC236}">
                <a16:creationId xmlns:a16="http://schemas.microsoft.com/office/drawing/2014/main" id="{4FDD4EA0-A759-D53B-2082-2CFC75D8CCC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6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EB4694-F41B-3A48-A322-F9BAD1762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2C55BD-F061-9A41-B08E-FF7916FC4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According to </a:t>
            </a:r>
            <a:r>
              <a:rPr lang="en-GB" b="1" dirty="0"/>
              <a:t>Fisher, Aron and Brown (2006)</a:t>
            </a:r>
            <a:r>
              <a:rPr lang="en-GB" dirty="0"/>
              <a:t>, </a:t>
            </a:r>
            <a:r>
              <a:rPr lang="en-GB" i="1" dirty="0"/>
              <a:t>romantic love </a:t>
            </a:r>
            <a:r>
              <a:rPr lang="en-GB" dirty="0"/>
              <a:t>is based on three functions:</a:t>
            </a:r>
          </a:p>
          <a:p>
            <a:pPr lvl="1"/>
            <a:r>
              <a:rPr lang="en-GB" dirty="0"/>
              <a:t>Sex drive</a:t>
            </a:r>
          </a:p>
          <a:p>
            <a:pPr lvl="1"/>
            <a:r>
              <a:rPr lang="en-GB" dirty="0"/>
              <a:t>Attraction</a:t>
            </a:r>
          </a:p>
          <a:p>
            <a:pPr lvl="1"/>
            <a:r>
              <a:rPr lang="en-GB" dirty="0"/>
              <a:t>Partner attachment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6C76010A-D302-604B-AC40-16BD78B046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16970" y="1763873"/>
            <a:ext cx="4069830" cy="3798508"/>
          </a:xfrm>
        </p:spPr>
      </p:pic>
    </p:spTree>
    <p:extLst>
      <p:ext uri="{BB962C8B-B14F-4D97-AF65-F5344CB8AC3E}">
        <p14:creationId xmlns:p14="http://schemas.microsoft.com/office/powerpoint/2010/main" val="257596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09AE80-671A-E521-748E-3D8938CF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B00168-E9D9-06D7-75B1-00E5A4B7B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noProof="0" dirty="0"/>
              <a:t>Read about the role of </a:t>
            </a:r>
            <a:r>
              <a:rPr lang="en-GB" b="1" noProof="0" dirty="0"/>
              <a:t>dopamine</a:t>
            </a:r>
            <a:r>
              <a:rPr lang="en-GB" noProof="0" dirty="0"/>
              <a:t> in </a:t>
            </a:r>
            <a:r>
              <a:rPr lang="en-GB" i="1" noProof="0" dirty="0"/>
              <a:t>attraction</a:t>
            </a:r>
            <a:r>
              <a:rPr lang="en-GB" noProof="0" dirty="0"/>
              <a:t> (</a:t>
            </a:r>
            <a:r>
              <a:rPr lang="en-GB" i="1" noProof="0" dirty="0"/>
              <a:t>romantic love</a:t>
            </a:r>
            <a:r>
              <a:rPr lang="en-GB" noProof="0" dirty="0"/>
              <a:t>) 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noProof="0" dirty="0"/>
              <a:t>Make a summary of the key contents and </a:t>
            </a:r>
            <a:r>
              <a:rPr lang="en-GB" b="1" noProof="0" dirty="0"/>
              <a:t>Fisher, Aron and Brown (2005) </a:t>
            </a:r>
            <a:r>
              <a:rPr lang="en-GB" noProof="0" dirty="0"/>
              <a:t>in your own words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4F5D8C2C-34CA-B7A7-896A-DD2C79A1AC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56743" y="1422167"/>
            <a:ext cx="3272010" cy="4013666"/>
          </a:xfrm>
        </p:spPr>
      </p:pic>
    </p:spTree>
    <p:extLst>
      <p:ext uri="{BB962C8B-B14F-4D97-AF65-F5344CB8AC3E}">
        <p14:creationId xmlns:p14="http://schemas.microsoft.com/office/powerpoint/2010/main" val="117180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b="1" dirty="0"/>
              <a:t>Hormones</a:t>
            </a:r>
            <a:r>
              <a:rPr lang="en-GB" dirty="0"/>
              <a:t> are chemicals that are produced by the </a:t>
            </a:r>
            <a:r>
              <a:rPr lang="en-GB" i="1" dirty="0"/>
              <a:t>glands</a:t>
            </a:r>
            <a:r>
              <a:rPr lang="en-GB" dirty="0"/>
              <a:t> that make up the </a:t>
            </a:r>
            <a:r>
              <a:rPr lang="en-GB" i="1" dirty="0"/>
              <a:t>endocrine system</a:t>
            </a:r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9498"/>
            <a:ext cx="4038600" cy="4507366"/>
          </a:xfrm>
        </p:spPr>
      </p:pic>
    </p:spTree>
    <p:extLst>
      <p:ext uri="{BB962C8B-B14F-4D97-AF65-F5344CB8AC3E}">
        <p14:creationId xmlns:p14="http://schemas.microsoft.com/office/powerpoint/2010/main" val="95636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Hormones</a:t>
            </a:r>
            <a:r>
              <a:rPr lang="en-GB" dirty="0"/>
              <a:t> are secreted by the endocrine system into the bloodstream and carried by the blood to all parts of the body </a:t>
            </a:r>
          </a:p>
          <a:p>
            <a:r>
              <a:rPr lang="en-GB" b="1" dirty="0"/>
              <a:t>Hormones</a:t>
            </a:r>
            <a:r>
              <a:rPr lang="en-GB" dirty="0"/>
              <a:t> act on specific target cells based on the </a:t>
            </a:r>
            <a:r>
              <a:rPr lang="en-GB" i="1" dirty="0"/>
              <a:t>lock-and-key action</a:t>
            </a:r>
          </a:p>
        </p:txBody>
      </p:sp>
      <p:pic>
        <p:nvPicPr>
          <p:cNvPr id="8" name="Sisällön paikkamerkki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175166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EA0743-3405-6D56-0B69-1CD20413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5F34B3-F277-E6D9-F753-7E6B436530F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Hormones</a:t>
            </a:r>
            <a:r>
              <a:rPr lang="en-GB" dirty="0"/>
              <a:t> influence slower than neurotransmitters, but the effect lasts longer </a:t>
            </a:r>
          </a:p>
          <a:p>
            <a:r>
              <a:rPr lang="en-GB" dirty="0"/>
              <a:t>Same chemical can be either a </a:t>
            </a:r>
            <a:r>
              <a:rPr lang="en-GB" b="1" dirty="0"/>
              <a:t>hormone</a:t>
            </a:r>
            <a:r>
              <a:rPr lang="en-GB" dirty="0"/>
              <a:t> or a </a:t>
            </a:r>
            <a:r>
              <a:rPr lang="en-GB" b="1" dirty="0"/>
              <a:t>neurotransmitter</a:t>
            </a:r>
            <a:r>
              <a:rPr lang="en-GB" dirty="0"/>
              <a:t> depending on where the chemical is in the body</a:t>
            </a:r>
          </a:p>
          <a:p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4845E25F-0A85-E660-8359-329F38FE3B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8018" y="2273300"/>
            <a:ext cx="3467100" cy="231140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46CF0201-3BBE-EE5F-AF9E-B55444ADD427}"/>
              </a:ext>
            </a:extLst>
          </p:cNvPr>
          <p:cNvSpPr txBox="1"/>
          <p:nvPr/>
        </p:nvSpPr>
        <p:spPr>
          <a:xfrm>
            <a:off x="5816483" y="4847422"/>
            <a:ext cx="1790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i="1" noProof="0" dirty="0"/>
              <a:t>Testosterone</a:t>
            </a:r>
          </a:p>
        </p:txBody>
      </p:sp>
    </p:spTree>
    <p:extLst>
      <p:ext uri="{BB962C8B-B14F-4D97-AF65-F5344CB8AC3E}">
        <p14:creationId xmlns:p14="http://schemas.microsoft.com/office/powerpoint/2010/main" val="294036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8488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Main effects of </a:t>
            </a:r>
            <a:r>
              <a:rPr lang="en-GB" b="1" dirty="0"/>
              <a:t>hormones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Physical growth and maturation</a:t>
            </a:r>
          </a:p>
          <a:p>
            <a:pPr lvl="1"/>
            <a:r>
              <a:rPr lang="en-GB" dirty="0"/>
              <a:t>Metabolic processes</a:t>
            </a:r>
          </a:p>
          <a:p>
            <a:pPr lvl="1"/>
            <a:r>
              <a:rPr lang="en-GB" dirty="0"/>
              <a:t>Stress and activation level</a:t>
            </a:r>
          </a:p>
          <a:p>
            <a:pPr lvl="1"/>
            <a:r>
              <a:rPr lang="en-GB" dirty="0"/>
              <a:t>Sexual maturation and arousal </a:t>
            </a:r>
          </a:p>
          <a:p>
            <a:endParaRPr lang="fi-FI" dirty="0"/>
          </a:p>
        </p:txBody>
      </p:sp>
      <p:pic>
        <p:nvPicPr>
          <p:cNvPr id="5" name="Sisällön paikkamerkki 4" descr="69955423495a7530f0773e541ee7dab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094" b="-49094"/>
          <a:stretch>
            <a:fillRect/>
          </a:stretch>
        </p:blipFill>
        <p:spPr>
          <a:xfrm>
            <a:off x="4865688" y="1600199"/>
            <a:ext cx="3821112" cy="4525963"/>
          </a:xfrm>
        </p:spPr>
      </p:pic>
    </p:spTree>
    <p:extLst>
      <p:ext uri="{BB962C8B-B14F-4D97-AF65-F5344CB8AC3E}">
        <p14:creationId xmlns:p14="http://schemas.microsoft.com/office/powerpoint/2010/main" val="75460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137F1A-21E8-209B-371B-A36B0F18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81DE63-224F-B1AF-4656-ECF66A8B98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Oxytocin</a:t>
            </a:r>
          </a:p>
          <a:p>
            <a:pPr lvl="1"/>
            <a:r>
              <a:rPr lang="en-GB" noProof="0" dirty="0"/>
              <a:t>A </a:t>
            </a:r>
            <a:r>
              <a:rPr lang="en-GB" i="1" noProof="0" dirty="0"/>
              <a:t>hormone</a:t>
            </a:r>
            <a:r>
              <a:rPr lang="en-GB" noProof="0" dirty="0"/>
              <a:t> and a </a:t>
            </a:r>
            <a:r>
              <a:rPr lang="en-GB" i="1" noProof="0" dirty="0"/>
              <a:t>neurotransmitter</a:t>
            </a:r>
            <a:r>
              <a:rPr lang="en-GB" noProof="0" dirty="0"/>
              <a:t> involved in social bonding, sexual activity and childbirth</a:t>
            </a:r>
          </a:p>
          <a:p>
            <a:pPr lvl="1"/>
            <a:r>
              <a:rPr lang="en-GB" noProof="0" dirty="0"/>
              <a:t>Produced in hypothalamus and secreted by pituitary gland</a:t>
            </a:r>
          </a:p>
        </p:txBody>
      </p:sp>
      <p:pic>
        <p:nvPicPr>
          <p:cNvPr id="6" name="Sisällön paikkamerkki 4" descr="pituitary.gif">
            <a:extLst>
              <a:ext uri="{FF2B5EF4-FFF2-40B4-BE49-F238E27FC236}">
                <a16:creationId xmlns:a16="http://schemas.microsoft.com/office/drawing/2014/main" id="{0B500A50-11CF-B1A4-061C-5B5BAD9A92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70" b="-11370"/>
          <a:stretch>
            <a:fillRect/>
          </a:stretch>
        </p:blipFill>
        <p:spPr>
          <a:xfrm>
            <a:off x="4495799" y="1429425"/>
            <a:ext cx="4038599" cy="4525934"/>
          </a:xfrm>
        </p:spPr>
      </p:pic>
    </p:spTree>
    <p:extLst>
      <p:ext uri="{BB962C8B-B14F-4D97-AF65-F5344CB8AC3E}">
        <p14:creationId xmlns:p14="http://schemas.microsoft.com/office/powerpoint/2010/main" val="376458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F997ED-5486-8C8B-B051-AF95FCDAD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A72E77-A7DA-1F51-851F-AD368954DE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 err="1"/>
              <a:t>Kosfeld</a:t>
            </a:r>
            <a:r>
              <a:rPr lang="en-GB" b="1" noProof="0" dirty="0"/>
              <a:t> et al. (2005)</a:t>
            </a:r>
          </a:p>
          <a:p>
            <a:pPr lvl="1"/>
            <a:r>
              <a:rPr lang="en-GB" noProof="0" dirty="0"/>
              <a:t>True experiment with random allocation of 194 male students into either oxytocin or placebo group</a:t>
            </a:r>
          </a:p>
          <a:p>
            <a:pPr lvl="1"/>
            <a:r>
              <a:rPr lang="en-GB" noProof="0" dirty="0"/>
              <a:t>Participants played a trust game with real monetary stakes</a:t>
            </a:r>
          </a:p>
          <a:p>
            <a:pPr lvl="1"/>
            <a:r>
              <a:rPr lang="en-GB" noProof="0" dirty="0"/>
              <a:t>Oxytocin increased trust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82D4D80-5830-7DA8-2386-0D5EBD0B7A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33589"/>
            <a:ext cx="4038600" cy="285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191000" cy="4708525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Read </a:t>
            </a:r>
            <a:r>
              <a:rPr lang="en-GB" b="1" dirty="0"/>
              <a:t>Baumgartner et al. (2008)</a:t>
            </a:r>
            <a:r>
              <a:rPr lang="en-GB" dirty="0"/>
              <a:t> and </a:t>
            </a:r>
            <a:r>
              <a:rPr lang="en-GB" b="1" dirty="0" err="1"/>
              <a:t>Ditzen</a:t>
            </a:r>
            <a:r>
              <a:rPr lang="en-GB" b="1" dirty="0"/>
              <a:t> et al. (2009) </a:t>
            </a:r>
            <a:r>
              <a:rPr lang="en-GB" dirty="0"/>
              <a:t>from </a:t>
            </a:r>
            <a:r>
              <a:rPr lang="en-GB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dirty="0"/>
              <a:t>What do these studies tell you about the role of oxytocin in trust? </a:t>
            </a:r>
          </a:p>
        </p:txBody>
      </p:sp>
      <p:pic>
        <p:nvPicPr>
          <p:cNvPr id="5" name="Sisällön paikkamerkki 4" descr="hormone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247" b="-232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756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02F05A-61DF-A998-A154-9477BF0F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pic>
        <p:nvPicPr>
          <p:cNvPr id="6" name="Online-media 5" descr="Everything You've Heard About Oxytocin is Wrong">
            <a:hlinkClick r:id="" action="ppaction://media"/>
            <a:extLst>
              <a:ext uri="{FF2B5EF4-FFF2-40B4-BE49-F238E27FC236}">
                <a16:creationId xmlns:a16="http://schemas.microsoft.com/office/drawing/2014/main" id="{80775B29-C03F-7FE4-AE55-4936B7E7892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1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1DC87A-3D86-65FD-6E41-93177E4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FEA441-7CBE-89AD-0F19-807D02C24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872993"/>
          </a:xfrm>
        </p:spPr>
        <p:txBody>
          <a:bodyPr>
            <a:normAutofit/>
          </a:bodyPr>
          <a:lstStyle/>
          <a:p>
            <a:r>
              <a:rPr lang="en-GB" dirty="0"/>
              <a:t>Teacher divides you into six groups </a:t>
            </a:r>
          </a:p>
          <a:p>
            <a:r>
              <a:rPr lang="en-GB" dirty="0"/>
              <a:t>Each group revolves through six checkpoints and contributes to </a:t>
            </a:r>
            <a:r>
              <a:rPr lang="en-GB" b="1" dirty="0"/>
              <a:t>concept maps </a:t>
            </a:r>
            <a:r>
              <a:rPr lang="en-GB" dirty="0"/>
              <a:t>based on the </a:t>
            </a:r>
            <a:r>
              <a:rPr lang="en-GB" i="1" dirty="0"/>
              <a:t>Role of chemical messengers in interpersonal relationships</a:t>
            </a:r>
            <a:endParaRPr lang="en-GB" i="1" noProof="1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36A0EDD5-EF06-F2F8-3FA7-25D7216C12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60B572-47AA-EDE1-66E0-3ECFE931E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explanations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297DDB-5A35-5D47-D9F9-12031B70A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Cognitive models suggest that our perceptions, judgements, and mental processes play a key role in interpersonal relationships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2D66C5E-145A-A08F-4C85-8A88FF233D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198" y="2032000"/>
            <a:ext cx="4190999" cy="279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7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344339-790E-0760-A8F5-367728300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explanations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E30A926-AE55-75E4-ED8E-F2E8E050D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endParaRPr lang="en-GB" b="1" noProof="0" dirty="0"/>
          </a:p>
          <a:p>
            <a:endParaRPr lang="en-GB" b="1" dirty="0"/>
          </a:p>
          <a:p>
            <a:r>
              <a:rPr lang="en-GB" b="1" noProof="0" dirty="0"/>
              <a:t>Similarity-attraction-hypothesis (Byrne, 1971)</a:t>
            </a:r>
          </a:p>
          <a:p>
            <a:pPr lvl="1"/>
            <a:r>
              <a:rPr lang="en-GB" noProof="0" dirty="0"/>
              <a:t>People are more attracted to those who share their attitudes, values, and beliefs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E4E903B-DD83-8AE9-5DB8-132A8D8FBD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46504" y="2519084"/>
            <a:ext cx="4038600" cy="268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3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1A3185-9927-A578-8865-07E3E76B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explanations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627234-359A-CC44-6658-7865D38308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Why similarity increases attraction?</a:t>
            </a:r>
          </a:p>
          <a:p>
            <a:pPr lvl="1"/>
            <a:r>
              <a:rPr lang="en-GB" noProof="0" dirty="0"/>
              <a:t>Social validation</a:t>
            </a:r>
          </a:p>
          <a:p>
            <a:pPr lvl="1"/>
            <a:r>
              <a:rPr lang="en-GB" noProof="0" dirty="0"/>
              <a:t>Reduced uncertainty</a:t>
            </a:r>
          </a:p>
          <a:p>
            <a:pPr lvl="1"/>
            <a:r>
              <a:rPr lang="en-GB" noProof="0" dirty="0"/>
              <a:t>Smoother communication</a:t>
            </a:r>
          </a:p>
          <a:p>
            <a:pPr lvl="1"/>
            <a:r>
              <a:rPr lang="en-GB" noProof="0" dirty="0"/>
              <a:t>Emotional ease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A6B3E5A5-FC8C-915B-3AB0-5289752766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225881"/>
            <a:ext cx="4406216" cy="291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7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94D34A-9431-EFA4-2E17-1F2B16F6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4D83CB-336B-39CF-C0D5-BB8390E81A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Markey and Markey (2007)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noProof="0" dirty="0"/>
              <a:t>Is the similarity-attraction-hypothesis supported by this study?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7F27343-370C-51E4-60D6-E7B0D6D467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250276"/>
            <a:ext cx="4260848" cy="280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3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EDC761-2CCE-ED53-4098-94758B46E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explanations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20FD59-231C-407D-7608-2051156AA0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Mere exposure effect (Zajonc, 1968)</a:t>
            </a:r>
          </a:p>
          <a:p>
            <a:pPr lvl="1"/>
            <a:r>
              <a:rPr lang="en-GB" noProof="0" dirty="0"/>
              <a:t>People tend to develop a preference for things simply because they are familiar with them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B1251E1-8B47-050E-015B-D3D8272584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Why familiarity increases attraction?</a:t>
            </a:r>
          </a:p>
          <a:p>
            <a:pPr lvl="1"/>
            <a:r>
              <a:rPr lang="en-GB" dirty="0"/>
              <a:t>Familiar things are processed more fluently</a:t>
            </a:r>
          </a:p>
          <a:p>
            <a:pPr lvl="1"/>
            <a:r>
              <a:rPr lang="en-GB" noProof="0" dirty="0"/>
              <a:t>Reduction of uncertainty</a:t>
            </a:r>
          </a:p>
          <a:p>
            <a:pPr lvl="1"/>
            <a:r>
              <a:rPr lang="en-GB" dirty="0"/>
              <a:t>Positive cognitive associations</a:t>
            </a:r>
          </a:p>
          <a:p>
            <a:pPr lvl="1"/>
            <a:r>
              <a:rPr lang="en-GB" noProof="0" dirty="0"/>
              <a:t>Implicit memory</a:t>
            </a:r>
          </a:p>
        </p:txBody>
      </p:sp>
    </p:spTree>
    <p:extLst>
      <p:ext uri="{BB962C8B-B14F-4D97-AF65-F5344CB8AC3E}">
        <p14:creationId xmlns:p14="http://schemas.microsoft.com/office/powerpoint/2010/main" val="185223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D87312-8DC2-063A-4C71-12F9FED76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explanations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274CA4-B652-8E7A-E4A0-17E1096D7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Zajonc (1968)</a:t>
            </a:r>
          </a:p>
          <a:p>
            <a:pPr lvl="1"/>
            <a:r>
              <a:rPr lang="en-GB" noProof="0" dirty="0"/>
              <a:t>Participants were told they were taking part in a study of ”visual memory”</a:t>
            </a:r>
          </a:p>
          <a:p>
            <a:pPr lvl="1"/>
            <a:r>
              <a:rPr lang="en-GB" noProof="0" dirty="0"/>
              <a:t>Participants were shown photos of faces for two seconds per face</a:t>
            </a:r>
          </a:p>
          <a:p>
            <a:pPr lvl="1"/>
            <a:r>
              <a:rPr lang="en-GB" dirty="0"/>
              <a:t>Two</a:t>
            </a:r>
            <a:r>
              <a:rPr lang="en-GB" noProof="0" dirty="0"/>
              <a:t> groups had different frequencies of the photos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50A4C77-EE08-930D-0CF6-B8FF53CF7C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701489"/>
            <a:ext cx="4344270" cy="287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B98674-8E61-273F-7AEF-45C7AE88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3877AF-1887-C686-57F2-12A257629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Moreland and Beach (1992)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noProof="0" dirty="0"/>
              <a:t>What kind of evidence does this study provide for the mere exposure effect?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E94302D-682F-1F08-858B-CC53AF3FFC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44672"/>
            <a:ext cx="4244238" cy="282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1EFF9A-2F8F-D943-8761-0E26486A2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604210-A71E-DB43-BC2D-9E77863EF1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b="1" dirty="0"/>
          </a:p>
          <a:p>
            <a:r>
              <a:rPr lang="en-GB" b="1" dirty="0"/>
              <a:t>Laboratory experiment</a:t>
            </a:r>
          </a:p>
          <a:p>
            <a:pPr lvl="1"/>
            <a:r>
              <a:rPr lang="en-GB" dirty="0"/>
              <a:t>Conducted in highly controlled, artificial conditions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905405B-3C45-304F-AB76-E6027E471C83}"/>
              </a:ext>
            </a:extLst>
          </p:cNvPr>
          <p:cNvSpPr txBox="1"/>
          <p:nvPr/>
        </p:nvSpPr>
        <p:spPr>
          <a:xfrm>
            <a:off x="1258504" y="4426803"/>
            <a:ext cx="243598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E.g. </a:t>
            </a:r>
            <a:r>
              <a:rPr lang="fi-FI" sz="2400" b="1" dirty="0" err="1"/>
              <a:t>Zajonc</a:t>
            </a:r>
            <a:r>
              <a:rPr lang="fi-FI" sz="2400" b="1" dirty="0"/>
              <a:t> (1968)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4BDBAB77-B450-50D5-DF79-23C3D34BF1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Field experiment</a:t>
            </a:r>
          </a:p>
          <a:p>
            <a:pPr lvl="1"/>
            <a:r>
              <a:rPr lang="en-GB" dirty="0"/>
              <a:t>Conducted in real-life setting </a:t>
            </a:r>
          </a:p>
          <a:p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4C8A1C5-DE61-856E-D065-7F9282F6B62A}"/>
              </a:ext>
            </a:extLst>
          </p:cNvPr>
          <p:cNvSpPr txBox="1"/>
          <p:nvPr/>
        </p:nvSpPr>
        <p:spPr>
          <a:xfrm>
            <a:off x="4543203" y="4426803"/>
            <a:ext cx="424859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E.g. </a:t>
            </a:r>
            <a:r>
              <a:rPr lang="fi-FI" sz="2400" b="1" dirty="0" err="1"/>
              <a:t>Moreland</a:t>
            </a:r>
            <a:r>
              <a:rPr lang="fi-FI" sz="2400" b="1" dirty="0"/>
              <a:t> and Beach (1992)</a:t>
            </a:r>
          </a:p>
        </p:txBody>
      </p:sp>
    </p:spTree>
    <p:extLst>
      <p:ext uri="{BB962C8B-B14F-4D97-AF65-F5344CB8AC3E}">
        <p14:creationId xmlns:p14="http://schemas.microsoft.com/office/powerpoint/2010/main" val="188443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  <p:bldP spid="7" grpId="0" build="p" bldLvl="2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10EBEE-7E54-9F40-B19E-8BD8A3A7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REVIEW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D8A14A-D90C-5A4D-BA5F-57CE022F41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What was meant by </a:t>
            </a:r>
            <a:r>
              <a:rPr lang="en-GB" i="1" dirty="0"/>
              <a:t>schema theory </a:t>
            </a:r>
            <a:r>
              <a:rPr lang="en-GB" dirty="0"/>
              <a:t>and </a:t>
            </a:r>
            <a:r>
              <a:rPr lang="en-GB" i="1" dirty="0"/>
              <a:t>dual</a:t>
            </a:r>
            <a:r>
              <a:rPr lang="en-GB" dirty="0"/>
              <a:t> </a:t>
            </a:r>
            <a:r>
              <a:rPr lang="en-GB" i="1" dirty="0"/>
              <a:t>processing theory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/>
              <a:t>Volunteers will come to the whiteboard to make a summary of both theories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Sisällön paikkamerkki 4">
            <a:extLst>
              <a:ext uri="{FF2B5EF4-FFF2-40B4-BE49-F238E27FC236}">
                <a16:creationId xmlns:a16="http://schemas.microsoft.com/office/drawing/2014/main" id="{48DB22B6-29CE-B6BF-5019-3D42692B32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54" y="2476500"/>
            <a:ext cx="3810000" cy="1905000"/>
          </a:xfrm>
        </p:spPr>
      </p:pic>
    </p:spTree>
    <p:extLst>
      <p:ext uri="{BB962C8B-B14F-4D97-AF65-F5344CB8AC3E}">
        <p14:creationId xmlns:p14="http://schemas.microsoft.com/office/powerpoint/2010/main" val="27306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C1056E-0814-E8FF-08CA-99B4D5C79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C62315-A480-C33E-B06A-0B7C5BB81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 err="1"/>
              <a:t>Kognity</a:t>
            </a:r>
            <a:r>
              <a:rPr lang="en-GB" b="1" noProof="0" dirty="0"/>
              <a:t> 4.2.1 </a:t>
            </a:r>
            <a:r>
              <a:rPr lang="en-GB" noProof="0" dirty="0"/>
              <a:t>and study how </a:t>
            </a:r>
            <a:r>
              <a:rPr lang="en-GB" i="1" noProof="0" dirty="0"/>
              <a:t>schema theory</a:t>
            </a:r>
            <a:r>
              <a:rPr lang="en-GB" noProof="0" dirty="0"/>
              <a:t> and </a:t>
            </a:r>
            <a:r>
              <a:rPr lang="en-GB" i="1" noProof="0" dirty="0"/>
              <a:t>dual processing </a:t>
            </a:r>
            <a:r>
              <a:rPr lang="en-GB" i="1" dirty="0"/>
              <a:t>theory</a:t>
            </a:r>
            <a:r>
              <a:rPr lang="en-GB" i="1" noProof="0" dirty="0"/>
              <a:t> </a:t>
            </a:r>
            <a:r>
              <a:rPr lang="en-GB" noProof="0" dirty="0"/>
              <a:t>can explain interpersonal conflict</a:t>
            </a:r>
          </a:p>
          <a:p>
            <a:pPr lvl="1"/>
            <a:r>
              <a:rPr lang="en-GB" dirty="0"/>
              <a:t>Summarize the main points in your own words</a:t>
            </a:r>
            <a:endParaRPr lang="en-GB" noProof="0" dirty="0"/>
          </a:p>
        </p:txBody>
      </p:sp>
      <p:pic>
        <p:nvPicPr>
          <p:cNvPr id="5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DD49C815-B68F-C9B9-0C33-50C63A8555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8202" y="1604438"/>
            <a:ext cx="4042383" cy="4521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962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8D470-7EDC-6F9D-7CB9-987E7DC24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2AD3EE-9BB0-2FFE-DDB3-B1ECC403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C75C86-3188-44D8-A554-5E6043A11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87299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Teacher divides you into six groups </a:t>
            </a:r>
          </a:p>
          <a:p>
            <a:r>
              <a:rPr lang="en-GB" dirty="0"/>
              <a:t>Each group revolves through six checkpoints and contributes to </a:t>
            </a:r>
            <a:r>
              <a:rPr lang="en-GB" b="1" dirty="0"/>
              <a:t>concept maps </a:t>
            </a:r>
            <a:r>
              <a:rPr lang="en-GB" dirty="0"/>
              <a:t>based on the </a:t>
            </a:r>
            <a:r>
              <a:rPr lang="en-GB" i="1" dirty="0"/>
              <a:t>Cognitive explanations</a:t>
            </a:r>
            <a:endParaRPr lang="en-GB" i="1" noProof="1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43650B5B-345C-FA2E-15EF-A529414E86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9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D3F1A8-130E-AEAF-6B6F-D9E08309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Communication</a:t>
            </a:r>
            <a:r>
              <a:rPr lang="fi-FI" dirty="0"/>
              <a:t> and </a:t>
            </a:r>
            <a:r>
              <a:rPr lang="fi-FI" dirty="0" err="1"/>
              <a:t>language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AA6AD3-0AFC-764E-CFC0-BE1BEEAFEB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Communication is the foundation of all interpersonal relationships</a:t>
            </a:r>
          </a:p>
          <a:p>
            <a:pPr lvl="1"/>
            <a:r>
              <a:rPr lang="en-GB" noProof="0" dirty="0"/>
              <a:t>It is not just </a:t>
            </a:r>
            <a:r>
              <a:rPr lang="en-GB" i="1" noProof="0" dirty="0"/>
              <a:t>what</a:t>
            </a:r>
            <a:r>
              <a:rPr lang="en-GB" noProof="0" dirty="0"/>
              <a:t> we say but </a:t>
            </a:r>
            <a:r>
              <a:rPr lang="en-GB" i="1" noProof="0" dirty="0"/>
              <a:t>how</a:t>
            </a:r>
            <a:r>
              <a:rPr lang="en-GB" noProof="0" dirty="0"/>
              <a:t> we say it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3F3BE31-66FF-A8B5-C375-F1B76A50D8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084659"/>
            <a:ext cx="4038600" cy="268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8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F36D9D-9D37-384E-A5B9-FC2EF0747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Communication</a:t>
            </a:r>
            <a:r>
              <a:rPr lang="fi-FI" dirty="0"/>
              <a:t> and </a:t>
            </a:r>
            <a:r>
              <a:rPr lang="fi-FI" dirty="0" err="1"/>
              <a:t>language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76D368-3902-8B4B-BDED-A67809F644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b="1" dirty="0"/>
              <a:t>Social penetration theory (Altman &amp; Taylor, 1973)</a:t>
            </a:r>
          </a:p>
          <a:p>
            <a:pPr lvl="1"/>
            <a:r>
              <a:rPr lang="en-GB" dirty="0"/>
              <a:t>Close relationships develop from a shallower level to more intimate level through </a:t>
            </a:r>
            <a:r>
              <a:rPr lang="en-GB" b="1" dirty="0"/>
              <a:t>self-disclosure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7E75D0A-F412-8B4D-974C-999E42FA35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220243"/>
            <a:ext cx="4191000" cy="2857501"/>
          </a:xfrm>
        </p:spPr>
      </p:pic>
    </p:spTree>
    <p:extLst>
      <p:ext uri="{BB962C8B-B14F-4D97-AF65-F5344CB8AC3E}">
        <p14:creationId xmlns:p14="http://schemas.microsoft.com/office/powerpoint/2010/main" val="119508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FFCB65-C5FB-DE49-8B1C-01BB6D27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5CF9A5-9DD1-ED4D-BB42-DC64630411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Read “</a:t>
            </a:r>
            <a:r>
              <a:rPr lang="en-GB" i="1" dirty="0"/>
              <a:t>How can communication reduce conflict?</a:t>
            </a:r>
            <a:r>
              <a:rPr lang="en-GB" dirty="0"/>
              <a:t>” from </a:t>
            </a:r>
            <a:r>
              <a:rPr lang="en-GB" b="1" dirty="0" err="1"/>
              <a:t>Kognity</a:t>
            </a:r>
            <a:r>
              <a:rPr lang="en-GB" b="1" dirty="0"/>
              <a:t> 4.2.2 </a:t>
            </a:r>
          </a:p>
          <a:p>
            <a:pPr lvl="1"/>
            <a:r>
              <a:rPr lang="en-GB" dirty="0"/>
              <a:t>Summarise the four stages of social penetration theory in your own words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64B314F-A94F-F842-B438-1E6F3F2783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691481"/>
            <a:ext cx="4191000" cy="4191000"/>
          </a:xfrm>
        </p:spPr>
      </p:pic>
    </p:spTree>
    <p:extLst>
      <p:ext uri="{BB962C8B-B14F-4D97-AF65-F5344CB8AC3E}">
        <p14:creationId xmlns:p14="http://schemas.microsoft.com/office/powerpoint/2010/main" val="35977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FE8A7-8EB5-4B1C-6D9E-4BE96B1D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3B7C9-AEB0-A2A6-146B-D5BA2BA8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1A9ECC-D0BA-04AA-9A9B-864BCD738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dirty="0"/>
              <a:t>Sprecher and Hendrick</a:t>
            </a:r>
            <a:r>
              <a:rPr lang="en-GB" b="1" noProof="0" dirty="0"/>
              <a:t> (2004)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noProof="0" dirty="0"/>
              <a:t>What kind of evidence does this study provide for the social penetration theory?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D39F8D39-32A4-BFEF-25F0-F6DA7BDE04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99592"/>
            <a:ext cx="4287312" cy="285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793D7F-9490-AC45-9030-5803F102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Communication</a:t>
            </a:r>
            <a:r>
              <a:rPr lang="fi-FI" dirty="0"/>
              <a:t> and </a:t>
            </a:r>
            <a:r>
              <a:rPr lang="fi-FI" dirty="0" err="1"/>
              <a:t>language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07A2EB-9109-1E46-96DD-BDC5D137F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8132"/>
            <a:ext cx="4038600" cy="4830097"/>
          </a:xfrm>
        </p:spPr>
        <p:txBody>
          <a:bodyPr>
            <a:normAutofit/>
          </a:bodyPr>
          <a:lstStyle/>
          <a:p>
            <a:r>
              <a:rPr lang="en-GB" b="1" dirty="0"/>
              <a:t>Four horsemen of the Apocalypse (Gottman)</a:t>
            </a:r>
          </a:p>
          <a:p>
            <a:pPr lvl="1"/>
            <a:r>
              <a:rPr lang="en-GB" dirty="0"/>
              <a:t>Four destructive communication patterns in interpersonal relationships</a:t>
            </a:r>
          </a:p>
          <a:p>
            <a:pPr lvl="1"/>
            <a:r>
              <a:rPr lang="en-GB" dirty="0"/>
              <a:t>(1) Criticism</a:t>
            </a:r>
          </a:p>
          <a:p>
            <a:pPr lvl="1"/>
            <a:r>
              <a:rPr lang="en-GB" dirty="0"/>
              <a:t>(2) Contempt</a:t>
            </a:r>
          </a:p>
          <a:p>
            <a:pPr lvl="1"/>
            <a:r>
              <a:rPr lang="en-GB" dirty="0"/>
              <a:t>(3) Defensiveness</a:t>
            </a:r>
          </a:p>
          <a:p>
            <a:pPr lvl="1"/>
            <a:r>
              <a:rPr lang="en-GB" dirty="0"/>
              <a:t>(4) Stonewalling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2CA8ABEA-A4C5-ED4F-AD13-FD8A62D3F6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93277" y="1310262"/>
            <a:ext cx="3608172" cy="5116389"/>
          </a:xfrm>
        </p:spPr>
      </p:pic>
    </p:spTree>
    <p:extLst>
      <p:ext uri="{BB962C8B-B14F-4D97-AF65-F5344CB8AC3E}">
        <p14:creationId xmlns:p14="http://schemas.microsoft.com/office/powerpoint/2010/main" val="18488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36C4E49-154D-C26F-B4BA-DE233B9F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Communication</a:t>
            </a:r>
            <a:r>
              <a:rPr lang="fi-FI" dirty="0"/>
              <a:t> and </a:t>
            </a:r>
            <a:r>
              <a:rPr lang="fi-FI" dirty="0" err="1"/>
              <a:t>language</a:t>
            </a:r>
            <a:endParaRPr lang="fi-FI" dirty="0"/>
          </a:p>
        </p:txBody>
      </p:sp>
      <p:pic>
        <p:nvPicPr>
          <p:cNvPr id="7" name="Online-media 6" descr="Four Horsemen of the Apocalypse | The Gottman Institute: Relationship Behaviors that Lead to Failure">
            <a:hlinkClick r:id="" action="ppaction://media"/>
            <a:extLst>
              <a:ext uri="{FF2B5EF4-FFF2-40B4-BE49-F238E27FC236}">
                <a16:creationId xmlns:a16="http://schemas.microsoft.com/office/drawing/2014/main" id="{17009316-DC62-8726-8E15-2FFE83E4BEF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3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F89D06-78D6-23FF-1677-DE12A5EC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Strategies</a:t>
            </a:r>
            <a:r>
              <a:rPr lang="fi-FI" dirty="0"/>
              <a:t> for </a:t>
            </a:r>
            <a:r>
              <a:rPr lang="fi-FI" dirty="0" err="1"/>
              <a:t>improving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63B6DF-A71D-BF90-9DDA-EDC1D9134B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i="1" noProof="0" dirty="0"/>
              <a:t>Strategies for improving relationships </a:t>
            </a:r>
            <a:r>
              <a:rPr lang="en-GB" noProof="0" dirty="0"/>
              <a:t>usually overlap with </a:t>
            </a:r>
            <a:r>
              <a:rPr lang="en-GB" i="1" noProof="0" dirty="0"/>
              <a:t>communication and language </a:t>
            </a:r>
            <a:r>
              <a:rPr lang="en-GB" noProof="0" dirty="0"/>
              <a:t>in interpersonal relationships</a:t>
            </a:r>
          </a:p>
        </p:txBody>
      </p:sp>
      <p:pic>
        <p:nvPicPr>
          <p:cNvPr id="5" name="Sisällön paikkamerkki 9">
            <a:extLst>
              <a:ext uri="{FF2B5EF4-FFF2-40B4-BE49-F238E27FC236}">
                <a16:creationId xmlns:a16="http://schemas.microsoft.com/office/drawing/2014/main" id="{C915B09F-DC8F-ACF6-D35B-3BB258BBE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853531"/>
            <a:ext cx="4038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7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B3ED92-6279-E7F0-D0E9-569F3CF0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Strategies</a:t>
            </a:r>
            <a:r>
              <a:rPr lang="fi-FI" dirty="0"/>
              <a:t> for </a:t>
            </a:r>
            <a:r>
              <a:rPr lang="fi-FI" dirty="0" err="1"/>
              <a:t>improving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4A6DD-C8EC-2511-9596-203BADCC7A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endParaRPr lang="en-GB" b="1" noProof="0" dirty="0"/>
          </a:p>
          <a:p>
            <a:r>
              <a:rPr lang="en-GB" b="1" noProof="0" dirty="0"/>
              <a:t>Sound relationship house theory (Gottman)</a:t>
            </a:r>
          </a:p>
          <a:p>
            <a:pPr lvl="1"/>
            <a:r>
              <a:rPr lang="en-GB" noProof="0" dirty="0"/>
              <a:t>Two ”weight-bearing walls” always hold the couple together </a:t>
            </a:r>
          </a:p>
          <a:p>
            <a:pPr lvl="1"/>
            <a:r>
              <a:rPr lang="en-GB" noProof="0" dirty="0"/>
              <a:t>The seven ”floors” represent key components in a stable and strong relationship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9FB2092-D35C-6D8B-7B31-B45077DC6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776990"/>
            <a:ext cx="4038600" cy="417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6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8A75D3-AAD5-784D-80A6-F2112AB8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Strategies</a:t>
            </a:r>
            <a:r>
              <a:rPr lang="fi-FI" dirty="0"/>
              <a:t> for </a:t>
            </a:r>
            <a:r>
              <a:rPr lang="fi-FI" dirty="0" err="1"/>
              <a:t>improving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0029C3-9C6B-DE43-B889-D4766710F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86650" cy="4516395"/>
          </a:xfrm>
        </p:spPr>
        <p:txBody>
          <a:bodyPr>
            <a:normAutofit/>
          </a:bodyPr>
          <a:lstStyle/>
          <a:p>
            <a:r>
              <a:rPr lang="en-GB" i="1" dirty="0"/>
              <a:t>Sound relationship house theory </a:t>
            </a:r>
            <a:r>
              <a:rPr lang="en-GB" dirty="0"/>
              <a:t>is applied in </a:t>
            </a:r>
            <a:r>
              <a:rPr lang="en-GB" b="1" dirty="0"/>
              <a:t>Gottman method </a:t>
            </a:r>
            <a:br>
              <a:rPr lang="en-GB" b="1" dirty="0"/>
            </a:br>
            <a:r>
              <a:rPr lang="en-GB" b="1" dirty="0"/>
              <a:t>couples’ therapy</a:t>
            </a:r>
          </a:p>
          <a:p>
            <a:pPr lvl="1"/>
            <a:r>
              <a:rPr lang="en-GB" i="1" dirty="0"/>
              <a:t>YOU communication: </a:t>
            </a:r>
            <a:r>
              <a:rPr lang="en-GB" dirty="0"/>
              <a:t>blaming the partner </a:t>
            </a:r>
            <a:br>
              <a:rPr lang="en-GB" dirty="0"/>
            </a:br>
            <a:r>
              <a:rPr lang="en-GB" dirty="0"/>
              <a:t>for something</a:t>
            </a:r>
          </a:p>
          <a:p>
            <a:pPr lvl="1"/>
            <a:r>
              <a:rPr lang="en-GB" i="1" dirty="0"/>
              <a:t>I communication: </a:t>
            </a:r>
            <a:r>
              <a:rPr lang="en-GB" dirty="0"/>
              <a:t>expressing one’s own feelings</a:t>
            </a:r>
          </a:p>
          <a:p>
            <a:endParaRPr lang="en-GB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60955D3-8362-CC4D-8A18-564C7A200C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1985" r="24109"/>
          <a:stretch>
            <a:fillRect/>
          </a:stretch>
        </p:blipFill>
        <p:spPr>
          <a:xfrm>
            <a:off x="4843850" y="1816443"/>
            <a:ext cx="3829395" cy="3225113"/>
          </a:xfrm>
        </p:spPr>
      </p:pic>
    </p:spTree>
    <p:extLst>
      <p:ext uri="{BB962C8B-B14F-4D97-AF65-F5344CB8AC3E}">
        <p14:creationId xmlns:p14="http://schemas.microsoft.com/office/powerpoint/2010/main" val="107841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074022-8EE3-5FE1-0B5D-72213F374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E146ED-8F14-5EA3-012A-CB1E4D7760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417638"/>
            <a:ext cx="4423719" cy="4933735"/>
          </a:xfrm>
        </p:spPr>
        <p:txBody>
          <a:bodyPr>
            <a:normAutofit/>
          </a:bodyPr>
          <a:lstStyle/>
          <a:p>
            <a:r>
              <a:rPr lang="en-GB" noProof="0" dirty="0"/>
              <a:t>Role-play marriage counselling </a:t>
            </a:r>
          </a:p>
          <a:p>
            <a:r>
              <a:rPr lang="en-GB" noProof="0" dirty="0"/>
              <a:t>Split into groups of three</a:t>
            </a:r>
          </a:p>
          <a:p>
            <a:pPr lvl="1"/>
            <a:r>
              <a:rPr lang="en-GB" noProof="0" dirty="0"/>
              <a:t>One will be a counsellor, and two other will be a married couple with a ”problem”</a:t>
            </a:r>
          </a:p>
          <a:p>
            <a:r>
              <a:rPr lang="en-GB" dirty="0"/>
              <a:t>A</a:t>
            </a:r>
            <a:r>
              <a:rPr lang="en-GB" noProof="0" dirty="0" err="1"/>
              <a:t>pply</a:t>
            </a:r>
            <a:r>
              <a:rPr lang="en-GB" noProof="0" dirty="0"/>
              <a:t> </a:t>
            </a:r>
            <a:r>
              <a:rPr lang="en-GB" i="1" noProof="0" dirty="0" err="1"/>
              <a:t>Gottmans</a:t>
            </a:r>
            <a:r>
              <a:rPr lang="en-GB" i="1" noProof="0" dirty="0"/>
              <a:t>’ theories </a:t>
            </a:r>
            <a:r>
              <a:rPr lang="en-GB" noProof="0" dirty="0"/>
              <a:t>in your witty dialogue</a:t>
            </a:r>
          </a:p>
          <a:p>
            <a:pPr lvl="1"/>
            <a:r>
              <a:rPr lang="en-GB" dirty="0"/>
              <a:t>Utilise the teacher’s handout</a:t>
            </a:r>
            <a:endParaRPr lang="en-GB" noProof="0" dirty="0"/>
          </a:p>
        </p:txBody>
      </p:sp>
      <p:pic>
        <p:nvPicPr>
          <p:cNvPr id="5" name="Sisällön paikkamerkki 5" descr="Kuva, joka sisältää kohteen Ihmisen kasvot, henkilö, hymy, piha-&#10;&#10;Tekoälyllä luotu sisältö voi olla virheellistä.">
            <a:extLst>
              <a:ext uri="{FF2B5EF4-FFF2-40B4-BE49-F238E27FC236}">
                <a16:creationId xmlns:a16="http://schemas.microsoft.com/office/drawing/2014/main" id="{3390031E-F687-FBD6-D3F7-B659B5F29E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64559" y="2335577"/>
            <a:ext cx="4038600" cy="2857500"/>
          </a:xfrm>
        </p:spPr>
      </p:pic>
    </p:spTree>
    <p:extLst>
      <p:ext uri="{BB962C8B-B14F-4D97-AF65-F5344CB8AC3E}">
        <p14:creationId xmlns:p14="http://schemas.microsoft.com/office/powerpoint/2010/main" val="16757667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1053C4-F8A9-F648-982F-B50D3824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Strategies</a:t>
            </a:r>
            <a:r>
              <a:rPr lang="fi-FI" dirty="0"/>
              <a:t> for </a:t>
            </a:r>
            <a:r>
              <a:rPr lang="fi-FI" dirty="0" err="1"/>
              <a:t>improving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D94269-5B64-EC4A-84B1-462EE54ED2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Realistic group conflict theory (</a:t>
            </a:r>
            <a:r>
              <a:rPr lang="en-GB" b="1" dirty="0" err="1"/>
              <a:t>Cambell</a:t>
            </a:r>
            <a:r>
              <a:rPr lang="en-GB" b="1" dirty="0"/>
              <a:t>, 1965)</a:t>
            </a:r>
          </a:p>
          <a:p>
            <a:pPr lvl="1"/>
            <a:r>
              <a:rPr lang="en-GB" dirty="0"/>
              <a:t>If groups have </a:t>
            </a:r>
            <a:r>
              <a:rPr lang="en-GB" i="1" dirty="0"/>
              <a:t>opposite goals</a:t>
            </a:r>
            <a:r>
              <a:rPr lang="en-GB" dirty="0"/>
              <a:t> and compete for </a:t>
            </a:r>
            <a:r>
              <a:rPr lang="en-GB" i="1" dirty="0"/>
              <a:t>limited resources</a:t>
            </a:r>
            <a:r>
              <a:rPr lang="en-GB" dirty="0"/>
              <a:t>, inter-group conflict arises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C400F0AF-C225-3646-8CEF-BF634BCD58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64765" y="2478811"/>
            <a:ext cx="3922643" cy="2778539"/>
          </a:xfrm>
        </p:spPr>
      </p:pic>
    </p:spTree>
    <p:extLst>
      <p:ext uri="{BB962C8B-B14F-4D97-AF65-F5344CB8AC3E}">
        <p14:creationId xmlns:p14="http://schemas.microsoft.com/office/powerpoint/2010/main" val="331420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97C038-32A4-EB45-BD72-4F6F9369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2C5FB8-A652-1E46-8812-793FABAC65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b="1" dirty="0" err="1"/>
              <a:t>Kognity</a:t>
            </a:r>
            <a:r>
              <a:rPr lang="en-GB" b="1" dirty="0"/>
              <a:t> 4.2.2 </a:t>
            </a:r>
            <a:r>
              <a:rPr lang="en-GB" dirty="0"/>
              <a:t>and read more about </a:t>
            </a:r>
            <a:r>
              <a:rPr lang="en-GB" i="1" dirty="0"/>
              <a:t>realistic group conflict theory </a:t>
            </a:r>
            <a:r>
              <a:rPr lang="en-GB" dirty="0"/>
              <a:t>and </a:t>
            </a:r>
            <a:r>
              <a:rPr lang="en-GB" b="1" dirty="0"/>
              <a:t>Sherif’s Robber’s Cave studies (1954/61)</a:t>
            </a:r>
          </a:p>
          <a:p>
            <a:pPr lvl="1"/>
            <a:r>
              <a:rPr lang="en-GB" dirty="0"/>
              <a:t>How do the studies support </a:t>
            </a:r>
            <a:r>
              <a:rPr lang="en-GB" i="1" dirty="0"/>
              <a:t>realistic group conflict theory</a:t>
            </a:r>
            <a:r>
              <a:rPr lang="en-GB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7CD1137-974C-2743-9B4C-207BE7851B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297239"/>
            <a:ext cx="4038600" cy="2263522"/>
          </a:xfrm>
        </p:spPr>
      </p:pic>
    </p:spTree>
    <p:extLst>
      <p:ext uri="{BB962C8B-B14F-4D97-AF65-F5344CB8AC3E}">
        <p14:creationId xmlns:p14="http://schemas.microsoft.com/office/powerpoint/2010/main" val="251461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8A9A38-4D29-4865-7B5B-7E0CF7D3A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Strategies</a:t>
            </a:r>
            <a:r>
              <a:rPr lang="fi-FI" dirty="0"/>
              <a:t> for </a:t>
            </a:r>
            <a:r>
              <a:rPr lang="fi-FI" dirty="0" err="1"/>
              <a:t>improving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pic>
        <p:nvPicPr>
          <p:cNvPr id="6" name="Online-media 5" descr="Robbers Cave Experiment: Unmasking the Roots of Tribal Conflicts">
            <a:hlinkClick r:id="" action="ppaction://media"/>
            <a:extLst>
              <a:ext uri="{FF2B5EF4-FFF2-40B4-BE49-F238E27FC236}">
                <a16:creationId xmlns:a16="http://schemas.microsoft.com/office/drawing/2014/main" id="{1E9A9559-FFE2-50DE-1BE1-0FDD4966F31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060AE14B-7408-4E73-7198-86263428F55B}"/>
              </a:ext>
            </a:extLst>
          </p:cNvPr>
          <p:cNvSpPr txBox="1"/>
          <p:nvPr/>
        </p:nvSpPr>
        <p:spPr>
          <a:xfrm>
            <a:off x="1690297" y="6220590"/>
            <a:ext cx="576343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can subordinate goals resolve conflict?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50470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16C9D-C152-51B6-4947-0D7E1B1A5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6819F6-CBAD-2414-D2DE-80438314F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REVIEW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AEA3378-9719-4605-2507-D83E930539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What was meant by </a:t>
            </a:r>
            <a:r>
              <a:rPr lang="en-GB" i="1" dirty="0"/>
              <a:t>social identity theory (SIT)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/>
              <a:t>Volunteers will come to the whiteboard to make a summary of the theory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Sisällön paikkamerkki 4">
            <a:extLst>
              <a:ext uri="{FF2B5EF4-FFF2-40B4-BE49-F238E27FC236}">
                <a16:creationId xmlns:a16="http://schemas.microsoft.com/office/drawing/2014/main" id="{0A742EC9-7364-065A-B286-F504B69C96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54" y="2476500"/>
            <a:ext cx="3810000" cy="1905000"/>
          </a:xfrm>
        </p:spPr>
      </p:pic>
    </p:spTree>
    <p:extLst>
      <p:ext uri="{BB962C8B-B14F-4D97-AF65-F5344CB8AC3E}">
        <p14:creationId xmlns:p14="http://schemas.microsoft.com/office/powerpoint/2010/main" val="403701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97D32A-A625-6948-A8DB-D56FE8EE1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5DAD94-B089-A54F-9F9A-6D2BC22D58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Review </a:t>
            </a:r>
            <a:r>
              <a:rPr lang="en-GB" i="1" dirty="0"/>
              <a:t>social identity theory </a:t>
            </a:r>
            <a:r>
              <a:rPr lang="en-GB" dirty="0"/>
              <a:t>(SIT) </a:t>
            </a:r>
          </a:p>
          <a:p>
            <a:pPr lvl="1"/>
            <a:r>
              <a:rPr lang="en-GB" dirty="0"/>
              <a:t>How do the Sherif’s Robber’s Cave studies support SIT?</a:t>
            </a:r>
          </a:p>
          <a:p>
            <a:pPr lvl="1"/>
            <a:r>
              <a:rPr lang="en-GB" dirty="0"/>
              <a:t>What kind of a</a:t>
            </a:r>
            <a:r>
              <a:rPr lang="en-GB" i="1" dirty="0"/>
              <a:t>lternative explanation </a:t>
            </a:r>
            <a:r>
              <a:rPr lang="en-GB" dirty="0"/>
              <a:t>can SIT provide in comparison to realistic group conflict theory?</a:t>
            </a:r>
          </a:p>
        </p:txBody>
      </p:sp>
      <p:pic>
        <p:nvPicPr>
          <p:cNvPr id="5" name="Sisällön paikkamerkki 6">
            <a:extLst>
              <a:ext uri="{FF2B5EF4-FFF2-40B4-BE49-F238E27FC236}">
                <a16:creationId xmlns:a16="http://schemas.microsoft.com/office/drawing/2014/main" id="{C9AC31CF-F214-204E-B121-38098E5AE8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9" b="13102"/>
          <a:stretch/>
        </p:blipFill>
        <p:spPr>
          <a:xfrm>
            <a:off x="4572000" y="2446950"/>
            <a:ext cx="4394196" cy="2446326"/>
          </a:xfrm>
        </p:spPr>
      </p:pic>
    </p:spTree>
    <p:extLst>
      <p:ext uri="{BB962C8B-B14F-4D97-AF65-F5344CB8AC3E}">
        <p14:creationId xmlns:p14="http://schemas.microsoft.com/office/powerpoint/2010/main" val="153403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11DF9-1DF7-DB24-CC71-8796ECF01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D15517-706C-BE54-5162-1E379AD1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REVIEW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7BB8E7-C11C-45DD-80EC-A248504EDE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What was meant by </a:t>
            </a:r>
            <a:r>
              <a:rPr lang="en-GB" i="1" dirty="0"/>
              <a:t>social learning theory (SLT)</a:t>
            </a:r>
            <a:r>
              <a:rPr lang="en-GB" dirty="0"/>
              <a:t>?</a:t>
            </a:r>
          </a:p>
          <a:p>
            <a:endParaRPr lang="en-GB" dirty="0"/>
          </a:p>
          <a:p>
            <a:r>
              <a:rPr lang="en-GB" dirty="0"/>
              <a:t>Volunteers will come to the whiteboard to make a summary of the theory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Sisällön paikkamerkki 4">
            <a:extLst>
              <a:ext uri="{FF2B5EF4-FFF2-40B4-BE49-F238E27FC236}">
                <a16:creationId xmlns:a16="http://schemas.microsoft.com/office/drawing/2014/main" id="{7BF97CEB-22A8-BA21-C5DC-4CF4F476B9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54" y="2476500"/>
            <a:ext cx="3810000" cy="1905000"/>
          </a:xfrm>
        </p:spPr>
      </p:pic>
    </p:spTree>
    <p:extLst>
      <p:ext uri="{BB962C8B-B14F-4D97-AF65-F5344CB8AC3E}">
        <p14:creationId xmlns:p14="http://schemas.microsoft.com/office/powerpoint/2010/main" val="115661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EBE413-5B09-5811-1953-A6DEF7F4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Strategies</a:t>
            </a:r>
            <a:r>
              <a:rPr lang="fi-FI" dirty="0"/>
              <a:t> for </a:t>
            </a:r>
            <a:r>
              <a:rPr lang="fi-FI" dirty="0" err="1"/>
              <a:t>improving</a:t>
            </a:r>
            <a:r>
              <a:rPr lang="fi-FI" dirty="0"/>
              <a:t> </a:t>
            </a:r>
            <a:r>
              <a:rPr lang="fi-FI" dirty="0" err="1"/>
              <a:t>relationships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8B5FA6-341B-71E5-3DFC-27C3DB4CB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73898"/>
            <a:ext cx="4321512" cy="4778566"/>
          </a:xfrm>
        </p:spPr>
        <p:txBody>
          <a:bodyPr>
            <a:normAutofit/>
          </a:bodyPr>
          <a:lstStyle/>
          <a:p>
            <a:endParaRPr lang="en-GB" b="1" noProof="0" dirty="0"/>
          </a:p>
          <a:p>
            <a:r>
              <a:rPr lang="en-GB" b="1" noProof="0" dirty="0"/>
              <a:t>Sabido method</a:t>
            </a:r>
          </a:p>
          <a:p>
            <a:pPr lvl="1"/>
            <a:r>
              <a:rPr lang="en-GB" noProof="0" dirty="0"/>
              <a:t>Using means of mass media to promote prosocial behaviour</a:t>
            </a:r>
          </a:p>
          <a:p>
            <a:pPr lvl="1"/>
            <a:r>
              <a:rPr lang="en-GB" noProof="0" dirty="0"/>
              <a:t>Based on SLT</a:t>
            </a:r>
          </a:p>
          <a:p>
            <a:pPr lvl="1"/>
            <a:r>
              <a:rPr lang="en-GB" dirty="0"/>
              <a:t>Has been used successfully in South-Africa to reduce negative feelings towards people </a:t>
            </a:r>
            <a:r>
              <a:rPr lang="en-GB"/>
              <a:t>with HIV/AIDS</a:t>
            </a:r>
            <a:endParaRPr lang="en-GB" noProof="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917EE20-D61F-EF5E-AD69-7CB54B88C2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8712" y="1600200"/>
            <a:ext cx="377757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8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DFD1E-E882-719B-BDD2-E56995458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3FB75F-93D4-3961-F3FD-D16AF7E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0FBCB2-75D0-5DD2-EADA-65D050D41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872993"/>
          </a:xfrm>
        </p:spPr>
        <p:txBody>
          <a:bodyPr>
            <a:normAutofit/>
          </a:bodyPr>
          <a:lstStyle/>
          <a:p>
            <a:r>
              <a:rPr lang="en-GB" dirty="0"/>
              <a:t>Teacher divides you into six groups </a:t>
            </a:r>
          </a:p>
          <a:p>
            <a:r>
              <a:rPr lang="en-GB" dirty="0"/>
              <a:t>Each group revolves through six checkpoints and </a:t>
            </a:r>
            <a:r>
              <a:rPr lang="en-GB"/>
              <a:t>contributes to </a:t>
            </a:r>
            <a:r>
              <a:rPr lang="en-GB" b="1" dirty="0"/>
              <a:t>concept maps </a:t>
            </a:r>
            <a:r>
              <a:rPr lang="en-GB" dirty="0"/>
              <a:t>based on the </a:t>
            </a:r>
            <a:r>
              <a:rPr lang="en-GB" i="1" dirty="0"/>
              <a:t>Communication and language </a:t>
            </a:r>
            <a:r>
              <a:rPr lang="en-GB" dirty="0"/>
              <a:t>and</a:t>
            </a:r>
            <a:r>
              <a:rPr lang="en-GB" i="1" dirty="0"/>
              <a:t> Strategies for improving relationships</a:t>
            </a:r>
            <a:endParaRPr lang="en-GB" i="1" noProof="1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5EA49510-E161-E20D-25FA-C0EBB6F5DD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1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fi-FI" dirty="0" err="1"/>
              <a:t>Couple</a:t>
            </a:r>
            <a:r>
              <a:rPr lang="fi-FI" dirty="0"/>
              <a:t> </a:t>
            </a:r>
            <a:r>
              <a:rPr lang="fi-FI" dirty="0" err="1"/>
              <a:t>cooking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pixabay.com</a:t>
            </a:r>
            <a:r>
              <a:rPr lang="fi-FI" dirty="0"/>
              <a:t>/fi/nainen-keittiö-mies-1979272/&gt; </a:t>
            </a:r>
            <a:r>
              <a:rPr lang="fi-FI" dirty="0" err="1"/>
              <a:t>Accessed</a:t>
            </a:r>
            <a:r>
              <a:rPr lang="fi-FI" dirty="0"/>
              <a:t> 13th of November 2017.</a:t>
            </a:r>
          </a:p>
          <a:p>
            <a:r>
              <a:rPr lang="fi-FI" dirty="0"/>
              <a:t>Love </a:t>
            </a:r>
            <a:r>
              <a:rPr lang="fi-FI" dirty="0" err="1"/>
              <a:t>character</a:t>
            </a:r>
            <a:r>
              <a:rPr lang="fi-FI" dirty="0"/>
              <a:t> &lt;http://</a:t>
            </a:r>
            <a:r>
              <a:rPr lang="fi-FI" dirty="0" err="1"/>
              <a:t>weclipart.com</a:t>
            </a:r>
            <a:r>
              <a:rPr lang="fi-FI" dirty="0"/>
              <a:t>/</a:t>
            </a:r>
            <a:r>
              <a:rPr lang="fi-FI" dirty="0" err="1"/>
              <a:t>japanese+love+clipart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13th of November 2017.</a:t>
            </a:r>
          </a:p>
          <a:p>
            <a:r>
              <a:rPr lang="fi-FI" dirty="0" err="1"/>
              <a:t>Spring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/wiki/Eros_(</a:t>
            </a:r>
            <a:r>
              <a:rPr lang="fi-FI" dirty="0" err="1"/>
              <a:t>concept</a:t>
            </a:r>
            <a:r>
              <a:rPr lang="fi-FI" dirty="0"/>
              <a:t>)&gt; </a:t>
            </a:r>
            <a:r>
              <a:rPr lang="fi-FI" dirty="0" err="1"/>
              <a:t>Accessed</a:t>
            </a:r>
            <a:r>
              <a:rPr lang="fi-FI" dirty="0"/>
              <a:t> 17th of </a:t>
            </a:r>
            <a:r>
              <a:rPr lang="fi-FI" dirty="0" err="1"/>
              <a:t>April</a:t>
            </a:r>
            <a:r>
              <a:rPr lang="fi-FI" dirty="0"/>
              <a:t> 2018.</a:t>
            </a:r>
          </a:p>
          <a:p>
            <a:r>
              <a:rPr lang="fi-FI" dirty="0" err="1"/>
              <a:t>Trianglar</a:t>
            </a:r>
            <a:r>
              <a:rPr lang="fi-FI" dirty="0"/>
              <a:t> </a:t>
            </a:r>
            <a:r>
              <a:rPr lang="fi-FI" dirty="0" err="1"/>
              <a:t>theory</a:t>
            </a:r>
            <a:r>
              <a:rPr lang="fi-FI" dirty="0"/>
              <a:t> of </a:t>
            </a:r>
            <a:r>
              <a:rPr lang="fi-FI" dirty="0" err="1"/>
              <a:t>love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</a:t>
            </a:r>
            <a:r>
              <a:rPr lang="fi-FI" dirty="0" err="1"/>
              <a:t>Triangular_theory_of_love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13th of November 2017.</a:t>
            </a:r>
          </a:p>
          <a:p>
            <a:r>
              <a:rPr lang="fi-FI" dirty="0" err="1"/>
              <a:t>Woman</a:t>
            </a:r>
            <a:r>
              <a:rPr lang="fi-FI" dirty="0"/>
              <a:t> in </a:t>
            </a:r>
            <a:r>
              <a:rPr lang="fi-FI" dirty="0" err="1"/>
              <a:t>corset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commons.wikimedia.org</a:t>
            </a:r>
            <a:r>
              <a:rPr lang="fi-FI" dirty="0"/>
              <a:t>/wiki/File:CorsetStyles1909-1910p06A.png&gt; </a:t>
            </a:r>
            <a:r>
              <a:rPr lang="fi-FI" dirty="0" err="1"/>
              <a:t>Accessed</a:t>
            </a:r>
            <a:r>
              <a:rPr lang="fi-FI" dirty="0"/>
              <a:t> 16th of </a:t>
            </a:r>
            <a:r>
              <a:rPr lang="fi-FI" dirty="0" err="1"/>
              <a:t>April</a:t>
            </a:r>
            <a:r>
              <a:rPr lang="fi-FI" dirty="0"/>
              <a:t> 2018.</a:t>
            </a:r>
          </a:p>
          <a:p>
            <a:endParaRPr lang="fi-FI" dirty="0"/>
          </a:p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organismalbio.biosci.gatech.edu</a:t>
            </a:r>
            <a:r>
              <a:rPr lang="fi-FI" dirty="0"/>
              <a:t>/</a:t>
            </a:r>
            <a:r>
              <a:rPr lang="fi-FI" dirty="0" err="1"/>
              <a:t>chemical</a:t>
            </a:r>
            <a:r>
              <a:rPr lang="fi-FI" dirty="0"/>
              <a:t>-and-</a:t>
            </a:r>
            <a:r>
              <a:rPr lang="fi-FI" dirty="0" err="1"/>
              <a:t>electrical</a:t>
            </a:r>
            <a:r>
              <a:rPr lang="fi-FI" dirty="0"/>
              <a:t>-</a:t>
            </a:r>
            <a:r>
              <a:rPr lang="fi-FI" dirty="0" err="1"/>
              <a:t>signals</a:t>
            </a:r>
            <a:r>
              <a:rPr lang="fi-FI" dirty="0"/>
              <a:t>/intro-to-</a:t>
            </a:r>
            <a:r>
              <a:rPr lang="fi-FI" dirty="0" err="1"/>
              <a:t>chemical</a:t>
            </a:r>
            <a:r>
              <a:rPr lang="fi-FI" dirty="0"/>
              <a:t>-</a:t>
            </a:r>
            <a:r>
              <a:rPr lang="fi-FI" dirty="0" err="1"/>
              <a:t>signaling</a:t>
            </a:r>
            <a:r>
              <a:rPr lang="fi-FI" dirty="0"/>
              <a:t>-and-</a:t>
            </a:r>
            <a:r>
              <a:rPr lang="fi-FI" dirty="0" err="1"/>
              <a:t>signal</a:t>
            </a:r>
            <a:r>
              <a:rPr lang="fi-FI" dirty="0"/>
              <a:t>-</a:t>
            </a:r>
            <a:r>
              <a:rPr lang="fi-FI" dirty="0" err="1"/>
              <a:t>transduction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15th of August 2026.</a:t>
            </a:r>
          </a:p>
          <a:p>
            <a:r>
              <a:rPr lang="fi-FI" dirty="0" err="1"/>
              <a:t>Synapse</a:t>
            </a:r>
            <a:r>
              <a:rPr lang="fi-FI" dirty="0"/>
              <a:t> &lt;http://163.178.103.176/</a:t>
            </a:r>
            <a:r>
              <a:rPr lang="fi-FI" dirty="0" err="1"/>
              <a:t>CasosBerne</a:t>
            </a:r>
            <a:r>
              <a:rPr lang="fi-FI" dirty="0"/>
              <a:t>/1aFCelular/Caso4-2/HTMLC/CasosB2/</a:t>
            </a:r>
            <a:r>
              <a:rPr lang="fi-FI" dirty="0" err="1"/>
              <a:t>Receptor</a:t>
            </a:r>
            <a:r>
              <a:rPr lang="fi-FI" dirty="0"/>
              <a:t>/Ch6.html&gt; </a:t>
            </a:r>
            <a:r>
              <a:rPr lang="fi-FI" dirty="0" err="1"/>
              <a:t>Accessed</a:t>
            </a:r>
            <a:r>
              <a:rPr lang="fi-FI" dirty="0"/>
              <a:t> 30th of August 2017.</a:t>
            </a:r>
          </a:p>
          <a:p>
            <a:r>
              <a:rPr lang="fi-FI" dirty="0" err="1"/>
              <a:t>Brain’s</a:t>
            </a:r>
            <a:r>
              <a:rPr lang="fi-FI" dirty="0"/>
              <a:t> </a:t>
            </a:r>
            <a:r>
              <a:rPr lang="fi-FI" dirty="0" err="1"/>
              <a:t>reward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knowingneurons.com</a:t>
            </a:r>
            <a:r>
              <a:rPr lang="fi-FI" dirty="0"/>
              <a:t>/2012/10/31/</a:t>
            </a:r>
            <a:r>
              <a:rPr lang="fi-FI" dirty="0" err="1"/>
              <a:t>the-reward-pathway-reinforces-behavior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16th of </a:t>
            </a:r>
            <a:r>
              <a:rPr lang="fi-FI" dirty="0" err="1"/>
              <a:t>September</a:t>
            </a:r>
            <a:r>
              <a:rPr lang="fi-FI" dirty="0"/>
              <a:t> 2020.</a:t>
            </a:r>
          </a:p>
          <a:p>
            <a:r>
              <a:rPr lang="fi-FI" dirty="0"/>
              <a:t>Helen Fisher &lt;http://</a:t>
            </a:r>
            <a:r>
              <a:rPr lang="fi-FI" dirty="0" err="1"/>
              <a:t>www.greatthoughtstreasury.com</a:t>
            </a:r>
            <a:r>
              <a:rPr lang="fi-FI" dirty="0"/>
              <a:t>/</a:t>
            </a:r>
            <a:r>
              <a:rPr lang="fi-FI" dirty="0" err="1"/>
              <a:t>author</a:t>
            </a:r>
            <a:r>
              <a:rPr lang="fi-FI" dirty="0"/>
              <a:t>/</a:t>
            </a:r>
            <a:r>
              <a:rPr lang="fi-FI" dirty="0" err="1"/>
              <a:t>helen-fisher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16th of </a:t>
            </a:r>
            <a:r>
              <a:rPr lang="fi-FI" dirty="0" err="1"/>
              <a:t>April</a:t>
            </a:r>
            <a:r>
              <a:rPr lang="fi-FI" dirty="0"/>
              <a:t> 2018.</a:t>
            </a:r>
          </a:p>
          <a:p>
            <a:r>
              <a:rPr lang="fi-FI" dirty="0"/>
              <a:t>Helen Fisher 2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seniorplanet.org</a:t>
            </a:r>
            <a:r>
              <a:rPr lang="fi-FI" dirty="0"/>
              <a:t>/</a:t>
            </a:r>
            <a:r>
              <a:rPr lang="fi-FI" dirty="0" err="1"/>
              <a:t>planet-talk-love-chemistry-expert-helen-fisher</a:t>
            </a:r>
            <a:r>
              <a:rPr lang="fi-FI" dirty="0"/>
              <a:t>/senior-</a:t>
            </a:r>
            <a:r>
              <a:rPr lang="fi-FI" dirty="0" err="1"/>
              <a:t>planet</a:t>
            </a:r>
            <a:r>
              <a:rPr lang="fi-FI" dirty="0"/>
              <a:t>-</a:t>
            </a:r>
            <a:r>
              <a:rPr lang="fi-FI" dirty="0" err="1"/>
              <a:t>helen-fisher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18th of </a:t>
            </a:r>
            <a:r>
              <a:rPr lang="fi-FI" dirty="0" err="1"/>
              <a:t>April</a:t>
            </a:r>
            <a:r>
              <a:rPr lang="fi-FI" dirty="0"/>
              <a:t> 2018.</a:t>
            </a:r>
          </a:p>
          <a:p>
            <a:endParaRPr lang="fi-FI" dirty="0"/>
          </a:p>
          <a:p>
            <a:r>
              <a:rPr lang="fi-FI" dirty="0" err="1"/>
              <a:t>Endoctrine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&lt;</a:t>
            </a:r>
            <a:r>
              <a:rPr lang="en-US" dirty="0"/>
              <a:t>https://</a:t>
            </a:r>
            <a:r>
              <a:rPr lang="en-US" dirty="0" err="1"/>
              <a:t>www.thinglink.com</a:t>
            </a:r>
            <a:r>
              <a:rPr lang="en-US" dirty="0"/>
              <a:t>/scene/855137537176371200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9th of November 2017.</a:t>
            </a:r>
          </a:p>
          <a:p>
            <a:r>
              <a:rPr lang="fi-FI" dirty="0"/>
              <a:t>Brain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pituitary</a:t>
            </a:r>
            <a:r>
              <a:rPr lang="fi-FI" dirty="0"/>
              <a:t> </a:t>
            </a:r>
            <a:r>
              <a:rPr lang="fi-FI" dirty="0" err="1"/>
              <a:t>gland</a:t>
            </a:r>
            <a:r>
              <a:rPr lang="fi-FI" dirty="0"/>
              <a:t> &lt;http://</a:t>
            </a:r>
            <a:r>
              <a:rPr lang="fi-FI" dirty="0" err="1"/>
              <a:t>www.cushings-help.com</a:t>
            </a:r>
            <a:r>
              <a:rPr lang="fi-FI" dirty="0"/>
              <a:t>/</a:t>
            </a:r>
            <a:r>
              <a:rPr lang="fi-FI" dirty="0" err="1"/>
              <a:t>pituitary.htm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December</a:t>
            </a:r>
            <a:r>
              <a:rPr lang="fi-FI" dirty="0"/>
              <a:t> 2015.</a:t>
            </a:r>
          </a:p>
          <a:p>
            <a:r>
              <a:rPr lang="fi-FI" dirty="0" err="1"/>
              <a:t>Hormones</a:t>
            </a:r>
            <a:r>
              <a:rPr lang="fi-FI" dirty="0"/>
              <a:t> in </a:t>
            </a:r>
            <a:r>
              <a:rPr lang="fi-FI" dirty="0" err="1"/>
              <a:t>bloodstream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www.sciencelearn.org.nz</a:t>
            </a:r>
            <a:r>
              <a:rPr lang="fi-FI" dirty="0"/>
              <a:t>/</a:t>
            </a:r>
            <a:r>
              <a:rPr lang="fi-FI" dirty="0" err="1"/>
              <a:t>resources</a:t>
            </a:r>
            <a:r>
              <a:rPr lang="fi-FI" dirty="0"/>
              <a:t>/1836-hormonal-control-of-digestion&gt; </a:t>
            </a:r>
            <a:r>
              <a:rPr lang="fi-FI" dirty="0" err="1"/>
              <a:t>Accessed</a:t>
            </a:r>
            <a:r>
              <a:rPr lang="fi-FI" dirty="0"/>
              <a:t> 9th of November 2017.</a:t>
            </a:r>
          </a:p>
          <a:p>
            <a:r>
              <a:rPr lang="fi-FI" dirty="0" err="1"/>
              <a:t>Adrenalin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/wiki/Adrenaliini&gt;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December</a:t>
            </a:r>
            <a:r>
              <a:rPr lang="fi-FI" dirty="0"/>
              <a:t> 2015.</a:t>
            </a:r>
          </a:p>
          <a:p>
            <a:r>
              <a:rPr lang="fi-FI" dirty="0" err="1"/>
              <a:t>Woman’s</a:t>
            </a:r>
            <a:r>
              <a:rPr lang="fi-FI" dirty="0"/>
              <a:t> life-</a:t>
            </a:r>
            <a:r>
              <a:rPr lang="fi-FI" dirty="0" err="1"/>
              <a:t>cycle</a:t>
            </a:r>
            <a:r>
              <a:rPr lang="fi-FI" dirty="0"/>
              <a:t> &lt;http://</a:t>
            </a:r>
            <a:r>
              <a:rPr lang="fi-FI" dirty="0" err="1"/>
              <a:t>www.omaplus.fi</a:t>
            </a:r>
            <a:r>
              <a:rPr lang="fi-FI" dirty="0"/>
              <a:t>/?s=</a:t>
            </a:r>
            <a:r>
              <a:rPr lang="fi-FI" dirty="0" err="1"/>
              <a:t>artikkelit&amp;p</a:t>
            </a:r>
            <a:r>
              <a:rPr lang="fi-FI" dirty="0"/>
              <a:t>=108&gt;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December</a:t>
            </a:r>
            <a:r>
              <a:rPr lang="fi-FI" dirty="0"/>
              <a:t> 2015.</a:t>
            </a:r>
          </a:p>
          <a:p>
            <a:endParaRPr lang="fi-FI" dirty="0"/>
          </a:p>
          <a:p>
            <a:r>
              <a:rPr lang="fi-FI" dirty="0"/>
              <a:t>A </a:t>
            </a:r>
            <a:r>
              <a:rPr lang="fi-FI" dirty="0" err="1"/>
              <a:t>couple</a:t>
            </a:r>
            <a:r>
              <a:rPr lang="fi-FI" dirty="0"/>
              <a:t> in </a:t>
            </a:r>
            <a:r>
              <a:rPr lang="fi-FI" dirty="0" err="1"/>
              <a:t>love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mielenihmeet.fi</a:t>
            </a:r>
            <a:r>
              <a:rPr lang="fi-FI" dirty="0"/>
              <a:t>/</a:t>
            </a:r>
            <a:r>
              <a:rPr lang="fi-FI" dirty="0" err="1"/>
              <a:t>oksitosiini</a:t>
            </a:r>
            <a:r>
              <a:rPr lang="fi-FI" dirty="0"/>
              <a:t>-rakkauden-ja-onnellisuuden-hormoni/&gt; </a:t>
            </a:r>
            <a:r>
              <a:rPr lang="fi-FI" dirty="0" err="1"/>
              <a:t>Accessed</a:t>
            </a:r>
            <a:r>
              <a:rPr lang="fi-FI" dirty="0"/>
              <a:t> 15th of August 2026.</a:t>
            </a:r>
          </a:p>
          <a:p>
            <a:r>
              <a:rPr lang="fi-FI" dirty="0" err="1"/>
              <a:t>Your</a:t>
            </a:r>
            <a:r>
              <a:rPr lang="fi-FI" dirty="0"/>
              <a:t> </a:t>
            </a:r>
            <a:r>
              <a:rPr lang="fi-FI" dirty="0" err="1"/>
              <a:t>hormones</a:t>
            </a:r>
            <a:r>
              <a:rPr lang="fi-FI" dirty="0"/>
              <a:t> &lt;http://</a:t>
            </a:r>
            <a:r>
              <a:rPr lang="fi-FI" dirty="0" err="1"/>
              <a:t>www.aloewellnessdc.com</a:t>
            </a:r>
            <a:r>
              <a:rPr lang="fi-FI" dirty="0"/>
              <a:t>/2014/10/16/</a:t>
            </a:r>
            <a:r>
              <a:rPr lang="fi-FI" dirty="0" err="1"/>
              <a:t>hormone</a:t>
            </a:r>
            <a:r>
              <a:rPr lang="fi-FI" dirty="0"/>
              <a:t>-</a:t>
            </a:r>
            <a:r>
              <a:rPr lang="fi-FI" dirty="0" err="1"/>
              <a:t>testing</a:t>
            </a:r>
            <a:r>
              <a:rPr lang="fi-FI" dirty="0"/>
              <a:t>-for-</a:t>
            </a:r>
            <a:r>
              <a:rPr lang="fi-FI" dirty="0" err="1"/>
              <a:t>wellness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2nd of </a:t>
            </a:r>
            <a:r>
              <a:rPr lang="fi-FI" dirty="0" err="1"/>
              <a:t>December</a:t>
            </a:r>
            <a:r>
              <a:rPr lang="fi-FI" dirty="0"/>
              <a:t> 2015.</a:t>
            </a:r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B30C33-9868-23C5-0BE2-4D81A057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5CCE4B-C6E7-7AC4-1E88-21EFA5742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err="1"/>
              <a:t>Similar</a:t>
            </a:r>
            <a:r>
              <a:rPr lang="fi-FI" dirty="0"/>
              <a:t> </a:t>
            </a:r>
            <a:r>
              <a:rPr lang="fi-FI" dirty="0" err="1"/>
              <a:t>couple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www.psychologytoday.com</a:t>
            </a:r>
            <a:r>
              <a:rPr lang="fi-FI" dirty="0"/>
              <a:t>/</a:t>
            </a:r>
            <a:r>
              <a:rPr lang="fi-FI" dirty="0" err="1"/>
              <a:t>gb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the-attraction-doctor</a:t>
            </a:r>
            <a:r>
              <a:rPr lang="fi-FI" dirty="0"/>
              <a:t>/201709/</a:t>
            </a:r>
            <a:r>
              <a:rPr lang="fi-FI" dirty="0" err="1"/>
              <a:t>does</a:t>
            </a:r>
            <a:r>
              <a:rPr lang="fi-FI" dirty="0"/>
              <a:t>-</a:t>
            </a:r>
            <a:r>
              <a:rPr lang="fi-FI" dirty="0" err="1"/>
              <a:t>similarity</a:t>
            </a:r>
            <a:r>
              <a:rPr lang="fi-FI" dirty="0"/>
              <a:t>-</a:t>
            </a:r>
            <a:r>
              <a:rPr lang="fi-FI" dirty="0" err="1"/>
              <a:t>lead</a:t>
            </a:r>
            <a:r>
              <a:rPr lang="fi-FI" dirty="0"/>
              <a:t>-to-</a:t>
            </a:r>
            <a:r>
              <a:rPr lang="fi-FI" dirty="0" err="1"/>
              <a:t>attraction</a:t>
            </a:r>
            <a:r>
              <a:rPr lang="fi-FI" dirty="0"/>
              <a:t>-and-</a:t>
            </a:r>
            <a:r>
              <a:rPr lang="fi-FI" dirty="0" err="1"/>
              <a:t>compatibility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19th of August</a:t>
            </a:r>
          </a:p>
          <a:p>
            <a:r>
              <a:rPr lang="fi-FI" dirty="0" err="1"/>
              <a:t>Similar</a:t>
            </a:r>
            <a:r>
              <a:rPr lang="fi-FI" dirty="0"/>
              <a:t> </a:t>
            </a:r>
            <a:r>
              <a:rPr lang="fi-FI" dirty="0" err="1"/>
              <a:t>friends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www.cocomore.com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/similarity-attraction-effect-why-same-wavelength-between-brand-and-customer-promises-success&gt; </a:t>
            </a:r>
            <a:r>
              <a:rPr lang="fi-FI" dirty="0" err="1"/>
              <a:t>Accessed</a:t>
            </a:r>
            <a:r>
              <a:rPr lang="fi-FI" dirty="0"/>
              <a:t> 19th of August</a:t>
            </a:r>
          </a:p>
          <a:p>
            <a:r>
              <a:rPr lang="fi-FI" dirty="0" err="1"/>
              <a:t>Ideal</a:t>
            </a:r>
            <a:r>
              <a:rPr lang="fi-FI" dirty="0"/>
              <a:t> </a:t>
            </a:r>
            <a:r>
              <a:rPr lang="fi-FI" dirty="0" err="1"/>
              <a:t>couple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/52634/</a:t>
            </a:r>
            <a:r>
              <a:rPr lang="fi-FI" dirty="0" err="1"/>
              <a:t>cognitive</a:t>
            </a:r>
            <a:r>
              <a:rPr lang="fi-FI" dirty="0"/>
              <a:t>-</a:t>
            </a:r>
            <a:r>
              <a:rPr lang="fi-FI" dirty="0" err="1"/>
              <a:t>theories</a:t>
            </a:r>
            <a:r>
              <a:rPr lang="fi-FI" dirty="0"/>
              <a:t>-of-</a:t>
            </a:r>
            <a:r>
              <a:rPr lang="fi-FI" dirty="0" err="1"/>
              <a:t>attraction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19th of August</a:t>
            </a:r>
          </a:p>
          <a:p>
            <a:r>
              <a:rPr lang="fi-FI" dirty="0" err="1"/>
              <a:t>Zajoc</a:t>
            </a:r>
            <a:r>
              <a:rPr lang="fi-FI" dirty="0"/>
              <a:t> (1968)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/52634/</a:t>
            </a:r>
            <a:r>
              <a:rPr lang="fi-FI" dirty="0" err="1"/>
              <a:t>cognitive</a:t>
            </a:r>
            <a:r>
              <a:rPr lang="fi-FI" dirty="0"/>
              <a:t>-</a:t>
            </a:r>
            <a:r>
              <a:rPr lang="fi-FI" dirty="0" err="1"/>
              <a:t>theories</a:t>
            </a:r>
            <a:r>
              <a:rPr lang="fi-FI" dirty="0"/>
              <a:t>-of-</a:t>
            </a:r>
            <a:r>
              <a:rPr lang="fi-FI" dirty="0" err="1"/>
              <a:t>attraction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19th of August </a:t>
            </a:r>
            <a:r>
              <a:rPr lang="fi-FI" dirty="0" err="1"/>
              <a:t>Women</a:t>
            </a:r>
            <a:r>
              <a:rPr lang="fi-FI" dirty="0"/>
              <a:t> at </a:t>
            </a:r>
            <a:r>
              <a:rPr lang="fi-FI" dirty="0" err="1"/>
              <a:t>lecture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/52634/</a:t>
            </a:r>
            <a:r>
              <a:rPr lang="fi-FI" dirty="0" err="1"/>
              <a:t>cognitive</a:t>
            </a:r>
            <a:r>
              <a:rPr lang="fi-FI" dirty="0"/>
              <a:t>-</a:t>
            </a:r>
            <a:r>
              <a:rPr lang="fi-FI" dirty="0" err="1"/>
              <a:t>theories</a:t>
            </a:r>
            <a:r>
              <a:rPr lang="fi-FI" dirty="0"/>
              <a:t>-of-</a:t>
            </a:r>
            <a:r>
              <a:rPr lang="fi-FI" dirty="0" err="1"/>
              <a:t>attraction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19th of August</a:t>
            </a:r>
          </a:p>
          <a:p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Kind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66541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34408</TotalTime>
  <Words>1833</Words>
  <Application>Microsoft Macintosh PowerPoint</Application>
  <PresentationFormat>Näytössä katseltava diaesitys (4:3)</PresentationFormat>
  <Paragraphs>270</Paragraphs>
  <Slides>54</Slides>
  <Notes>0</Notes>
  <HiddenSlides>0</HiddenSlides>
  <MMClips>4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54</vt:i4>
      </vt:variant>
    </vt:vector>
  </HeadingPairs>
  <TitlesOfParts>
    <vt:vector size="57" baseType="lpstr">
      <vt:lpstr>Arial</vt:lpstr>
      <vt:lpstr>Calibri</vt:lpstr>
      <vt:lpstr>Office-teema</vt:lpstr>
      <vt:lpstr>4.2 INTERPERSONAL RELATONSHIPS</vt:lpstr>
      <vt:lpstr>Interpersonal relationships</vt:lpstr>
      <vt:lpstr>Interpersonal relationships</vt:lpstr>
      <vt:lpstr>TASK</vt:lpstr>
      <vt:lpstr>Love</vt:lpstr>
      <vt:lpstr>Love</vt:lpstr>
      <vt:lpstr>TASK</vt:lpstr>
      <vt:lpstr>Love</vt:lpstr>
      <vt:lpstr>Chemical messengers</vt:lpstr>
      <vt:lpstr>REVIEW</vt:lpstr>
      <vt:lpstr>Chemical messengers</vt:lpstr>
      <vt:lpstr>Chemical messengers</vt:lpstr>
      <vt:lpstr>Chemical messengers</vt:lpstr>
      <vt:lpstr>TASK</vt:lpstr>
      <vt:lpstr>Chemical messengers</vt:lpstr>
      <vt:lpstr>Chemical messengers</vt:lpstr>
      <vt:lpstr>Chemical messengers</vt:lpstr>
      <vt:lpstr>Chemical messengers</vt:lpstr>
      <vt:lpstr>Chemical messengers</vt:lpstr>
      <vt:lpstr>Chemical messengers</vt:lpstr>
      <vt:lpstr>TASK</vt:lpstr>
      <vt:lpstr>Chemical messengers</vt:lpstr>
      <vt:lpstr>TASK</vt:lpstr>
      <vt:lpstr>Cognitive explanations</vt:lpstr>
      <vt:lpstr>Cognitive explanations</vt:lpstr>
      <vt:lpstr>Cognitive explanations</vt:lpstr>
      <vt:lpstr>TASK</vt:lpstr>
      <vt:lpstr>Cognitive explanations</vt:lpstr>
      <vt:lpstr>Cognitive explanations</vt:lpstr>
      <vt:lpstr>TASK</vt:lpstr>
      <vt:lpstr>RESEARCH: Types of experiments</vt:lpstr>
      <vt:lpstr>REVIEW</vt:lpstr>
      <vt:lpstr>TASK</vt:lpstr>
      <vt:lpstr>TASK</vt:lpstr>
      <vt:lpstr>Communication and language</vt:lpstr>
      <vt:lpstr>Communication and language</vt:lpstr>
      <vt:lpstr>TASK</vt:lpstr>
      <vt:lpstr>TASK</vt:lpstr>
      <vt:lpstr>Communication and language</vt:lpstr>
      <vt:lpstr>Communication and language</vt:lpstr>
      <vt:lpstr>Strategies for improving relationships</vt:lpstr>
      <vt:lpstr>Strategies for improving relationships</vt:lpstr>
      <vt:lpstr>Strategies for improving relationships</vt:lpstr>
      <vt:lpstr>TASK</vt:lpstr>
      <vt:lpstr>Strategies for improving relationships</vt:lpstr>
      <vt:lpstr>TASK</vt:lpstr>
      <vt:lpstr>Strategies for improving relationships</vt:lpstr>
      <vt:lpstr>REVIEW</vt:lpstr>
      <vt:lpstr>TASK</vt:lpstr>
      <vt:lpstr>REVIEW</vt:lpstr>
      <vt:lpstr>Strategies for improving relationships</vt:lpstr>
      <vt:lpstr>TASK</vt:lpstr>
      <vt:lpstr>Picture sources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129</cp:revision>
  <dcterms:created xsi:type="dcterms:W3CDTF">2016-01-27T06:20:57Z</dcterms:created>
  <dcterms:modified xsi:type="dcterms:W3CDTF">2026-09-03T05:43:48Z</dcterms:modified>
</cp:coreProperties>
</file>