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3" r:id="rId3"/>
    <p:sldId id="290" r:id="rId4"/>
    <p:sldId id="288" r:id="rId5"/>
    <p:sldId id="285" r:id="rId6"/>
    <p:sldId id="286" r:id="rId7"/>
    <p:sldId id="287" r:id="rId8"/>
    <p:sldId id="289" r:id="rId9"/>
    <p:sldId id="291" r:id="rId10"/>
    <p:sldId id="292" r:id="rId11"/>
    <p:sldId id="293" r:id="rId12"/>
    <p:sldId id="294" r:id="rId13"/>
    <p:sldId id="297" r:id="rId14"/>
    <p:sldId id="298" r:id="rId15"/>
    <p:sldId id="299" r:id="rId16"/>
    <p:sldId id="284" r:id="rId17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/>
    <p:restoredTop sz="93767"/>
  </p:normalViewPr>
  <p:slideViewPr>
    <p:cSldViewPr snapToGrid="0" snapToObjects="1">
      <p:cViewPr varScale="1">
        <p:scale>
          <a:sx n="104" d="100"/>
          <a:sy n="104" d="100"/>
        </p:scale>
        <p:origin x="216" y="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2.4.2026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HEALTH AND WELL-BEING</a:t>
            </a:r>
            <a:br>
              <a:rPr lang="fi-FI" b="1" dirty="0"/>
            </a:br>
            <a:r>
              <a:rPr lang="fi-FI" b="1" dirty="0"/>
              <a:t>HL EXTENSIONS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 dirty="0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9AB73D-2625-73A9-F608-8925DF4B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Technology in </a:t>
            </a:r>
            <a:r>
              <a:rPr lang="fi-FI" dirty="0" err="1"/>
              <a:t>health</a:t>
            </a:r>
            <a:r>
              <a:rPr lang="fi-FI" dirty="0"/>
              <a:t> and </a:t>
            </a:r>
            <a:r>
              <a:rPr lang="fi-FI" dirty="0" err="1"/>
              <a:t>well-being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264428-91FB-9666-EAF4-756D19047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(6) </a:t>
            </a:r>
            <a:r>
              <a:rPr lang="en-GB" dirty="0"/>
              <a:t>Are health technologies empowering patients? Or is it quietly shifting responsibility from professionals to individuals?</a:t>
            </a:r>
            <a:endParaRPr lang="en-US" dirty="0"/>
          </a:p>
          <a:p>
            <a:r>
              <a:rPr lang="en-US" dirty="0"/>
              <a:t>(7) </a:t>
            </a:r>
            <a:r>
              <a:rPr lang="en-GB" dirty="0"/>
              <a:t>Is technology the new scapegoat for societal issues we refuse to address?</a:t>
            </a:r>
            <a:endParaRPr lang="fi-FI" dirty="0"/>
          </a:p>
          <a:p>
            <a:r>
              <a:rPr lang="en-US" dirty="0"/>
              <a:t>(8) </a:t>
            </a:r>
            <a:r>
              <a:rPr lang="en-GB" dirty="0"/>
              <a:t>Is tele‑therapy genuinely effective? Or are we normalizing it simply because it’s convenient and cost‑efficient?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32261B3-9FCC-25F8-6D8E-76FE0BDF9282}"/>
              </a:ext>
            </a:extLst>
          </p:cNvPr>
          <p:cNvSpPr txBox="1"/>
          <p:nvPr/>
        </p:nvSpPr>
        <p:spPr>
          <a:xfrm>
            <a:off x="1899217" y="5909079"/>
            <a:ext cx="5345566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What could be your prompts?</a:t>
            </a:r>
          </a:p>
        </p:txBody>
      </p:sp>
    </p:spTree>
    <p:extLst>
      <p:ext uri="{BB962C8B-B14F-4D97-AF65-F5344CB8AC3E}">
        <p14:creationId xmlns:p14="http://schemas.microsoft.com/office/powerpoint/2010/main" val="174251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2C4F94-3531-3847-82C9-1A7B1167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4EAB06-BF3C-5B7F-9C24-149E57051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9117"/>
            <a:ext cx="8229600" cy="5123985"/>
          </a:xfrm>
        </p:spPr>
        <p:txBody>
          <a:bodyPr/>
          <a:lstStyle/>
          <a:p>
            <a:r>
              <a:rPr lang="en-GB" noProof="0" dirty="0"/>
              <a:t>(1) </a:t>
            </a:r>
            <a:r>
              <a:rPr lang="en-GB" dirty="0"/>
              <a:t>C</a:t>
            </a:r>
            <a:r>
              <a:rPr lang="en-GB" noProof="0" dirty="0" err="1"/>
              <a:t>ollect</a:t>
            </a:r>
            <a:r>
              <a:rPr lang="en-GB" noProof="0" dirty="0"/>
              <a:t> </a:t>
            </a:r>
            <a:r>
              <a:rPr lang="en-GB" b="1" noProof="0" dirty="0"/>
              <a:t>data</a:t>
            </a:r>
            <a:r>
              <a:rPr lang="en-GB" noProof="0" dirty="0"/>
              <a:t>/</a:t>
            </a:r>
            <a:r>
              <a:rPr lang="en-GB" b="1" noProof="0" dirty="0"/>
              <a:t>sources </a:t>
            </a:r>
            <a:r>
              <a:rPr lang="en-GB" noProof="0" dirty="0"/>
              <a:t>for each prompt</a:t>
            </a:r>
          </a:p>
          <a:p>
            <a:pPr lvl="1"/>
            <a:r>
              <a:rPr lang="en-GB" dirty="0"/>
              <a:t>Find both </a:t>
            </a:r>
            <a:r>
              <a:rPr lang="en-GB" i="1" dirty="0"/>
              <a:t>quantitative</a:t>
            </a:r>
            <a:r>
              <a:rPr lang="en-GB" dirty="0"/>
              <a:t> and </a:t>
            </a:r>
            <a:r>
              <a:rPr lang="en-GB" i="1" dirty="0"/>
              <a:t>qualitative</a:t>
            </a:r>
            <a:r>
              <a:rPr lang="en-GB" dirty="0"/>
              <a:t> sources</a:t>
            </a:r>
          </a:p>
          <a:p>
            <a:pPr lvl="1"/>
            <a:r>
              <a:rPr lang="en-GB" dirty="0"/>
              <a:t>Find examples of</a:t>
            </a:r>
            <a:r>
              <a:rPr lang="en-GB" noProof="0" dirty="0"/>
              <a:t> </a:t>
            </a:r>
            <a:r>
              <a:rPr lang="en-GB" i="1" noProof="0" dirty="0"/>
              <a:t>tables</a:t>
            </a:r>
            <a:r>
              <a:rPr lang="en-GB" noProof="0" dirty="0"/>
              <a:t> and </a:t>
            </a:r>
            <a:r>
              <a:rPr lang="en-GB" i="1" noProof="0" dirty="0"/>
              <a:t>graphs</a:t>
            </a:r>
          </a:p>
          <a:p>
            <a:r>
              <a:rPr lang="en-GB" noProof="0" dirty="0"/>
              <a:t>(2) </a:t>
            </a:r>
            <a:r>
              <a:rPr lang="en-GB" b="1" noProof="0" dirty="0"/>
              <a:t>Analyse</a:t>
            </a:r>
            <a:r>
              <a:rPr lang="en-GB" noProof="0" dirty="0"/>
              <a:t>/</a:t>
            </a:r>
            <a:r>
              <a:rPr lang="en-GB" b="1" noProof="0" dirty="0"/>
              <a:t>interpret</a:t>
            </a:r>
            <a:r>
              <a:rPr lang="en-GB" noProof="0" dirty="0"/>
              <a:t> the data/sources you found relevant to the prompt</a:t>
            </a:r>
          </a:p>
          <a:p>
            <a:r>
              <a:rPr lang="en-GB" noProof="0" dirty="0"/>
              <a:t>(3) What kind of </a:t>
            </a:r>
            <a:r>
              <a:rPr lang="en-GB" b="1" noProof="0" dirty="0"/>
              <a:t>arguments</a:t>
            </a:r>
            <a:r>
              <a:rPr lang="en-GB" noProof="0" dirty="0"/>
              <a:t>, </a:t>
            </a:r>
            <a:r>
              <a:rPr lang="en-GB" b="1" noProof="0" dirty="0"/>
              <a:t>counter-arguments</a:t>
            </a:r>
            <a:r>
              <a:rPr lang="en-GB" noProof="0" dirty="0"/>
              <a:t> and </a:t>
            </a:r>
            <a:r>
              <a:rPr lang="en-GB" b="1" noProof="0" dirty="0"/>
              <a:t>conclusions</a:t>
            </a:r>
            <a:r>
              <a:rPr lang="en-GB" noProof="0" dirty="0"/>
              <a:t> can you make?</a:t>
            </a:r>
          </a:p>
          <a:p>
            <a:r>
              <a:rPr lang="en-GB" noProof="0" dirty="0"/>
              <a:t>(4) Pre</a:t>
            </a:r>
            <a:r>
              <a:rPr lang="en-GB" dirty="0"/>
              <a:t>pare to </a:t>
            </a:r>
            <a:r>
              <a:rPr lang="en-GB" b="1" dirty="0"/>
              <a:t>share your insights </a:t>
            </a:r>
            <a:r>
              <a:rPr lang="en-GB" dirty="0"/>
              <a:t>with others</a:t>
            </a:r>
          </a:p>
          <a:p>
            <a:pPr lvl="1"/>
            <a:r>
              <a:rPr lang="en-GB" noProof="0" dirty="0"/>
              <a:t>Create PowerPoints with examples like in Paper 3</a:t>
            </a:r>
          </a:p>
        </p:txBody>
      </p:sp>
    </p:spTree>
    <p:extLst>
      <p:ext uri="{BB962C8B-B14F-4D97-AF65-F5344CB8AC3E}">
        <p14:creationId xmlns:p14="http://schemas.microsoft.com/office/powerpoint/2010/main" val="157347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0CE036-62CA-74B9-6209-E2675B7E2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Extra </a:t>
            </a:r>
            <a:r>
              <a:rPr lang="fi-FI" dirty="0" err="1"/>
              <a:t>tips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inquiry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50805E-7A69-7C54-C25F-E966A0C0E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Keep the </a:t>
            </a:r>
            <a:r>
              <a:rPr lang="en-GB" b="1" noProof="0" dirty="0"/>
              <a:t>basic concepts </a:t>
            </a:r>
            <a:r>
              <a:rPr lang="en-GB" noProof="0" dirty="0"/>
              <a:t>in your mind and try to apply them to your inquiry</a:t>
            </a:r>
          </a:p>
          <a:p>
            <a:pPr lvl="1"/>
            <a:r>
              <a:rPr lang="en-GB" b="1" noProof="0" dirty="0"/>
              <a:t>Bias</a:t>
            </a:r>
            <a:r>
              <a:rPr lang="en-GB" noProof="0" dirty="0"/>
              <a:t>, </a:t>
            </a:r>
            <a:r>
              <a:rPr lang="en-GB" b="1" noProof="0" dirty="0"/>
              <a:t>causality</a:t>
            </a:r>
            <a:r>
              <a:rPr lang="en-GB" noProof="0" dirty="0"/>
              <a:t>, </a:t>
            </a:r>
            <a:r>
              <a:rPr lang="en-GB" b="1" noProof="0" dirty="0"/>
              <a:t>change</a:t>
            </a:r>
            <a:r>
              <a:rPr lang="en-GB" noProof="0" dirty="0"/>
              <a:t>, </a:t>
            </a:r>
            <a:r>
              <a:rPr lang="en-GB" b="1" noProof="0" dirty="0"/>
              <a:t>measurement</a:t>
            </a:r>
            <a:r>
              <a:rPr lang="en-GB" noProof="0" dirty="0"/>
              <a:t>, </a:t>
            </a:r>
            <a:r>
              <a:rPr lang="en-GB" b="1" noProof="0" dirty="0"/>
              <a:t>perspective</a:t>
            </a:r>
            <a:r>
              <a:rPr lang="en-GB" noProof="0" dirty="0"/>
              <a:t> and </a:t>
            </a:r>
            <a:r>
              <a:rPr lang="en-GB" b="1" noProof="0" dirty="0"/>
              <a:t>responsibility</a:t>
            </a:r>
          </a:p>
          <a:p>
            <a:endParaRPr lang="en-GB" noProof="0" dirty="0"/>
          </a:p>
          <a:p>
            <a:r>
              <a:rPr lang="en-GB" noProof="0" dirty="0"/>
              <a:t>Use the </a:t>
            </a:r>
            <a:r>
              <a:rPr lang="en-GB" b="1" noProof="0" dirty="0" err="1"/>
              <a:t>Kognity</a:t>
            </a:r>
            <a:r>
              <a:rPr lang="en-GB" b="1" noProof="0" dirty="0"/>
              <a:t> HL extension boxes</a:t>
            </a:r>
            <a:r>
              <a:rPr lang="en-GB" noProof="0" dirty="0"/>
              <a:t> as a starting point</a:t>
            </a:r>
          </a:p>
          <a:p>
            <a:pPr lvl="1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4607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6A7AFEE-A98D-8731-84C0-83B4716C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Tips</a:t>
            </a:r>
            <a:r>
              <a:rPr lang="fi-FI" dirty="0"/>
              <a:t> for culture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E4050507-B257-B9A7-35F7-1D256ED1C3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All inquiry questions related to culture can be linked with </a:t>
            </a:r>
            <a:r>
              <a:rPr lang="en-GB" b="1" noProof="0" dirty="0"/>
              <a:t>globalisation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9FB72D1C-E71E-4155-3D4C-9F7E34A7AD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843883"/>
            <a:ext cx="4038598" cy="4038598"/>
          </a:xfrm>
        </p:spPr>
      </p:pic>
    </p:spTree>
    <p:extLst>
      <p:ext uri="{BB962C8B-B14F-4D97-AF65-F5344CB8AC3E}">
        <p14:creationId xmlns:p14="http://schemas.microsoft.com/office/powerpoint/2010/main" val="128541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4F2446-0353-815F-1B61-07B338B98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Tips</a:t>
            </a:r>
            <a:r>
              <a:rPr lang="fi-FI" dirty="0"/>
              <a:t> for </a:t>
            </a:r>
            <a:r>
              <a:rPr lang="fi-FI" dirty="0" err="1"/>
              <a:t>motivation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88A772-5AD5-62BC-8344-B765E522CC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0" dirty="0"/>
          </a:p>
          <a:p>
            <a:r>
              <a:rPr lang="en-GB" noProof="0" dirty="0"/>
              <a:t>Try to implement </a:t>
            </a:r>
            <a:r>
              <a:rPr lang="en-GB" b="1" noProof="0" dirty="0"/>
              <a:t>motivational theories</a:t>
            </a:r>
          </a:p>
          <a:p>
            <a:pPr lvl="1"/>
            <a:r>
              <a:rPr lang="en-GB" noProof="0" dirty="0"/>
              <a:t>Self-determination theory</a:t>
            </a:r>
          </a:p>
          <a:p>
            <a:pPr lvl="1"/>
            <a:r>
              <a:rPr lang="en-GB" noProof="0" dirty="0"/>
              <a:t>Maslow</a:t>
            </a:r>
          </a:p>
          <a:p>
            <a:pPr lvl="1"/>
            <a:r>
              <a:rPr lang="en-GB" noProof="0" dirty="0"/>
              <a:t>Theory of achievement motivation</a:t>
            </a:r>
          </a:p>
        </p:txBody>
      </p:sp>
      <p:pic>
        <p:nvPicPr>
          <p:cNvPr id="5" name="Sisällön paikkamerkki 5" descr="Kuva, joka sisältää kohteen piha-, taivas, henkilö, vesi&#10;&#10;Tekoälyllä luotu sisältö voi olla virheellistä.">
            <a:extLst>
              <a:ext uri="{FF2B5EF4-FFF2-40B4-BE49-F238E27FC236}">
                <a16:creationId xmlns:a16="http://schemas.microsoft.com/office/drawing/2014/main" id="{AD2B107C-DD5F-DE9C-FCCA-E3ABD150D2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0539" r="22396"/>
          <a:stretch>
            <a:fillRect/>
          </a:stretch>
        </p:blipFill>
        <p:spPr>
          <a:xfrm>
            <a:off x="4731718" y="1600200"/>
            <a:ext cx="3871564" cy="4525963"/>
          </a:xfrm>
        </p:spPr>
      </p:pic>
    </p:spTree>
    <p:extLst>
      <p:ext uri="{BB962C8B-B14F-4D97-AF65-F5344CB8AC3E}">
        <p14:creationId xmlns:p14="http://schemas.microsoft.com/office/powerpoint/2010/main" val="395174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A48B38-1D6B-3436-9DCD-EC69FB382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Tips</a:t>
            </a:r>
            <a:r>
              <a:rPr lang="fi-FI" dirty="0"/>
              <a:t> for </a:t>
            </a:r>
            <a:r>
              <a:rPr lang="fi-FI" dirty="0" err="1"/>
              <a:t>technology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5D3D23-3FD9-D6E4-7682-2E3B408DB8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Try to pinpoint </a:t>
            </a:r>
            <a:r>
              <a:rPr lang="en-GB" b="1" noProof="0" dirty="0"/>
              <a:t>specific technologies and/or applications </a:t>
            </a:r>
            <a:r>
              <a:rPr lang="en-GB" noProof="0" dirty="0"/>
              <a:t>to each inquiry question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56DD049-080A-BDB9-48AC-1258CF63DE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18904" y="2151053"/>
            <a:ext cx="4067896" cy="281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3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CB06A5-3FE8-71E8-060F-4B770F0F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63F713-30B4-3030-35B9-4266AC1D0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dirty="0" err="1"/>
              <a:t>Inquiry-based</a:t>
            </a:r>
            <a:r>
              <a:rPr lang="fi-FI" dirty="0"/>
              <a:t> </a:t>
            </a:r>
            <a:r>
              <a:rPr lang="fi-FI" dirty="0" err="1"/>
              <a:t>learning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www.clickvieweducation.com</a:t>
            </a:r>
            <a:r>
              <a:rPr lang="fi-FI" dirty="0"/>
              <a:t>/en-au/</a:t>
            </a:r>
            <a:r>
              <a:rPr lang="fi-FI" dirty="0" err="1"/>
              <a:t>blog</a:t>
            </a:r>
            <a:r>
              <a:rPr lang="fi-FI" dirty="0"/>
              <a:t>/</a:t>
            </a:r>
            <a:r>
              <a:rPr lang="fi-FI" dirty="0" err="1"/>
              <a:t>teaching-strategies</a:t>
            </a:r>
            <a:r>
              <a:rPr lang="fi-FI" dirty="0"/>
              <a:t>/</a:t>
            </a:r>
            <a:r>
              <a:rPr lang="fi-FI" dirty="0" err="1"/>
              <a:t>inquiry-based-learning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2nd of October 2025.</a:t>
            </a:r>
          </a:p>
          <a:p>
            <a:r>
              <a:rPr lang="fi-FI" dirty="0"/>
              <a:t>IB logo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commons.wikimedia.org</a:t>
            </a:r>
            <a:r>
              <a:rPr lang="fi-FI" dirty="0"/>
              <a:t>/wiki/</a:t>
            </a:r>
            <a:r>
              <a:rPr lang="fi-FI" dirty="0" err="1"/>
              <a:t>File:International_Baccalaureate_Logo.svg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2nd of October 2025.</a:t>
            </a:r>
          </a:p>
          <a:p>
            <a:r>
              <a:rPr lang="fi-FI" dirty="0"/>
              <a:t>Culture </a:t>
            </a:r>
            <a:r>
              <a:rPr lang="fi-FI" dirty="0" err="1"/>
              <a:t>heart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www.linkedin.com</a:t>
            </a:r>
            <a:r>
              <a:rPr lang="fi-FI" dirty="0"/>
              <a:t>/</a:t>
            </a:r>
            <a:r>
              <a:rPr lang="fi-FI" dirty="0" err="1"/>
              <a:t>pulse</a:t>
            </a:r>
            <a:r>
              <a:rPr lang="fi-FI" dirty="0"/>
              <a:t>/cultivating-work-culture-holistic-well-being-mental-health-mubaiwa&gt; </a:t>
            </a:r>
            <a:r>
              <a:rPr lang="fi-FI" dirty="0" err="1"/>
              <a:t>Accessed</a:t>
            </a:r>
            <a:r>
              <a:rPr lang="fi-FI" dirty="0"/>
              <a:t> 25th of </a:t>
            </a:r>
            <a:r>
              <a:rPr lang="fi-FI" dirty="0" err="1"/>
              <a:t>March</a:t>
            </a:r>
            <a:r>
              <a:rPr lang="fi-FI" dirty="0"/>
              <a:t> 2026.</a:t>
            </a:r>
          </a:p>
          <a:p>
            <a:r>
              <a:rPr lang="fi-FI" dirty="0" err="1"/>
              <a:t>Motivation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www.protouchpro.com</a:t>
            </a:r>
            <a:r>
              <a:rPr lang="fi-FI" dirty="0"/>
              <a:t>/</a:t>
            </a:r>
            <a:r>
              <a:rPr lang="fi-FI" dirty="0" err="1"/>
              <a:t>guest-posts</a:t>
            </a:r>
            <a:r>
              <a:rPr lang="fi-FI" dirty="0"/>
              <a:t>/</a:t>
            </a:r>
            <a:r>
              <a:rPr lang="fi-FI" dirty="0" err="1"/>
              <a:t>cultivating</a:t>
            </a:r>
            <a:r>
              <a:rPr lang="fi-FI" dirty="0"/>
              <a:t>-</a:t>
            </a:r>
            <a:r>
              <a:rPr lang="fi-FI" dirty="0" err="1"/>
              <a:t>inner</a:t>
            </a:r>
            <a:r>
              <a:rPr lang="fi-FI" dirty="0"/>
              <a:t>-</a:t>
            </a:r>
            <a:r>
              <a:rPr lang="fi-FI" dirty="0" err="1"/>
              <a:t>drive</a:t>
            </a:r>
            <a:r>
              <a:rPr lang="fi-FI" dirty="0"/>
              <a:t>-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art</a:t>
            </a:r>
            <a:r>
              <a:rPr lang="fi-FI" dirty="0"/>
              <a:t>-of-</a:t>
            </a:r>
            <a:r>
              <a:rPr lang="fi-FI" dirty="0" err="1"/>
              <a:t>self</a:t>
            </a:r>
            <a:r>
              <a:rPr lang="fi-FI" dirty="0"/>
              <a:t>-</a:t>
            </a:r>
            <a:r>
              <a:rPr lang="fi-FI" dirty="0" err="1"/>
              <a:t>motivation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2nd of October 2025.</a:t>
            </a:r>
          </a:p>
          <a:p>
            <a:r>
              <a:rPr lang="fi-FI" dirty="0"/>
              <a:t>Digital </a:t>
            </a:r>
            <a:r>
              <a:rPr lang="fi-FI" dirty="0" err="1"/>
              <a:t>learning</a:t>
            </a:r>
            <a:r>
              <a:rPr lang="fi-FI" dirty="0"/>
              <a:t> </a:t>
            </a:r>
            <a:r>
              <a:rPr lang="fi-FI" dirty="0" err="1"/>
              <a:t>tools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elearningindustry.com</a:t>
            </a:r>
            <a:r>
              <a:rPr lang="fi-FI" dirty="0"/>
              <a:t>/</a:t>
            </a:r>
            <a:r>
              <a:rPr lang="fi-FI" dirty="0" err="1"/>
              <a:t>the</a:t>
            </a:r>
            <a:r>
              <a:rPr lang="fi-FI" dirty="0"/>
              <a:t>-top-</a:t>
            </a:r>
            <a:r>
              <a:rPr lang="fi-FI" dirty="0" err="1"/>
              <a:t>benefits</a:t>
            </a:r>
            <a:r>
              <a:rPr lang="fi-FI" dirty="0"/>
              <a:t>-of-</a:t>
            </a:r>
            <a:r>
              <a:rPr lang="fi-FI" dirty="0" err="1"/>
              <a:t>digital</a:t>
            </a:r>
            <a:r>
              <a:rPr lang="fi-FI" dirty="0"/>
              <a:t>-</a:t>
            </a:r>
            <a:r>
              <a:rPr lang="fi-FI" dirty="0" err="1"/>
              <a:t>learning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2nd of October 2025.</a:t>
            </a:r>
          </a:p>
          <a:p>
            <a:r>
              <a:rPr lang="fi-FI" dirty="0" err="1"/>
              <a:t>Globalization</a:t>
            </a:r>
            <a:r>
              <a:rPr lang="fi-FI" dirty="0"/>
              <a:t> &lt;http://</a:t>
            </a:r>
            <a:r>
              <a:rPr lang="fi-FI" dirty="0" err="1"/>
              <a:t>www.mining.com</a:t>
            </a:r>
            <a:r>
              <a:rPr lang="fi-FI" dirty="0"/>
              <a:t>/web/</a:t>
            </a:r>
            <a:r>
              <a:rPr lang="fi-FI" dirty="0" err="1"/>
              <a:t>people</a:t>
            </a:r>
            <a:r>
              <a:rPr lang="fi-FI" dirty="0"/>
              <a:t>-</a:t>
            </a:r>
            <a:r>
              <a:rPr lang="fi-FI" dirty="0" err="1"/>
              <a:t>think</a:t>
            </a:r>
            <a:r>
              <a:rPr lang="fi-FI" dirty="0"/>
              <a:t>-</a:t>
            </a:r>
            <a:r>
              <a:rPr lang="fi-FI" dirty="0" err="1"/>
              <a:t>globalization</a:t>
            </a:r>
            <a:r>
              <a:rPr lang="fi-FI" dirty="0"/>
              <a:t>-country/&gt; </a:t>
            </a:r>
            <a:r>
              <a:rPr lang="fi-FI" dirty="0" err="1"/>
              <a:t>Accessed</a:t>
            </a:r>
            <a:r>
              <a:rPr lang="fi-FI" dirty="0"/>
              <a:t> 1st of October 2018.</a:t>
            </a:r>
          </a:p>
          <a:p>
            <a:r>
              <a:rPr lang="fi-FI" dirty="0" err="1"/>
              <a:t>Woman</a:t>
            </a:r>
            <a:r>
              <a:rPr lang="fi-FI" dirty="0"/>
              <a:t> </a:t>
            </a:r>
            <a:r>
              <a:rPr lang="fi-FI" dirty="0" err="1"/>
              <a:t>jumping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www.integrativenutrition.com</a:t>
            </a:r>
            <a:r>
              <a:rPr lang="fi-FI" dirty="0"/>
              <a:t>/</a:t>
            </a:r>
            <a:r>
              <a:rPr lang="fi-FI" dirty="0" err="1"/>
              <a:t>blog</a:t>
            </a:r>
            <a:r>
              <a:rPr lang="fi-FI" dirty="0"/>
              <a:t>/2018/07/personal-</a:t>
            </a:r>
            <a:r>
              <a:rPr lang="fi-FI" dirty="0" err="1"/>
              <a:t>independence</a:t>
            </a:r>
            <a:r>
              <a:rPr lang="fi-FI" dirty="0"/>
              <a:t>-</a:t>
            </a:r>
            <a:r>
              <a:rPr lang="fi-FI" dirty="0" err="1"/>
              <a:t>day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7th of </a:t>
            </a:r>
            <a:r>
              <a:rPr lang="fi-FI" dirty="0" err="1"/>
              <a:t>January</a:t>
            </a:r>
            <a:r>
              <a:rPr lang="fi-FI" dirty="0"/>
              <a:t> 2026.</a:t>
            </a:r>
          </a:p>
          <a:p>
            <a:r>
              <a:rPr lang="fi-FI" dirty="0" err="1"/>
              <a:t>Step</a:t>
            </a:r>
            <a:r>
              <a:rPr lang="fi-FI" dirty="0"/>
              <a:t> </a:t>
            </a:r>
            <a:r>
              <a:rPr lang="fi-FI" dirty="0" err="1"/>
              <a:t>counter</a:t>
            </a:r>
            <a:r>
              <a:rPr lang="fi-FI" dirty="0"/>
              <a:t> </a:t>
            </a:r>
            <a:r>
              <a:rPr lang="fi-FI" dirty="0" err="1"/>
              <a:t>app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thinkib.net</a:t>
            </a:r>
            <a:r>
              <a:rPr lang="fi-FI" dirty="0"/>
              <a:t>/</a:t>
            </a:r>
            <a:r>
              <a:rPr lang="fi-FI" dirty="0" err="1"/>
              <a:t>psychology</a:t>
            </a:r>
            <a:r>
              <a:rPr lang="fi-FI" dirty="0"/>
              <a:t>/</a:t>
            </a:r>
            <a:r>
              <a:rPr lang="fi-FI" dirty="0" err="1"/>
              <a:t>page</a:t>
            </a:r>
            <a:r>
              <a:rPr lang="fi-FI" dirty="0"/>
              <a:t>/60450/</a:t>
            </a:r>
            <a:r>
              <a:rPr lang="fi-FI" dirty="0" err="1"/>
              <a:t>technology-exercise-apps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2nd of </a:t>
            </a:r>
            <a:r>
              <a:rPr lang="fi-FI" dirty="0" err="1"/>
              <a:t>April</a:t>
            </a:r>
            <a:r>
              <a:rPr lang="fi-FI" dirty="0"/>
              <a:t> 2026.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295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285CA3-E742-5372-EA1F-4EC045249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HL </a:t>
            </a:r>
            <a:r>
              <a:rPr lang="fi-FI" dirty="0" err="1"/>
              <a:t>extensions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DF9F7C-7979-39BE-25DF-BE26622462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noProof="0" dirty="0"/>
              <a:t>HL extensions for each context are:</a:t>
            </a:r>
          </a:p>
          <a:p>
            <a:pPr lvl="1"/>
            <a:r>
              <a:rPr lang="en-GB" b="1" noProof="0" dirty="0"/>
              <a:t>(1) Culture</a:t>
            </a:r>
          </a:p>
          <a:p>
            <a:pPr lvl="1"/>
            <a:r>
              <a:rPr lang="en-GB" b="1" noProof="0" dirty="0"/>
              <a:t>(2) Motivation</a:t>
            </a:r>
          </a:p>
          <a:p>
            <a:pPr lvl="1"/>
            <a:r>
              <a:rPr lang="en-GB" b="1" noProof="0" dirty="0"/>
              <a:t>(3) Technology</a:t>
            </a:r>
          </a:p>
          <a:p>
            <a:endParaRPr lang="en-GB" noProof="0" dirty="0"/>
          </a:p>
          <a:p>
            <a:r>
              <a:rPr lang="en-GB" noProof="0" dirty="0"/>
              <a:t>HL extensions are based on </a:t>
            </a:r>
            <a:r>
              <a:rPr lang="en-GB" b="1" noProof="0" dirty="0"/>
              <a:t>inquiry learning</a:t>
            </a:r>
          </a:p>
        </p:txBody>
      </p:sp>
      <p:pic>
        <p:nvPicPr>
          <p:cNvPr id="6" name="Sisällön paikkamerkki 5" descr="Kuva, joka sisältää kohteen teksti, kuvakaappaus, Fontti, diagrammi&#10;&#10;Tekoälyllä luotu sisältö voi olla virheellistä.">
            <a:extLst>
              <a:ext uri="{FF2B5EF4-FFF2-40B4-BE49-F238E27FC236}">
                <a16:creationId xmlns:a16="http://schemas.microsoft.com/office/drawing/2014/main" id="{F613AB8B-1F18-14A1-4419-6FEDA9F2DE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9650" r="20708"/>
          <a:stretch>
            <a:fillRect/>
          </a:stretch>
        </p:blipFill>
        <p:spPr>
          <a:xfrm>
            <a:off x="4572000" y="1481843"/>
            <a:ext cx="4114800" cy="3894314"/>
          </a:xfrm>
        </p:spPr>
      </p:pic>
    </p:spTree>
    <p:extLst>
      <p:ext uri="{BB962C8B-B14F-4D97-AF65-F5344CB8AC3E}">
        <p14:creationId xmlns:p14="http://schemas.microsoft.com/office/powerpoint/2010/main" val="243062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23D4DD-CA44-474F-F730-D5F8AB18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HL </a:t>
            </a:r>
            <a:r>
              <a:rPr lang="fi-FI" dirty="0" err="1"/>
              <a:t>extensions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A6240A-153C-E2E0-5742-241498EDA9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0" dirty="0"/>
          </a:p>
          <a:p>
            <a:r>
              <a:rPr lang="en-GB" noProof="0" dirty="0"/>
              <a:t>Teacher will give </a:t>
            </a:r>
            <a:r>
              <a:rPr lang="en-GB" b="1" noProof="0" dirty="0"/>
              <a:t>prompts</a:t>
            </a:r>
            <a:r>
              <a:rPr lang="en-GB" noProof="0" dirty="0"/>
              <a:t> to encourage students to investigate a topic under each context related to </a:t>
            </a:r>
            <a:r>
              <a:rPr lang="en-GB" i="1" noProof="0" dirty="0"/>
              <a:t>culture</a:t>
            </a:r>
            <a:r>
              <a:rPr lang="en-GB" noProof="0" dirty="0"/>
              <a:t>, </a:t>
            </a:r>
            <a:r>
              <a:rPr lang="en-GB" i="1" noProof="0" dirty="0"/>
              <a:t>motivation</a:t>
            </a:r>
            <a:r>
              <a:rPr lang="en-GB" noProof="0" dirty="0"/>
              <a:t> and </a:t>
            </a:r>
            <a:r>
              <a:rPr lang="en-GB" i="1" noProof="0" dirty="0"/>
              <a:t>technology</a:t>
            </a:r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7223DAB-BB8A-B97C-C623-5D49098036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noProof="0" dirty="0"/>
          </a:p>
          <a:p>
            <a:r>
              <a:rPr lang="en-GB" noProof="0" dirty="0"/>
              <a:t>Students will </a:t>
            </a:r>
            <a:r>
              <a:rPr lang="en-GB" b="1" noProof="0" dirty="0"/>
              <a:t>explore</a:t>
            </a:r>
            <a:r>
              <a:rPr lang="en-GB" noProof="0" dirty="0"/>
              <a:t>, </a:t>
            </a:r>
            <a:r>
              <a:rPr lang="en-GB" b="1" noProof="0" dirty="0"/>
              <a:t>investigate</a:t>
            </a:r>
            <a:r>
              <a:rPr lang="en-GB" noProof="0" dirty="0"/>
              <a:t>, </a:t>
            </a:r>
            <a:r>
              <a:rPr lang="en-GB" b="1" noProof="0" dirty="0"/>
              <a:t>reflect</a:t>
            </a:r>
            <a:r>
              <a:rPr lang="en-GB" noProof="0" dirty="0"/>
              <a:t> and finally </a:t>
            </a:r>
            <a:r>
              <a:rPr lang="en-GB" b="1" noProof="0" dirty="0"/>
              <a:t>share</a:t>
            </a:r>
            <a:r>
              <a:rPr lang="en-GB" noProof="0" dirty="0"/>
              <a:t> their findings with the </a:t>
            </a:r>
            <a:br>
              <a:rPr lang="en-GB" noProof="0" dirty="0"/>
            </a:br>
            <a:r>
              <a:rPr lang="en-GB" noProof="0" dirty="0"/>
              <a:t>whole class</a:t>
            </a:r>
          </a:p>
          <a:p>
            <a:pPr lvl="1"/>
            <a:r>
              <a:rPr lang="en-GB" noProof="0" dirty="0"/>
              <a:t>The findings will prepare the students for Paper 3</a:t>
            </a:r>
          </a:p>
        </p:txBody>
      </p:sp>
    </p:spTree>
    <p:extLst>
      <p:ext uri="{BB962C8B-B14F-4D97-AF65-F5344CB8AC3E}">
        <p14:creationId xmlns:p14="http://schemas.microsoft.com/office/powerpoint/2010/main" val="178848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5DC727-7C86-AE8E-7EBE-A2A63EAD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HL </a:t>
            </a:r>
            <a:r>
              <a:rPr lang="fi-FI" dirty="0" err="1"/>
              <a:t>extensions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759B99-7D21-F580-C35E-603B02D03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9449"/>
          </a:xfrm>
        </p:spPr>
        <p:txBody>
          <a:bodyPr>
            <a:normAutofit/>
          </a:bodyPr>
          <a:lstStyle/>
          <a:p>
            <a:r>
              <a:rPr lang="en-GB" b="1" noProof="0" dirty="0"/>
              <a:t>Paper 3 </a:t>
            </a:r>
            <a:r>
              <a:rPr lang="en-GB" noProof="0" dirty="0"/>
              <a:t>is focused on </a:t>
            </a:r>
            <a:r>
              <a:rPr lang="en-GB" b="1" noProof="0" dirty="0"/>
              <a:t>HL extensions </a:t>
            </a:r>
            <a:r>
              <a:rPr lang="en-GB" noProof="0" dirty="0"/>
              <a:t>and </a:t>
            </a:r>
            <a:br>
              <a:rPr lang="en-GB" noProof="0" dirty="0"/>
            </a:br>
            <a:r>
              <a:rPr lang="en-GB" b="1" noProof="0" dirty="0"/>
              <a:t>data-analysis</a:t>
            </a:r>
          </a:p>
          <a:p>
            <a:endParaRPr lang="en-GB" noProof="0" dirty="0"/>
          </a:p>
          <a:p>
            <a:r>
              <a:rPr lang="en-GB" noProof="0" dirty="0"/>
              <a:t>In Paper 3 you will have a set of </a:t>
            </a:r>
            <a:r>
              <a:rPr lang="en-GB" b="1" noProof="0" dirty="0"/>
              <a:t>stimulus materials </a:t>
            </a:r>
            <a:r>
              <a:rPr lang="en-GB" noProof="0" dirty="0"/>
              <a:t>that </a:t>
            </a:r>
            <a:r>
              <a:rPr lang="en-GB" i="1" noProof="0" dirty="0"/>
              <a:t>reflect HL extensions </a:t>
            </a:r>
            <a:r>
              <a:rPr lang="en-GB" noProof="0" dirty="0"/>
              <a:t>and where </a:t>
            </a:r>
            <a:r>
              <a:rPr lang="en-GB" i="1" noProof="0" dirty="0"/>
              <a:t>data-analysis is applied</a:t>
            </a:r>
          </a:p>
        </p:txBody>
      </p:sp>
      <p:pic>
        <p:nvPicPr>
          <p:cNvPr id="8" name="Sisällön paikkamerkki 7" descr="Kuva, joka sisältää kohteen Grafiikka, ympyrä, symboli, logo&#10;&#10;Tekoälyllä luotu sisältö voi olla virheellistä.">
            <a:extLst>
              <a:ext uri="{FF2B5EF4-FFF2-40B4-BE49-F238E27FC236}">
                <a16:creationId xmlns:a16="http://schemas.microsoft.com/office/drawing/2014/main" id="{FD62A703-9773-123B-7FC7-128D7748CB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8835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99CA45-9868-34A6-AA49-D938B578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700" dirty="0"/>
              <a:t>HL </a:t>
            </a:r>
            <a:r>
              <a:rPr lang="fi-FI" sz="3700" dirty="0" err="1"/>
              <a:t>extensions</a:t>
            </a:r>
            <a:r>
              <a:rPr lang="fi-FI" sz="3700" dirty="0"/>
              <a:t> in </a:t>
            </a:r>
            <a:br>
              <a:rPr lang="fi-FI" sz="3700" dirty="0"/>
            </a:br>
            <a:r>
              <a:rPr lang="fi-FI" sz="3700" dirty="0" err="1"/>
              <a:t>health</a:t>
            </a:r>
            <a:r>
              <a:rPr lang="fi-FI" sz="3700" dirty="0"/>
              <a:t> and </a:t>
            </a:r>
            <a:r>
              <a:rPr lang="fi-FI" sz="3700" dirty="0" err="1"/>
              <a:t>well-being</a:t>
            </a:r>
            <a:endParaRPr lang="fi-FI" sz="37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E48E90-A54F-3B06-451A-9BBA110DC5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b="1" noProof="0" dirty="0"/>
              <a:t>Culture</a:t>
            </a:r>
          </a:p>
          <a:p>
            <a:pPr lvl="1"/>
            <a:r>
              <a:rPr lang="en-GB" dirty="0"/>
              <a:t>The role of culture in health and well-being</a:t>
            </a:r>
          </a:p>
          <a:p>
            <a:pPr lvl="1"/>
            <a:r>
              <a:rPr lang="en-GB" dirty="0"/>
              <a:t>The role of culture in diagnosing and treating mental health issues</a:t>
            </a:r>
          </a:p>
          <a:p>
            <a:pPr lvl="1"/>
            <a:r>
              <a:rPr lang="en-GB" dirty="0"/>
              <a:t>Cross-cultural comparisons of the prevalence of mental health issues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9547AAF-5A9B-99E2-85E1-0A4DBA5AA2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7083" r="17441"/>
          <a:stretch>
            <a:fillRect/>
          </a:stretch>
        </p:blipFill>
        <p:spPr>
          <a:xfrm>
            <a:off x="4648202" y="2128435"/>
            <a:ext cx="4038598" cy="346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7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1B7804-4DB2-D4E5-CB0A-69CFE982A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HL </a:t>
            </a:r>
            <a:r>
              <a:rPr lang="fi-FI" dirty="0" err="1"/>
              <a:t>extensions</a:t>
            </a:r>
            <a:r>
              <a:rPr lang="fi-FI" dirty="0"/>
              <a:t> in </a:t>
            </a:r>
            <a:br>
              <a:rPr lang="fi-FI" dirty="0"/>
            </a:br>
            <a:r>
              <a:rPr lang="fi-FI" dirty="0" err="1"/>
              <a:t>health</a:t>
            </a:r>
            <a:r>
              <a:rPr lang="fi-FI" dirty="0"/>
              <a:t> and </a:t>
            </a:r>
            <a:r>
              <a:rPr lang="fi-FI" dirty="0" err="1"/>
              <a:t>well-being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D2F2D0-E38D-FCCA-26CF-F5B9435433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b="1" noProof="0" dirty="0"/>
          </a:p>
          <a:p>
            <a:r>
              <a:rPr lang="en-GB" b="1" noProof="0" dirty="0"/>
              <a:t>Motivation</a:t>
            </a:r>
          </a:p>
          <a:p>
            <a:pPr lvl="1"/>
            <a:r>
              <a:rPr lang="en-GB" dirty="0"/>
              <a:t>The different motivational theories underpinning the prevention or treatment of a health problem</a:t>
            </a:r>
          </a:p>
          <a:p>
            <a:pPr lvl="1"/>
            <a:r>
              <a:rPr lang="en-GB" dirty="0"/>
              <a:t>The role of motivation in changing behaviour</a:t>
            </a:r>
          </a:p>
        </p:txBody>
      </p:sp>
      <p:pic>
        <p:nvPicPr>
          <p:cNvPr id="6" name="Sisällön paikkamerkki 5" descr="Kuva, joka sisältää kohteen teksti, kuvakaappaus, clipart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B7935B42-C9C9-C16B-D793-6AEF0954D7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689409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95831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DC744A-6686-CB75-EB62-5D84303FC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HL </a:t>
            </a:r>
            <a:r>
              <a:rPr lang="fi-FI" dirty="0" err="1"/>
              <a:t>extensions</a:t>
            </a:r>
            <a:r>
              <a:rPr lang="fi-FI" dirty="0"/>
              <a:t> in </a:t>
            </a:r>
            <a:br>
              <a:rPr lang="fi-FI" dirty="0"/>
            </a:br>
            <a:r>
              <a:rPr lang="fi-FI" dirty="0" err="1"/>
              <a:t>health</a:t>
            </a:r>
            <a:r>
              <a:rPr lang="fi-FI" dirty="0"/>
              <a:t> and </a:t>
            </a:r>
            <a:r>
              <a:rPr lang="fi-FI" dirty="0" err="1"/>
              <a:t>well-being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584D37-4FE5-7D1A-700C-077BC6F23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3618"/>
          </a:xfrm>
        </p:spPr>
        <p:txBody>
          <a:bodyPr>
            <a:normAutofit/>
          </a:bodyPr>
          <a:lstStyle/>
          <a:p>
            <a:r>
              <a:rPr lang="en-GB" b="1" noProof="0" dirty="0"/>
              <a:t>Technology</a:t>
            </a:r>
          </a:p>
          <a:p>
            <a:pPr lvl="1"/>
            <a:r>
              <a:rPr lang="en-GB" dirty="0"/>
              <a:t>The role of technology in assisting in the prevention or treatment of health problems.</a:t>
            </a:r>
          </a:p>
          <a:p>
            <a:pPr lvl="1"/>
            <a:r>
              <a:rPr lang="en-GB" dirty="0"/>
              <a:t>The role of technology on mental health problems</a:t>
            </a:r>
          </a:p>
          <a:p>
            <a:pPr lvl="1"/>
            <a:r>
              <a:rPr lang="en-GB" dirty="0"/>
              <a:t>The effectiveness of tele-therapy in the treatment of disorders</a:t>
            </a:r>
          </a:p>
        </p:txBody>
      </p:sp>
      <p:pic>
        <p:nvPicPr>
          <p:cNvPr id="6" name="Sisällön paikkamerkki 5" descr="Kuva, joka sisältää kohteen teksti, kuvakaappaus, graafinen suunnittelu, Grafiikka&#10;&#10;Tekoälyllä luotu sisältö voi olla virheellistä.">
            <a:extLst>
              <a:ext uri="{FF2B5EF4-FFF2-40B4-BE49-F238E27FC236}">
                <a16:creationId xmlns:a16="http://schemas.microsoft.com/office/drawing/2014/main" id="{ED7D12E6-DD9D-1393-7139-9EC545D367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8882" r="9941"/>
          <a:stretch>
            <a:fillRect/>
          </a:stretch>
        </p:blipFill>
        <p:spPr>
          <a:xfrm>
            <a:off x="4648202" y="2033577"/>
            <a:ext cx="4038598" cy="2790845"/>
          </a:xfrm>
        </p:spPr>
      </p:pic>
    </p:spTree>
    <p:extLst>
      <p:ext uri="{BB962C8B-B14F-4D97-AF65-F5344CB8AC3E}">
        <p14:creationId xmlns:p14="http://schemas.microsoft.com/office/powerpoint/2010/main" val="407118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0CADCF-12B4-F0A5-F569-F60F93E58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Culture in </a:t>
            </a:r>
            <a:r>
              <a:rPr lang="fi-FI" dirty="0" err="1"/>
              <a:t>health</a:t>
            </a:r>
            <a:r>
              <a:rPr lang="fi-FI" dirty="0"/>
              <a:t> and </a:t>
            </a:r>
            <a:r>
              <a:rPr lang="fi-FI" dirty="0" err="1"/>
              <a:t>well-being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B16ACC-7B31-7B7D-1BE0-0D380734B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1038"/>
            <a:ext cx="8229600" cy="4827104"/>
          </a:xfrm>
        </p:spPr>
        <p:txBody>
          <a:bodyPr>
            <a:normAutofit fontScale="92500" lnSpcReduction="10000"/>
          </a:bodyPr>
          <a:lstStyle/>
          <a:p>
            <a:r>
              <a:rPr lang="en-GB" noProof="0" dirty="0"/>
              <a:t>(1) </a:t>
            </a:r>
            <a:r>
              <a:rPr lang="en-GB" dirty="0"/>
              <a:t>If “healthy living” is culturally defined, are global health guidelines unintentionally promoting one culture’s values over others?</a:t>
            </a:r>
            <a:endParaRPr lang="en-GB" noProof="0" dirty="0"/>
          </a:p>
          <a:p>
            <a:r>
              <a:rPr lang="en-GB" noProof="0" dirty="0"/>
              <a:t>(2) </a:t>
            </a:r>
            <a:r>
              <a:rPr lang="en-GB" dirty="0"/>
              <a:t>If diagnostic manuals were written outside the West, how many current disorders would instantly vanish?</a:t>
            </a:r>
            <a:endParaRPr lang="en-GB" noProof="0" dirty="0"/>
          </a:p>
          <a:p>
            <a:r>
              <a:rPr lang="en-GB" dirty="0"/>
              <a:t>(3) Can we meaningfully compare mental‑health rates across cultures, or is the comparison itself a colonial act of forcing one culture’s categories onto another?</a:t>
            </a:r>
            <a:endParaRPr lang="fi-FI" dirty="0"/>
          </a:p>
          <a:p>
            <a:endParaRPr lang="en-GB" noProof="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8FD69E2-3EE0-66BD-841A-176B378C5F87}"/>
              </a:ext>
            </a:extLst>
          </p:cNvPr>
          <p:cNvSpPr txBox="1"/>
          <p:nvPr/>
        </p:nvSpPr>
        <p:spPr>
          <a:xfrm>
            <a:off x="1899217" y="6066767"/>
            <a:ext cx="5345566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What could be your prompts?</a:t>
            </a:r>
          </a:p>
        </p:txBody>
      </p:sp>
    </p:spTree>
    <p:extLst>
      <p:ext uri="{BB962C8B-B14F-4D97-AF65-F5344CB8AC3E}">
        <p14:creationId xmlns:p14="http://schemas.microsoft.com/office/powerpoint/2010/main" val="109205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CEA948-848B-5B79-AF47-AD63A6D1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Motivation</a:t>
            </a:r>
            <a:r>
              <a:rPr lang="fi-FI" dirty="0"/>
              <a:t> in </a:t>
            </a:r>
            <a:r>
              <a:rPr lang="fi-FI" dirty="0" err="1"/>
              <a:t>health</a:t>
            </a:r>
            <a:r>
              <a:rPr lang="fi-FI" dirty="0"/>
              <a:t> and </a:t>
            </a:r>
            <a:r>
              <a:rPr lang="fi-FI" dirty="0" err="1"/>
              <a:t>well-being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0E07135-A350-37C3-38E4-D4809AE53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(4) </a:t>
            </a:r>
            <a:r>
              <a:rPr lang="en-GB" dirty="0"/>
              <a:t>Are motivational theories empowering tools, or pieces of fictions that preserve the illusion of rational agency?</a:t>
            </a:r>
            <a:endParaRPr lang="en-US" dirty="0"/>
          </a:p>
          <a:p>
            <a:r>
              <a:rPr lang="en-US" dirty="0"/>
              <a:t>(5) </a:t>
            </a:r>
            <a:r>
              <a:rPr lang="en-GB" dirty="0"/>
              <a:t>If motivation is so important, why do motivated people still fail to change? Are health professionals overemphasising motivation because it’s easier than addressing social inequalities?</a:t>
            </a: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AF4564A-17E5-5B13-0450-40F3AB5DFD49}"/>
              </a:ext>
            </a:extLst>
          </p:cNvPr>
          <p:cNvSpPr txBox="1"/>
          <p:nvPr/>
        </p:nvSpPr>
        <p:spPr>
          <a:xfrm>
            <a:off x="1899217" y="5725150"/>
            <a:ext cx="5345566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What could be your prompts?</a:t>
            </a:r>
          </a:p>
        </p:txBody>
      </p:sp>
    </p:spTree>
    <p:extLst>
      <p:ext uri="{BB962C8B-B14F-4D97-AF65-F5344CB8AC3E}">
        <p14:creationId xmlns:p14="http://schemas.microsoft.com/office/powerpoint/2010/main" val="243048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787</Words>
  <Application>Microsoft Macintosh PowerPoint</Application>
  <PresentationFormat>Näytössä katseltava diaesitys (4:3)</PresentationFormat>
  <Paragraphs>87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Office-teema</vt:lpstr>
      <vt:lpstr>HEALTH AND WELL-BEING HL EXTENSIONS</vt:lpstr>
      <vt:lpstr>About the HL extensions</vt:lpstr>
      <vt:lpstr>About the HL extensions</vt:lpstr>
      <vt:lpstr>About the HL extensions</vt:lpstr>
      <vt:lpstr>HL extensions in  health and well-being</vt:lpstr>
      <vt:lpstr>HL extensions in  health and well-being</vt:lpstr>
      <vt:lpstr>HL extensions in  health and well-being</vt:lpstr>
      <vt:lpstr>Culture in health and well-being</vt:lpstr>
      <vt:lpstr>Motivation in health and well-being</vt:lpstr>
      <vt:lpstr>Technology in health and well-being</vt:lpstr>
      <vt:lpstr>TASK</vt:lpstr>
      <vt:lpstr>Extra tips for the inquiry</vt:lpstr>
      <vt:lpstr>Tips for culture</vt:lpstr>
      <vt:lpstr>Tips for motivation</vt:lpstr>
      <vt:lpstr>Tips for technology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116</cp:revision>
  <dcterms:created xsi:type="dcterms:W3CDTF">2016-01-27T06:20:57Z</dcterms:created>
  <dcterms:modified xsi:type="dcterms:W3CDTF">2026-04-02T05:45:26Z</dcterms:modified>
</cp:coreProperties>
</file>