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327" r:id="rId4"/>
    <p:sldId id="282" r:id="rId5"/>
    <p:sldId id="285" r:id="rId6"/>
    <p:sldId id="284" r:id="rId7"/>
    <p:sldId id="283" r:id="rId8"/>
    <p:sldId id="297" r:id="rId9"/>
    <p:sldId id="294" r:id="rId10"/>
    <p:sldId id="299" r:id="rId11"/>
    <p:sldId id="326" r:id="rId12"/>
    <p:sldId id="298" r:id="rId13"/>
    <p:sldId id="331" r:id="rId14"/>
    <p:sldId id="341" r:id="rId15"/>
    <p:sldId id="342" r:id="rId16"/>
    <p:sldId id="343" r:id="rId17"/>
    <p:sldId id="344" r:id="rId18"/>
    <p:sldId id="334" r:id="rId19"/>
    <p:sldId id="328" r:id="rId20"/>
    <p:sldId id="335" r:id="rId21"/>
    <p:sldId id="337" r:id="rId22"/>
    <p:sldId id="336" r:id="rId23"/>
    <p:sldId id="332" r:id="rId24"/>
    <p:sldId id="333" r:id="rId25"/>
    <p:sldId id="349" r:id="rId26"/>
    <p:sldId id="348" r:id="rId27"/>
    <p:sldId id="338" r:id="rId28"/>
    <p:sldId id="339" r:id="rId29"/>
    <p:sldId id="340" r:id="rId30"/>
    <p:sldId id="329" r:id="rId31"/>
    <p:sldId id="352" r:id="rId32"/>
    <p:sldId id="351" r:id="rId33"/>
    <p:sldId id="347" r:id="rId34"/>
    <p:sldId id="350" r:id="rId35"/>
    <p:sldId id="346" r:id="rId36"/>
    <p:sldId id="302" r:id="rId37"/>
    <p:sldId id="345" r:id="rId38"/>
    <p:sldId id="330" r:id="rId39"/>
    <p:sldId id="273" r:id="rId40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1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iXcAbrO8kU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cmarVpo2xE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qTDxMjtN0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apa.org/topics/therapy/psychotherapy-approaches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2.2 PREVENTION AND TREATMENT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AAB01-1DE6-364F-A09B-3A72CCAC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58E418-492A-0D45-9B69-76EE91F17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Meta-analyses</a:t>
            </a:r>
          </a:p>
          <a:p>
            <a:pPr lvl="1"/>
            <a:r>
              <a:rPr lang="en-GB" dirty="0"/>
              <a:t>Statistical analysis of many existing studies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15421D-3F72-D844-9B34-C5F10A1C1E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311966"/>
            <a:ext cx="4419865" cy="2651919"/>
          </a:xfrm>
        </p:spPr>
      </p:pic>
    </p:spTree>
    <p:extLst>
      <p:ext uri="{BB962C8B-B14F-4D97-AF65-F5344CB8AC3E}">
        <p14:creationId xmlns:p14="http://schemas.microsoft.com/office/powerpoint/2010/main" val="37785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93AE00-9544-FEFB-3D36-484FAFA0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AC92FE-1170-4841-CAB8-03BD4520E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8025"/>
            <a:ext cx="4114800" cy="4816347"/>
          </a:xfrm>
        </p:spPr>
        <p:txBody>
          <a:bodyPr>
            <a:normAutofit/>
          </a:bodyPr>
          <a:lstStyle/>
          <a:p>
            <a:r>
              <a:rPr lang="en-GB" noProof="1"/>
              <a:t>Read </a:t>
            </a:r>
            <a:r>
              <a:rPr lang="en-GB" b="1" noProof="1"/>
              <a:t>Kognity 2.2.1 </a:t>
            </a:r>
            <a:r>
              <a:rPr lang="en-GB" noProof="1"/>
              <a:t>and complement your notes on </a:t>
            </a:r>
            <a:r>
              <a:rPr lang="en-GB" i="1" noProof="1"/>
              <a:t>randomized control trials </a:t>
            </a:r>
            <a:r>
              <a:rPr lang="en-GB" noProof="1"/>
              <a:t>and </a:t>
            </a:r>
            <a:r>
              <a:rPr lang="en-GB" i="1" noProof="1"/>
              <a:t>meta-analyses</a:t>
            </a:r>
            <a:endParaRPr lang="en-GB" b="1" i="1" noProof="1"/>
          </a:p>
          <a:p>
            <a:r>
              <a:rPr lang="en-GB" noProof="1"/>
              <a:t>Moreover, study the following:</a:t>
            </a:r>
          </a:p>
          <a:p>
            <a:pPr lvl="1"/>
            <a:r>
              <a:rPr lang="en-GB" b="1" noProof="1"/>
              <a:t>Self-report measures</a:t>
            </a:r>
          </a:p>
          <a:p>
            <a:pPr lvl="1"/>
            <a:r>
              <a:rPr lang="en-GB" b="1" noProof="1"/>
              <a:t>Clinician admistered scales</a:t>
            </a:r>
          </a:p>
          <a:p>
            <a:pPr lvl="1"/>
            <a:r>
              <a:rPr lang="en-GB" b="1" noProof="1"/>
              <a:t>Response and remission rates</a:t>
            </a:r>
          </a:p>
        </p:txBody>
      </p:sp>
      <p:pic>
        <p:nvPicPr>
          <p:cNvPr id="4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7229455C-9777-5D10-8953-E70A03C5D2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1864" b="-6"/>
          <a:stretch>
            <a:fillRect/>
          </a:stretch>
        </p:blipFill>
        <p:spPr>
          <a:xfrm>
            <a:off x="4571998" y="1476973"/>
            <a:ext cx="4305773" cy="481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5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A256C-9B5D-ED45-BC4F-ED5E915B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F6C181-DECD-2F43-939C-0F15CEBCE1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Qualitative research</a:t>
            </a:r>
          </a:p>
          <a:p>
            <a:pPr lvl="1"/>
            <a:r>
              <a:rPr lang="en-GB" dirty="0"/>
              <a:t>Analysing the subjective experiences of the patients undergoing treatment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AE50E5-3C59-8342-972D-B1DD2F3922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91481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39489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51DAAD-BA5D-6D0F-548E-8C017BB9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connection</a:t>
            </a:r>
            <a:r>
              <a:rPr lang="fi-FI" dirty="0"/>
              <a:t> and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B973C-252F-557F-22AD-059FB088F6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Social connection is one of the strongest </a:t>
            </a:r>
            <a:r>
              <a:rPr lang="en-GB" i="1" noProof="1"/>
              <a:t>protective factors </a:t>
            </a:r>
            <a:r>
              <a:rPr lang="en-GB" noProof="1"/>
              <a:t>against depression</a:t>
            </a:r>
          </a:p>
        </p:txBody>
      </p:sp>
      <p:pic>
        <p:nvPicPr>
          <p:cNvPr id="6" name="Sisällön paikkamerkki 5" descr="Kuva, joka sisältää kohteen henkilö, vaate, Ihmisen kasvot, kansa&#10;&#10;Tekoälyllä luotu sisältö voi olla virheellistä.">
            <a:extLst>
              <a:ext uri="{FF2B5EF4-FFF2-40B4-BE49-F238E27FC236}">
                <a16:creationId xmlns:a16="http://schemas.microsoft.com/office/drawing/2014/main" id="{45FEB99A-82D6-0A59-1A2A-16B93F5A51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297182"/>
            <a:ext cx="4038600" cy="26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C11AD1-994D-FDCE-6703-729D6F62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connection</a:t>
            </a:r>
            <a:r>
              <a:rPr lang="fi-FI" dirty="0"/>
              <a:t> and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10732-FA65-E5BD-8CAE-B854AD76B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014" y="1600198"/>
            <a:ext cx="4038600" cy="4525963"/>
          </a:xfrm>
        </p:spPr>
        <p:txBody>
          <a:bodyPr/>
          <a:lstStyle/>
          <a:p>
            <a:endParaRPr lang="en-GB" noProof="1"/>
          </a:p>
          <a:p>
            <a:r>
              <a:rPr lang="en-GB" b="1" noProof="1"/>
              <a:t>Rosenquist, Fowler and Christakis (2011)</a:t>
            </a:r>
          </a:p>
          <a:p>
            <a:pPr lvl="1"/>
            <a:r>
              <a:rPr lang="en-GB" noProof="1"/>
              <a:t>Longitudinal questionnaire study </a:t>
            </a:r>
            <a:br>
              <a:rPr lang="en-GB" noProof="1"/>
            </a:br>
            <a:r>
              <a:rPr lang="en-GB" noProof="1"/>
              <a:t>with 12 067 participants</a:t>
            </a:r>
          </a:p>
          <a:p>
            <a:pPr lvl="1"/>
            <a:r>
              <a:rPr lang="en-GB" noProof="1"/>
              <a:t>Statistical analysis of the social networks of the participants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C6AAF4-A870-5F87-874F-A994AD86F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056" y="1990313"/>
            <a:ext cx="5034708" cy="3745735"/>
          </a:xfrm>
        </p:spPr>
        <p:txBody>
          <a:bodyPr/>
          <a:lstStyle/>
          <a:p>
            <a:pPr lvl="1"/>
            <a:r>
              <a:rPr lang="en-GB" noProof="1"/>
              <a:t>93% more likely to be depressed if a </a:t>
            </a:r>
            <a:r>
              <a:rPr lang="en-GB" i="1" noProof="1"/>
              <a:t>direct friend </a:t>
            </a:r>
            <a:r>
              <a:rPr lang="en-GB" noProof="1"/>
              <a:t>was depressed</a:t>
            </a:r>
          </a:p>
          <a:p>
            <a:pPr lvl="1"/>
            <a:r>
              <a:rPr lang="en-GB" noProof="1"/>
              <a:t>43% more likely to be depressed if a </a:t>
            </a:r>
            <a:r>
              <a:rPr lang="en-GB" i="1" noProof="1"/>
              <a:t>friend’s friend </a:t>
            </a:r>
            <a:r>
              <a:rPr lang="en-GB" noProof="1"/>
              <a:t>was depressed</a:t>
            </a:r>
          </a:p>
          <a:p>
            <a:pPr lvl="1"/>
            <a:r>
              <a:rPr lang="en-GB" noProof="1"/>
              <a:t>37% more likely to be depressed if a </a:t>
            </a:r>
            <a:r>
              <a:rPr lang="en-GB" i="1" noProof="1"/>
              <a:t>friend’s friend’s friend </a:t>
            </a:r>
            <a:r>
              <a:rPr lang="en-GB" noProof="1"/>
              <a:t>was depressed</a:t>
            </a:r>
          </a:p>
          <a:p>
            <a:pPr lvl="1"/>
            <a:r>
              <a:rPr lang="en-GB" i="1" noProof="1"/>
              <a:t>Symptoms of depression may spread along 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6226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CE865F-CBED-6E7A-1943-B4740520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 and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D0745F-9523-76AA-C9A6-AEAD188C5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Strong cultural identity may be a </a:t>
            </a:r>
            <a:r>
              <a:rPr lang="en-GB" i="1" noProof="1"/>
              <a:t>protective factor</a:t>
            </a:r>
            <a:r>
              <a:rPr lang="en-GB" noProof="1"/>
              <a:t> against depression (e.g. Brance, Chatziympyros and Bentall, 2023)</a:t>
            </a:r>
          </a:p>
        </p:txBody>
      </p:sp>
      <p:pic>
        <p:nvPicPr>
          <p:cNvPr id="6" name="Sisällön paikkamerkki 5" descr="Kuva, joka sisältää kohteen teksti, kuvakaappaus, ympyrä, Värikkyys&#10;&#10;Tekoälyllä luotu sisältö voi olla virheellistä.">
            <a:extLst>
              <a:ext uri="{FF2B5EF4-FFF2-40B4-BE49-F238E27FC236}">
                <a16:creationId xmlns:a16="http://schemas.microsoft.com/office/drawing/2014/main" id="{6925AC9C-D7A0-504D-51AD-65A7EC27F5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574" r="24687"/>
          <a:stretch>
            <a:fillRect/>
          </a:stretch>
        </p:blipFill>
        <p:spPr>
          <a:xfrm>
            <a:off x="4495800" y="1629163"/>
            <a:ext cx="4191000" cy="431582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5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8C3F49-569C-F555-7B8D-65307FD9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 and depression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BB820E-47E3-1E85-D0C5-9A63E734C0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1"/>
              <a:t>Collectivistic culture may provide protection against depression </a:t>
            </a:r>
            <a:br>
              <a:rPr lang="en-GB" noProof="1"/>
            </a:br>
            <a:r>
              <a:rPr lang="en-GB" noProof="1"/>
              <a:t>(e.g. Chiao and Blizinsky, 2009)</a:t>
            </a:r>
          </a:p>
          <a:p>
            <a:r>
              <a:rPr lang="en-GB" noProof="1"/>
              <a:t>Even in individualistic cultures social support is a vital protective factor (e.g. Gariépy et al., 2018)</a:t>
            </a:r>
          </a:p>
        </p:txBody>
      </p:sp>
      <p:pic>
        <p:nvPicPr>
          <p:cNvPr id="6" name="Sisällön paikkamerkki 5" descr="Kuva, joka sisältää kohteen henkilö, sormi, peukalo, ranne&#10;&#10;Tekoälyllä luotu sisältö voi olla virheellistä.">
            <a:extLst>
              <a:ext uri="{FF2B5EF4-FFF2-40B4-BE49-F238E27FC236}">
                <a16:creationId xmlns:a16="http://schemas.microsoft.com/office/drawing/2014/main" id="{128DCDA8-9CB4-86E8-D283-BEA7CECF5F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3"/>
            <a:ext cx="4038598" cy="40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6DC71A-1FFC-5441-785B-768A2901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CBFD1C-3E29-8E4C-4EFF-28F6555C6E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Can </a:t>
            </a:r>
            <a:r>
              <a:rPr lang="en-GB" b="1" noProof="1"/>
              <a:t>social media </a:t>
            </a:r>
            <a:r>
              <a:rPr lang="en-GB" noProof="1"/>
              <a:t>be protective factor against depression?</a:t>
            </a:r>
          </a:p>
          <a:p>
            <a:pPr lvl="1"/>
            <a:r>
              <a:rPr lang="en-GB" noProof="1"/>
              <a:t>Engage in conversation and try to find supporting arguments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3D56388-A3A9-04AD-EE62-2DC8ED30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98345" cy="4525963"/>
          </a:xfrm>
        </p:spPr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Read ”</a:t>
            </a:r>
            <a:r>
              <a:rPr lang="en-GB" i="1" noProof="1"/>
              <a:t>Does social media protect against depression?” </a:t>
            </a:r>
            <a:r>
              <a:rPr lang="en-GB" noProof="1"/>
              <a:t>from </a:t>
            </a:r>
            <a:r>
              <a:rPr lang="en-GB" b="1" noProof="1"/>
              <a:t>Kognity 2.2.2 </a:t>
            </a:r>
            <a:r>
              <a:rPr lang="en-GB" noProof="1"/>
              <a:t>and summarize the main points in your own words</a:t>
            </a:r>
          </a:p>
        </p:txBody>
      </p:sp>
      <p:pic>
        <p:nvPicPr>
          <p:cNvPr id="8" name="Sisällön paikkamerkki 5">
            <a:extLst>
              <a:ext uri="{FF2B5EF4-FFF2-40B4-BE49-F238E27FC236}">
                <a16:creationId xmlns:a16="http://schemas.microsoft.com/office/drawing/2014/main" id="{B0751CF6-BEBF-2934-0454-C3BFCCFF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41" r="10709"/>
          <a:stretch>
            <a:fillRect/>
          </a:stretch>
        </p:blipFill>
        <p:spPr>
          <a:xfrm>
            <a:off x="4648199" y="1960713"/>
            <a:ext cx="4198345" cy="38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59749D-7B0B-D120-E7E1-81994A3D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DF673D-EE37-F29E-B882-52373F18CC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What kind of arguments can be presented for and against the use of antidepressants?</a:t>
            </a:r>
          </a:p>
          <a:p>
            <a:r>
              <a:rPr lang="en-GB" noProof="1"/>
              <a:t>What kind of attitudes do you have related to antidepressants?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A045986-8D6F-6FDE-00F5-1FED2C2AEA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28691"/>
            <a:ext cx="4114800" cy="3209544"/>
          </a:xfrm>
        </p:spPr>
      </p:pic>
    </p:spTree>
    <p:extLst>
      <p:ext uri="{BB962C8B-B14F-4D97-AF65-F5344CB8AC3E}">
        <p14:creationId xmlns:p14="http://schemas.microsoft.com/office/powerpoint/2010/main" val="32600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56CD7-8EA4-99D3-8FFF-4C5CBDBC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35BBA-A8D4-6F8C-FC01-D29722EB7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b="1" noProof="1"/>
          </a:p>
          <a:p>
            <a:endParaRPr lang="en-GB" b="1" noProof="1"/>
          </a:p>
          <a:p>
            <a:r>
              <a:rPr lang="en-GB" b="1" noProof="1"/>
              <a:t>Antidepressants</a:t>
            </a:r>
          </a:p>
          <a:p>
            <a:pPr lvl="1"/>
            <a:r>
              <a:rPr lang="en-GB" noProof="1"/>
              <a:t>Alter the number of certain neurotransmitters in the brain to restore chemical balance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0B2DEB06-6F89-E41D-441A-06A4805E9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9282" y="1235621"/>
            <a:ext cx="2588964" cy="5247900"/>
          </a:xfrm>
        </p:spPr>
      </p:pic>
    </p:spTree>
    <p:extLst>
      <p:ext uri="{BB962C8B-B14F-4D97-AF65-F5344CB8AC3E}">
        <p14:creationId xmlns:p14="http://schemas.microsoft.com/office/powerpoint/2010/main" val="4753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1427"/>
            <a:ext cx="4038600" cy="4263509"/>
          </a:xfrm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97" y="1417638"/>
            <a:ext cx="2603350" cy="4833553"/>
          </a:xfrm>
        </p:spPr>
      </p:pic>
    </p:spTree>
    <p:extLst>
      <p:ext uri="{BB962C8B-B14F-4D97-AF65-F5344CB8AC3E}">
        <p14:creationId xmlns:p14="http://schemas.microsoft.com/office/powerpoint/2010/main" val="4349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C142307-83E9-F2B2-9BAD-D146F695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pic>
        <p:nvPicPr>
          <p:cNvPr id="7" name="Online-media 6" descr="2-Minute Neuroscience: Selective Serotonin Reuptake Inhibitors (SSRIs)">
            <a:hlinkClick r:id="" action="ppaction://media"/>
            <a:extLst>
              <a:ext uri="{FF2B5EF4-FFF2-40B4-BE49-F238E27FC236}">
                <a16:creationId xmlns:a16="http://schemas.microsoft.com/office/drawing/2014/main" id="{0E9E6460-F84F-3D29-9907-378A4A6B5F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8B48AD-343C-5426-6362-4ED22B62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3EA0C6-F4E1-357D-E02F-7EE3276C4B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What was meant by </a:t>
            </a:r>
            <a:r>
              <a:rPr lang="en-GB" b="1" noProof="1"/>
              <a:t>placebo-effect</a:t>
            </a:r>
            <a:r>
              <a:rPr lang="en-GB" noProof="1"/>
              <a:t>?</a:t>
            </a:r>
          </a:p>
          <a:p>
            <a:pPr lvl="1"/>
            <a:r>
              <a:rPr lang="en-GB" noProof="1"/>
              <a:t>An effect based on </a:t>
            </a:r>
            <a:r>
              <a:rPr lang="en-GB" i="1" noProof="1"/>
              <a:t>beliefs</a:t>
            </a:r>
            <a:r>
              <a:rPr lang="en-GB" noProof="1"/>
              <a:t> and </a:t>
            </a:r>
            <a:r>
              <a:rPr lang="en-GB" i="1" noProof="1"/>
              <a:t>expectations</a:t>
            </a:r>
            <a:r>
              <a:rPr lang="en-GB" noProof="1"/>
              <a:t>, not caused by the actual treatment method</a:t>
            </a:r>
          </a:p>
        </p:txBody>
      </p:sp>
      <p:pic>
        <p:nvPicPr>
          <p:cNvPr id="6" name="Sisällön paikkamerkki 5" descr="Kuva, joka sisältää kohteen piirros, muotoilu, kuvitus, taide&#10;&#10;Tekoälyllä luotu sisältö voi olla virheellistä.">
            <a:extLst>
              <a:ext uri="{FF2B5EF4-FFF2-40B4-BE49-F238E27FC236}">
                <a16:creationId xmlns:a16="http://schemas.microsoft.com/office/drawing/2014/main" id="{0222BFDF-3D24-BF42-3819-AB7C639CCB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152" r="10971"/>
          <a:stretch>
            <a:fillRect/>
          </a:stretch>
        </p:blipFill>
        <p:spPr>
          <a:xfrm>
            <a:off x="4648202" y="1887966"/>
            <a:ext cx="4038598" cy="30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B67D57-C1A9-A521-3478-0311BE57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1CD483-4FBD-5DD6-7E7E-FE5C5F74C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690431"/>
          </a:xfrm>
        </p:spPr>
        <p:txBody>
          <a:bodyPr/>
          <a:lstStyle/>
          <a:p>
            <a:r>
              <a:rPr lang="en-GB" noProof="1"/>
              <a:t>Read ”</a:t>
            </a:r>
            <a:r>
              <a:rPr lang="en-GB" i="1" noProof="1"/>
              <a:t>Antidepressants</a:t>
            </a:r>
            <a:r>
              <a:rPr lang="en-GB" noProof="1"/>
              <a:t>” from </a:t>
            </a:r>
            <a:r>
              <a:rPr lang="en-GB" b="1" noProof="1"/>
              <a:t>Kognity 2.2.4 </a:t>
            </a:r>
            <a:r>
              <a:rPr lang="en-GB" noProof="1"/>
              <a:t>and summarize the evidence in your own words</a:t>
            </a:r>
          </a:p>
          <a:p>
            <a:r>
              <a:rPr lang="en-GB" noProof="1"/>
              <a:t>Pay attention to:</a:t>
            </a:r>
          </a:p>
          <a:p>
            <a:pPr lvl="1"/>
            <a:r>
              <a:rPr lang="en-GB" b="1" noProof="1"/>
              <a:t>Cipriani (2018)</a:t>
            </a:r>
          </a:p>
          <a:p>
            <a:pPr lvl="1"/>
            <a:r>
              <a:rPr lang="en-GB" b="1" noProof="1"/>
              <a:t>Jakobsen, Gluud and Kirsch (2020)</a:t>
            </a:r>
          </a:p>
          <a:p>
            <a:pPr lvl="1"/>
            <a:r>
              <a:rPr lang="en-GB" b="1" noProof="1"/>
              <a:t>Kirsch (2008)</a:t>
            </a:r>
          </a:p>
          <a:p>
            <a:pPr lvl="1"/>
            <a:r>
              <a:rPr lang="en-GB" b="1" noProof="1"/>
              <a:t>Reccia et al. (2022)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B199F04-9705-E07E-6F19-6E2C2FE986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1"/>
              <a:t>Did the evidence change your </a:t>
            </a:r>
            <a:r>
              <a:rPr lang="en-GB" b="1" noProof="1"/>
              <a:t>perspective</a:t>
            </a:r>
            <a:r>
              <a:rPr lang="en-GB" noProof="1"/>
              <a:t> on antidepressants?</a:t>
            </a:r>
          </a:p>
          <a:p>
            <a:r>
              <a:rPr lang="en-GB" noProof="1"/>
              <a:t>What are the </a:t>
            </a:r>
            <a:r>
              <a:rPr lang="en-GB" b="1" noProof="1"/>
              <a:t>responsibilities</a:t>
            </a:r>
            <a:r>
              <a:rPr lang="en-GB" noProof="1"/>
              <a:t> of those who are </a:t>
            </a:r>
            <a:r>
              <a:rPr lang="en-GB" i="1" noProof="1"/>
              <a:t>marketing</a:t>
            </a:r>
            <a:r>
              <a:rPr lang="en-GB" noProof="1"/>
              <a:t> and </a:t>
            </a:r>
            <a:r>
              <a:rPr lang="en-GB" i="1" noProof="1"/>
              <a:t>prescribing</a:t>
            </a:r>
            <a:r>
              <a:rPr lang="en-GB" noProof="1"/>
              <a:t> antidepressants?</a:t>
            </a:r>
          </a:p>
        </p:txBody>
      </p:sp>
      <p:pic>
        <p:nvPicPr>
          <p:cNvPr id="9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9CD219C1-E11C-C6EE-7974-79865758C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1864" b="-6"/>
          <a:stretch>
            <a:fillRect/>
          </a:stretch>
        </p:blipFill>
        <p:spPr>
          <a:xfrm>
            <a:off x="4571998" y="1476973"/>
            <a:ext cx="4305773" cy="481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4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BFD61-71EF-4F29-B522-8179FFCD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89F515-D3B1-7285-249D-50471139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295FAA-9035-1545-36E6-B51E0E744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b="1" noProof="1"/>
          </a:p>
          <a:p>
            <a:endParaRPr lang="en-GB" b="1" noProof="1"/>
          </a:p>
          <a:p>
            <a:r>
              <a:rPr lang="en-GB" b="1" noProof="1"/>
              <a:t>Electroconvulsive therapy (ECT)</a:t>
            </a:r>
          </a:p>
          <a:p>
            <a:pPr lvl="1"/>
            <a:r>
              <a:rPr lang="en-GB" noProof="1"/>
              <a:t>Electrical currents are applied to trigger a brief seizure in the brain under general anesthesia</a:t>
            </a:r>
          </a:p>
          <a:p>
            <a:pPr lvl="1"/>
            <a:endParaRPr lang="en-GB" noProof="1"/>
          </a:p>
        </p:txBody>
      </p:sp>
      <p:pic>
        <p:nvPicPr>
          <p:cNvPr id="10" name="Sisällön paikkamerkki 9" descr="Kuva, joka sisältää kohteen henkilö, Ihmisen kasvot, Maskeeraaja, iho&#10;&#10;Tekoälyllä luotu sisältö voi olla virheellistä.">
            <a:extLst>
              <a:ext uri="{FF2B5EF4-FFF2-40B4-BE49-F238E27FC236}">
                <a16:creationId xmlns:a16="http://schemas.microsoft.com/office/drawing/2014/main" id="{25E11A9A-632D-44F2-71C5-F17175136A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09257"/>
            <a:ext cx="4038600" cy="27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90D7D-C3F7-828B-F199-0270FBC3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52645-F278-AC55-B7D2-0D036A7F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pic>
        <p:nvPicPr>
          <p:cNvPr id="6" name="Online-media 5" descr="The truth about electroconvulsive therapy (ECT) - Helen M. Farrell">
            <a:hlinkClick r:id="" action="ppaction://media"/>
            <a:extLst>
              <a:ext uri="{FF2B5EF4-FFF2-40B4-BE49-F238E27FC236}">
                <a16:creationId xmlns:a16="http://schemas.microsoft.com/office/drawing/2014/main" id="{4C25C63C-99B7-BB15-1A71-62AEBF03D5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B5A6E-3248-792A-3901-008EB0B13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D538A-528D-79C8-9A8B-7F9546BE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A7DEE2-4B26-EDFA-FEBD-DB6FB6AB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b="1" noProof="1"/>
          </a:p>
          <a:p>
            <a:endParaRPr lang="en-GB" b="1" noProof="1"/>
          </a:p>
          <a:p>
            <a:r>
              <a:rPr lang="en-GB" b="1" noProof="1"/>
              <a:t>Transcranial magnetic stimulation (TMS)</a:t>
            </a:r>
          </a:p>
          <a:p>
            <a:pPr lvl="1"/>
            <a:r>
              <a:rPr lang="en-GB" noProof="1"/>
              <a:t>Activating mood regulating parts of the brain with controlled magnetic pulses</a:t>
            </a:r>
          </a:p>
          <a:p>
            <a:pPr lvl="1"/>
            <a:endParaRPr lang="en-GB" noProof="1"/>
          </a:p>
        </p:txBody>
      </p:sp>
      <p:pic>
        <p:nvPicPr>
          <p:cNvPr id="7" name="Sisällön paikkamerkki 6" descr="Kuva, joka sisältää kohteen teksti, kuvakaappaus, animaatio, taide&#10;&#10;Tekoälyllä luotu sisältö voi olla virheellistä.">
            <a:extLst>
              <a:ext uri="{FF2B5EF4-FFF2-40B4-BE49-F238E27FC236}">
                <a16:creationId xmlns:a16="http://schemas.microsoft.com/office/drawing/2014/main" id="{A67E6378-31D0-1770-9B1E-DF8F316432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84899"/>
            <a:ext cx="4038600" cy="39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55F745-8A4D-E690-BD36-B67E448D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pic>
        <p:nvPicPr>
          <p:cNvPr id="4" name="Online-media 3" descr="Transcranial Magnetic Stimulation (TMS) - Treatment for Depression Explained | UC Davis Health">
            <a:hlinkClick r:id="" action="ppaction://media"/>
            <a:extLst>
              <a:ext uri="{FF2B5EF4-FFF2-40B4-BE49-F238E27FC236}">
                <a16:creationId xmlns:a16="http://schemas.microsoft.com/office/drawing/2014/main" id="{BF916789-D64C-0CAB-D28A-7DCE8E61144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870D2-2A74-F847-5CDF-56EB64D2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9A555A-EF78-B0AF-69E9-77D8126F10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noProof="1"/>
          </a:p>
          <a:p>
            <a:r>
              <a:rPr lang="en-GB" b="1" noProof="1"/>
              <a:t>Ketamine</a:t>
            </a:r>
          </a:p>
          <a:p>
            <a:pPr lvl="1"/>
            <a:r>
              <a:rPr lang="en-GB" noProof="1"/>
              <a:t>Anesthetic drug that stimulates glutamate production has promising prospectives (e.g. Anand et al., 2023)</a:t>
            </a:r>
          </a:p>
        </p:txBody>
      </p:sp>
      <p:pic>
        <p:nvPicPr>
          <p:cNvPr id="6" name="Sisällön paikkamerkki 5" descr="Kuva, joka sisältää kohteen teksti, Liuos, Liuotin, Muovipullo&#10;&#10;Tekoälyllä luotu sisältö voi olla virheellistä.">
            <a:extLst>
              <a:ext uri="{FF2B5EF4-FFF2-40B4-BE49-F238E27FC236}">
                <a16:creationId xmlns:a16="http://schemas.microsoft.com/office/drawing/2014/main" id="{4F256A98-17E1-2872-3B42-42B1C310D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329570-FF0F-A69C-E31A-651D1BC9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A43260-F0E9-1EF6-3FA9-351AC4BD89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noProof="1"/>
              <a:t>Psilocybin</a:t>
            </a:r>
          </a:p>
          <a:p>
            <a:pPr lvl="1"/>
            <a:r>
              <a:rPr lang="en-GB" noProof="1"/>
              <a:t>’Magic mushrooms’ that decrease the activity of </a:t>
            </a:r>
            <a:r>
              <a:rPr lang="en-GB" i="1" noProof="1"/>
              <a:t>amygdala</a:t>
            </a:r>
            <a:r>
              <a:rPr lang="en-GB" noProof="1"/>
              <a:t> and increase the resting state functionality of </a:t>
            </a:r>
            <a:r>
              <a:rPr lang="en-GB" i="1" noProof="1"/>
              <a:t>default mode network (DMN) </a:t>
            </a:r>
            <a:r>
              <a:rPr lang="en-GB" noProof="1"/>
              <a:t>have promising prospectives, too</a:t>
            </a:r>
            <a:br>
              <a:rPr lang="en-GB" noProof="1"/>
            </a:br>
            <a:r>
              <a:rPr lang="en-GB" noProof="1"/>
              <a:t>(e.g. Davis et al., 2020) </a:t>
            </a:r>
          </a:p>
        </p:txBody>
      </p:sp>
      <p:pic>
        <p:nvPicPr>
          <p:cNvPr id="6" name="Sisällön paikkamerkki 5" descr="Kuva, joka sisältää kohteen sieni, Ruokasieni, Lääkesieni, syksy&#10;&#10;Tekoälyllä luotu sisältö voi olla virheellistä.">
            <a:extLst>
              <a:ext uri="{FF2B5EF4-FFF2-40B4-BE49-F238E27FC236}">
                <a16:creationId xmlns:a16="http://schemas.microsoft.com/office/drawing/2014/main" id="{0AD743A3-5D8C-A471-B6EB-78AF31AE5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76609"/>
            <a:ext cx="4038600" cy="2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F9E124-2EC7-9B9A-2E12-1F6FFB07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F9656B-086A-6B83-7BC2-90C9B3C94F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Any activity that </a:t>
            </a:r>
            <a:r>
              <a:rPr lang="en-GB" i="1" noProof="1"/>
              <a:t>induce neuroplasticity </a:t>
            </a:r>
            <a:r>
              <a:rPr lang="en-GB" noProof="1"/>
              <a:t>in the brain may restore normal functioning of the </a:t>
            </a:r>
            <a:r>
              <a:rPr lang="en-GB" i="1" noProof="1"/>
              <a:t>default mode network (DMN)</a:t>
            </a:r>
          </a:p>
        </p:txBody>
      </p:sp>
      <p:pic>
        <p:nvPicPr>
          <p:cNvPr id="6" name="Sisällön paikkamerkki 5" descr="Kuva, joka sisältää kohteen henkilö, taivas, piha-, jalkineet&#10;&#10;Tekoälyllä luotu sisältö voi olla virheellistä.">
            <a:extLst>
              <a:ext uri="{FF2B5EF4-FFF2-40B4-BE49-F238E27FC236}">
                <a16:creationId xmlns:a16="http://schemas.microsoft.com/office/drawing/2014/main" id="{11FF40FB-11DD-3673-3F4B-80AEB62D3E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38054"/>
          <a:stretch>
            <a:fillRect/>
          </a:stretch>
        </p:blipFill>
        <p:spPr>
          <a:xfrm>
            <a:off x="4901588" y="1778850"/>
            <a:ext cx="3294961" cy="35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940"/>
            <a:ext cx="4038600" cy="3632483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7390"/>
            <a:ext cx="4038600" cy="3211582"/>
          </a:xfrm>
        </p:spPr>
      </p:pic>
    </p:spTree>
    <p:extLst>
      <p:ext uri="{BB962C8B-B14F-4D97-AF65-F5344CB8AC3E}">
        <p14:creationId xmlns:p14="http://schemas.microsoft.com/office/powerpoint/2010/main" val="9182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83ACE6-A071-6844-6508-67FB9CF2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FBBCF8-D05B-E00D-2DE1-F80AEE097B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noProof="1"/>
          </a:p>
          <a:p>
            <a:r>
              <a:rPr lang="en-GB" b="1" noProof="1"/>
              <a:t>Cognitive behavioural therapy (CBT)</a:t>
            </a:r>
          </a:p>
          <a:p>
            <a:pPr lvl="1"/>
            <a:r>
              <a:rPr lang="en-GB" noProof="1"/>
              <a:t>Based on Aaron Beck’s theory of depression</a:t>
            </a:r>
          </a:p>
          <a:p>
            <a:pPr lvl="1"/>
            <a:r>
              <a:rPr lang="en-GB" noProof="1"/>
              <a:t>Key components are </a:t>
            </a:r>
            <a:r>
              <a:rPr lang="en-GB" b="1" noProof="1"/>
              <a:t>cognitive restructuring </a:t>
            </a:r>
            <a:r>
              <a:rPr lang="en-GB" noProof="1"/>
              <a:t>and </a:t>
            </a:r>
            <a:r>
              <a:rPr lang="en-GB" b="1" noProof="1"/>
              <a:t>behavioural activation</a:t>
            </a:r>
          </a:p>
        </p:txBody>
      </p:sp>
      <p:pic>
        <p:nvPicPr>
          <p:cNvPr id="6" name="Sisällön paikkamerkki 5" descr="Kuva, joka sisältää kohteen ympyrä, kuvakaappaus, teksti, muotoilu&#10;&#10;Tekoälyllä luotu sisältö voi olla virheellistä.">
            <a:extLst>
              <a:ext uri="{FF2B5EF4-FFF2-40B4-BE49-F238E27FC236}">
                <a16:creationId xmlns:a16="http://schemas.microsoft.com/office/drawing/2014/main" id="{6AE01669-AB14-1AA8-1F46-BAF86C2E1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026" r="11866"/>
          <a:stretch>
            <a:fillRect/>
          </a:stretch>
        </p:blipFill>
        <p:spPr>
          <a:xfrm>
            <a:off x="4534042" y="2577947"/>
            <a:ext cx="4152758" cy="24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C459E-B37B-875D-74F5-A7A08D09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660367-5A6C-DB09-0F65-4A7E1CF80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Practice </a:t>
            </a:r>
            <a:r>
              <a:rPr lang="en-GB" i="1" noProof="1"/>
              <a:t>cognitive restructuring </a:t>
            </a:r>
            <a:r>
              <a:rPr lang="en-GB" noProof="1"/>
              <a:t>and </a:t>
            </a:r>
            <a:r>
              <a:rPr lang="en-GB" i="1" noProof="1"/>
              <a:t>behavioural activation </a:t>
            </a:r>
            <a:r>
              <a:rPr lang="en-GB" noProof="1"/>
              <a:t>with the help of the teacher’s hand outs</a:t>
            </a:r>
          </a:p>
        </p:txBody>
      </p:sp>
      <p:pic>
        <p:nvPicPr>
          <p:cNvPr id="6" name="Sisällön paikkamerkki 5" descr="Kuva, joka sisältää kohteen teksti, Fontti, kuvakaappaus, ympyrä&#10;&#10;Tekoälyllä luotu sisältö voi olla virheellistä.">
            <a:extLst>
              <a:ext uri="{FF2B5EF4-FFF2-40B4-BE49-F238E27FC236}">
                <a16:creationId xmlns:a16="http://schemas.microsoft.com/office/drawing/2014/main" id="{45C0A617-288F-E7D5-10A5-E3AAE1D5AA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7850D-D5F2-B1E0-6EE0-30584B31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DDC195-35D4-33A4-905B-41CCFB5E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14800" cy="4906044"/>
          </a:xfrm>
        </p:spPr>
        <p:txBody>
          <a:bodyPr/>
          <a:lstStyle/>
          <a:p>
            <a:r>
              <a:rPr lang="en-GB" noProof="1"/>
              <a:t>Read </a:t>
            </a:r>
            <a:r>
              <a:rPr lang="en-GB" i="1" noProof="1"/>
              <a:t>”Cognitive behavioural therapy” </a:t>
            </a:r>
            <a:r>
              <a:rPr lang="en-GB" noProof="1"/>
              <a:t>from </a:t>
            </a:r>
            <a:r>
              <a:rPr lang="en-GB" b="1" noProof="1"/>
              <a:t>Kognity 2.2.5 </a:t>
            </a:r>
            <a:r>
              <a:rPr lang="en-GB" noProof="1"/>
              <a:t>and teacher’s supplementary materials</a:t>
            </a:r>
          </a:p>
          <a:p>
            <a:r>
              <a:rPr lang="en-GB" noProof="1"/>
              <a:t>Focus on the following:</a:t>
            </a:r>
          </a:p>
          <a:p>
            <a:pPr lvl="1"/>
            <a:r>
              <a:rPr lang="en-GB" b="1" noProof="1"/>
              <a:t>Riggs et al. (2007)</a:t>
            </a:r>
          </a:p>
          <a:p>
            <a:pPr lvl="1"/>
            <a:r>
              <a:rPr lang="en-GB" b="1" noProof="1"/>
              <a:t>Wiles et al. (2016)</a:t>
            </a:r>
          </a:p>
          <a:p>
            <a:pPr lvl="1"/>
            <a:r>
              <a:rPr lang="en-GB" b="1" noProof="1">
                <a:solidFill>
                  <a:srgbClr val="00B050"/>
                </a:solidFill>
              </a:rPr>
              <a:t>Cuijpers et al. (2023)</a:t>
            </a:r>
          </a:p>
          <a:p>
            <a:pPr lvl="1"/>
            <a:r>
              <a:rPr lang="en-GB" b="1" noProof="1">
                <a:solidFill>
                  <a:srgbClr val="00B050"/>
                </a:solidFill>
              </a:rPr>
              <a:t>Goldapple et al. (2004)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5E09DE-3971-060A-8BA5-3423F3B7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9215" y="1417638"/>
            <a:ext cx="4253431" cy="4525963"/>
          </a:xfrm>
        </p:spPr>
        <p:txBody>
          <a:bodyPr/>
          <a:lstStyle/>
          <a:p>
            <a:endParaRPr lang="en-GB" noProof="1"/>
          </a:p>
          <a:p>
            <a:r>
              <a:rPr lang="en-GB" noProof="1"/>
              <a:t>Summarise the evidence in your own words</a:t>
            </a:r>
          </a:p>
          <a:p>
            <a:endParaRPr lang="en-GB" noProof="1"/>
          </a:p>
          <a:p>
            <a:r>
              <a:rPr lang="en-GB" noProof="1"/>
              <a:t>Evaluate CBT as a treatment method for depression</a:t>
            </a:r>
          </a:p>
          <a:p>
            <a:pPr lvl="1"/>
            <a:r>
              <a:rPr lang="en-GB" noProof="1"/>
              <a:t>What are the</a:t>
            </a:r>
            <a:r>
              <a:rPr lang="en-GB" noProof="1">
                <a:solidFill>
                  <a:srgbClr val="00B050"/>
                </a:solidFill>
              </a:rPr>
              <a:t> strengths </a:t>
            </a:r>
            <a:r>
              <a:rPr lang="en-GB" noProof="1"/>
              <a:t>and the </a:t>
            </a:r>
            <a:r>
              <a:rPr lang="en-GB" noProof="1">
                <a:solidFill>
                  <a:srgbClr val="FF0000"/>
                </a:solidFill>
              </a:rPr>
              <a:t>limitations</a:t>
            </a:r>
            <a:r>
              <a:rPr lang="en-GB" noProof="1"/>
              <a:t> of CBT?</a:t>
            </a:r>
          </a:p>
        </p:txBody>
      </p:sp>
    </p:spTree>
    <p:extLst>
      <p:ext uri="{BB962C8B-B14F-4D97-AF65-F5344CB8AC3E}">
        <p14:creationId xmlns:p14="http://schemas.microsoft.com/office/powerpoint/2010/main" val="24699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48FB-5E2A-2014-89FE-9082F0F7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EF27A5-D12E-E98C-1AF4-0D5D563F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E7DBAD-20CA-9752-85B3-A5BBC5698B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noProof="1"/>
              <a:t>Interpersonal psychotherapy (IPT)</a:t>
            </a:r>
          </a:p>
          <a:p>
            <a:pPr lvl="1"/>
            <a:r>
              <a:rPr lang="en-GB" noProof="1"/>
              <a:t>Aims to improve communication skills and support networks</a:t>
            </a:r>
          </a:p>
          <a:p>
            <a:pPr lvl="1"/>
            <a:r>
              <a:rPr lang="en-GB" noProof="1"/>
              <a:t>IPT in combination with medication is more effective than medication alone (e.g. Cuijpers et al., 2014)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76F4B746-2AFE-EBB8-EE1B-573C186C4A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4289"/>
            <a:ext cx="4038600" cy="2697784"/>
          </a:xfrm>
        </p:spPr>
      </p:pic>
    </p:spTree>
    <p:extLst>
      <p:ext uri="{BB962C8B-B14F-4D97-AF65-F5344CB8AC3E}">
        <p14:creationId xmlns:p14="http://schemas.microsoft.com/office/powerpoint/2010/main" val="35302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83D1B7-F0AD-BD14-C0B5-BF81DC43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922473-5598-7778-D99A-08E791820B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Close your laptops and put away all distractions</a:t>
            </a:r>
          </a:p>
          <a:p>
            <a:r>
              <a:rPr lang="en-GB" noProof="1"/>
              <a:t>Silently engage in </a:t>
            </a:r>
            <a:r>
              <a:rPr lang="en-GB" b="1" noProof="1"/>
              <a:t>body scan meditation</a:t>
            </a:r>
          </a:p>
          <a:p>
            <a:pPr lvl="1"/>
            <a:r>
              <a:rPr lang="en-GB" noProof="1"/>
              <a:t>Systematically focus on different parts of your body to release physical tension for 3 minutes</a:t>
            </a:r>
          </a:p>
        </p:txBody>
      </p:sp>
      <p:pic>
        <p:nvPicPr>
          <p:cNvPr id="5" name="Sisällön paikkamerkki 5" descr="Kuva, joka sisältää kohteen musta, pimeys&#10;&#10;Tekoälyllä luotu sisältö voi olla virheellistä.">
            <a:extLst>
              <a:ext uri="{FF2B5EF4-FFF2-40B4-BE49-F238E27FC236}">
                <a16:creationId xmlns:a16="http://schemas.microsoft.com/office/drawing/2014/main" id="{973446D0-AE3F-5ED7-4864-528F3654AE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3"/>
            <a:ext cx="4038598" cy="40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97227-1AB0-CDCA-B026-6F1EAFE98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C05CA9-5E8B-386E-2B62-2AA8AB48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8B1959-303E-591F-0674-FC69A2260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00390" cy="4525963"/>
          </a:xfrm>
        </p:spPr>
        <p:txBody>
          <a:bodyPr/>
          <a:lstStyle/>
          <a:p>
            <a:endParaRPr lang="en-GB" b="1" noProof="1"/>
          </a:p>
          <a:p>
            <a:r>
              <a:rPr lang="en-GB" b="1" noProof="1"/>
              <a:t>Mindfulness-based cognitive therapy (MBCT)</a:t>
            </a:r>
          </a:p>
          <a:p>
            <a:pPr lvl="1"/>
            <a:r>
              <a:rPr lang="en-GB" noProof="1"/>
              <a:t>May reduce risk of relapse (e.g. Kuyken et al., 2015)</a:t>
            </a:r>
          </a:p>
          <a:p>
            <a:pPr lvl="1"/>
            <a:r>
              <a:rPr lang="en-GB" noProof="1"/>
              <a:t>May be effective and cost-effective in comparison to CBT (e.g. Strauss et al., 2023)</a:t>
            </a:r>
          </a:p>
        </p:txBody>
      </p:sp>
      <p:pic>
        <p:nvPicPr>
          <p:cNvPr id="6" name="Sisällön paikkamerkki 5" descr="Kuva, joka sisältää kohteen musta, pimeys&#10;&#10;Tekoälyllä luotu sisältö voi olla virheellistä.">
            <a:extLst>
              <a:ext uri="{FF2B5EF4-FFF2-40B4-BE49-F238E27FC236}">
                <a16:creationId xmlns:a16="http://schemas.microsoft.com/office/drawing/2014/main" id="{543885F0-023E-B73F-FAA0-D10337483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6236" y="1805781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584241-8754-5343-94AC-A93EA7C2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0C2D24-F27E-4647-B602-9492524CBF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Familiarize yourself with more approaches to psychotherapy with the help of </a:t>
            </a:r>
            <a:r>
              <a:rPr lang="en-GB" dirty="0">
                <a:hlinkClick r:id="rId2"/>
              </a:rPr>
              <a:t>APA webpage</a:t>
            </a:r>
            <a:endParaRPr lang="en-GB" dirty="0"/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FA2CBA26-B0A9-D241-B572-2D1065EFC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08" y="1704703"/>
            <a:ext cx="4014492" cy="4014492"/>
          </a:xfrm>
        </p:spPr>
      </p:pic>
    </p:spTree>
    <p:extLst>
      <p:ext uri="{BB962C8B-B14F-4D97-AF65-F5344CB8AC3E}">
        <p14:creationId xmlns:p14="http://schemas.microsoft.com/office/powerpoint/2010/main" val="21473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CA919-C131-6BE4-5507-EC440E257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2CCD40-43D8-F20B-6DA2-490314BF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Treatment</a:t>
            </a:r>
            <a:r>
              <a:rPr lang="fi-FI" dirty="0"/>
              <a:t> in general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ACE888-F6A9-B75B-AC25-0375A4D85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Usually, the best results are achieved when different approaches are combined</a:t>
            </a:r>
          </a:p>
          <a:p>
            <a:pPr lvl="1"/>
            <a:r>
              <a:rPr lang="en-GB" dirty="0"/>
              <a:t>An </a:t>
            </a:r>
            <a:r>
              <a:rPr lang="en-GB" b="1" dirty="0"/>
              <a:t>eclectic </a:t>
            </a:r>
            <a:r>
              <a:rPr lang="en-GB" dirty="0"/>
              <a:t>approach </a:t>
            </a:r>
            <a:br>
              <a:rPr lang="en-GB" dirty="0"/>
            </a:br>
            <a:r>
              <a:rPr lang="en-GB" dirty="0"/>
              <a:t>to treatment</a:t>
            </a:r>
          </a:p>
          <a:p>
            <a:pPr lvl="1"/>
            <a:r>
              <a:rPr lang="en-GB" dirty="0"/>
              <a:t>Individual tailoring of different treatment methods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85F5A75-DBEC-C10E-855D-2947E1D67F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58" y="2280348"/>
            <a:ext cx="3495344" cy="3481474"/>
          </a:xfrm>
        </p:spPr>
      </p:pic>
    </p:spTree>
    <p:extLst>
      <p:ext uri="{BB962C8B-B14F-4D97-AF65-F5344CB8AC3E}">
        <p14:creationId xmlns:p14="http://schemas.microsoft.com/office/powerpoint/2010/main" val="5431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1DC87A-3D86-65FD-6E41-93177E4E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FEA441-7CBE-89AD-0F19-807D02C240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Teacher divides you into six groups and gives each group one </a:t>
            </a:r>
            <a:r>
              <a:rPr lang="en-GB" i="1" dirty="0"/>
              <a:t>basic concept</a:t>
            </a:r>
            <a:r>
              <a:rPr lang="en-GB" dirty="0"/>
              <a:t> from the syllabus</a:t>
            </a:r>
          </a:p>
          <a:p>
            <a:r>
              <a:rPr lang="en-GB" dirty="0"/>
              <a:t>Each group makes a </a:t>
            </a:r>
            <a:r>
              <a:rPr lang="en-GB" b="1" dirty="0"/>
              <a:t>concept map </a:t>
            </a:r>
            <a:r>
              <a:rPr lang="en-GB" dirty="0"/>
              <a:t>based on the concept on </a:t>
            </a:r>
            <a:r>
              <a:rPr lang="en-GB" i="1" dirty="0"/>
              <a:t>prevention and treatment</a:t>
            </a:r>
            <a:endParaRPr lang="en-GB" i="1" noProof="1"/>
          </a:p>
        </p:txBody>
      </p:sp>
      <p:pic>
        <p:nvPicPr>
          <p:cNvPr id="6" name="Sisällön paikkamerkki 5" descr="Kuva, joka sisältää kohteen teksti, kuvakaappaus, Fontti, Sähkönsininen&#10;&#10;Tekoälyllä luotu sisältö voi olla virheellistä.">
            <a:extLst>
              <a:ext uri="{FF2B5EF4-FFF2-40B4-BE49-F238E27FC236}">
                <a16:creationId xmlns:a16="http://schemas.microsoft.com/office/drawing/2014/main" id="{36A0EDD5-EF06-F2F8-3FA7-25D7216C1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7013"/>
            <a:ext cx="4038600" cy="45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87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dirty="0" err="1"/>
              <a:t>Trepanation</a:t>
            </a:r>
            <a:r>
              <a:rPr lang="fi-FI" dirty="0"/>
              <a:t> 1 and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Trepanning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 err="1"/>
              <a:t>History</a:t>
            </a:r>
            <a:r>
              <a:rPr lang="fi-FI" dirty="0"/>
              <a:t> of </a:t>
            </a:r>
            <a:r>
              <a:rPr lang="fi-FI" dirty="0" err="1"/>
              <a:t>therapy</a:t>
            </a:r>
            <a:r>
              <a:rPr lang="fi-FI" dirty="0"/>
              <a:t> 1 and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www.exposingtruth.com</a:t>
            </a:r>
            <a:r>
              <a:rPr lang="fi-FI" dirty="0"/>
              <a:t>/13-shocking-pictures-showing-how-we-used-to-treat-the-mentally-ill/&gt;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/>
              <a:t>Wilhelm </a:t>
            </a:r>
            <a:r>
              <a:rPr lang="fi-FI" dirty="0" err="1"/>
              <a:t>Wundt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Wilhelm_Wundt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/>
              <a:t>Sigmund Freud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Sigmund_Freud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 err="1"/>
              <a:t>Lobotomy</a:t>
            </a:r>
            <a:r>
              <a:rPr lang="fi-FI" dirty="0"/>
              <a:t> 1 and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Lobotomy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/>
              <a:t>One </a:t>
            </a:r>
            <a:r>
              <a:rPr lang="fi-FI" dirty="0" err="1"/>
              <a:t>flew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cockoo’s</a:t>
            </a:r>
            <a:r>
              <a:rPr lang="fi-FI" dirty="0"/>
              <a:t> </a:t>
            </a:r>
            <a:r>
              <a:rPr lang="fi-FI" dirty="0" err="1"/>
              <a:t>nest</a:t>
            </a:r>
            <a:r>
              <a:rPr lang="fi-FI" dirty="0"/>
              <a:t> &lt;http://</a:t>
            </a:r>
            <a:r>
              <a:rPr lang="fi-FI" dirty="0" err="1"/>
              <a:t>thesociallyunjust.weebly.com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 err="1"/>
              <a:t>Therapy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www.vectorstock.com</a:t>
            </a:r>
            <a:r>
              <a:rPr lang="fi-FI" dirty="0"/>
              <a:t>/royalty-</a:t>
            </a:r>
            <a:r>
              <a:rPr lang="fi-FI" dirty="0" err="1"/>
              <a:t>free</a:t>
            </a:r>
            <a:r>
              <a:rPr lang="fi-FI" dirty="0"/>
              <a:t>-</a:t>
            </a:r>
            <a:r>
              <a:rPr lang="fi-FI" dirty="0" err="1"/>
              <a:t>vector</a:t>
            </a:r>
            <a:r>
              <a:rPr lang="fi-FI" dirty="0"/>
              <a:t>/psychotherapy-concept-vector-21266130&gt; </a:t>
            </a:r>
            <a:r>
              <a:rPr lang="fi-FI" dirty="0" err="1"/>
              <a:t>Accessed</a:t>
            </a:r>
            <a:r>
              <a:rPr lang="fi-FI" dirty="0"/>
              <a:t> 21st of August 2019.</a:t>
            </a:r>
          </a:p>
          <a:p>
            <a:r>
              <a:rPr lang="fi-FI" dirty="0"/>
              <a:t>Comic </a:t>
            </a:r>
            <a:r>
              <a:rPr lang="fi-FI" dirty="0" err="1"/>
              <a:t>therapy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www.vitalia.cz</a:t>
            </a:r>
            <a:r>
              <a:rPr lang="fi-FI" dirty="0"/>
              <a:t>/</a:t>
            </a:r>
            <a:r>
              <a:rPr lang="fi-FI" dirty="0" err="1"/>
              <a:t>clanky</a:t>
            </a:r>
            <a:r>
              <a:rPr lang="fi-FI" dirty="0"/>
              <a:t>/</a:t>
            </a:r>
            <a:r>
              <a:rPr lang="fi-FI" dirty="0" err="1"/>
              <a:t>jak-zvolit-dobreho-psychologa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13th of August 2018.</a:t>
            </a:r>
          </a:p>
          <a:p>
            <a:r>
              <a:rPr lang="fi-FI" dirty="0" err="1"/>
              <a:t>Randomized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</a:t>
            </a:r>
            <a:r>
              <a:rPr lang="fi-FI" dirty="0" err="1"/>
              <a:t>trials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www.tes.com</a:t>
            </a:r>
            <a:r>
              <a:rPr lang="fi-FI" dirty="0"/>
              <a:t>/</a:t>
            </a:r>
            <a:r>
              <a:rPr lang="fi-FI" dirty="0" err="1"/>
              <a:t>lessons</a:t>
            </a:r>
            <a:r>
              <a:rPr lang="fi-FI" dirty="0"/>
              <a:t>/tQgZc4lNh9ZgSw/</a:t>
            </a:r>
            <a:r>
              <a:rPr lang="fi-FI" dirty="0" err="1"/>
              <a:t>randomized</a:t>
            </a:r>
            <a:r>
              <a:rPr lang="fi-FI" dirty="0"/>
              <a:t>-</a:t>
            </a:r>
            <a:r>
              <a:rPr lang="fi-FI" dirty="0" err="1"/>
              <a:t>controlled</a:t>
            </a:r>
            <a:r>
              <a:rPr lang="fi-FI" dirty="0"/>
              <a:t>-trial&gt; </a:t>
            </a:r>
            <a:r>
              <a:rPr lang="fi-FI" dirty="0" err="1"/>
              <a:t>Accessed</a:t>
            </a:r>
            <a:r>
              <a:rPr lang="fi-FI" dirty="0"/>
              <a:t> 13th of August 2018.</a:t>
            </a:r>
          </a:p>
          <a:p>
            <a:r>
              <a:rPr lang="fi-FI" dirty="0"/>
              <a:t>Meta-</a:t>
            </a:r>
            <a:r>
              <a:rPr lang="fi-FI" dirty="0" err="1"/>
              <a:t>analysis</a:t>
            </a:r>
            <a:r>
              <a:rPr lang="fi-FI" dirty="0"/>
              <a:t> &lt;http://</a:t>
            </a:r>
            <a:r>
              <a:rPr lang="fi-FI" dirty="0" err="1"/>
              <a:t>library.downstate.edu</a:t>
            </a:r>
            <a:r>
              <a:rPr lang="fi-FI" dirty="0"/>
              <a:t>/EBM2/2700.htm&gt; </a:t>
            </a:r>
            <a:r>
              <a:rPr lang="fi-FI" dirty="0" err="1"/>
              <a:t>Accessed</a:t>
            </a:r>
            <a:r>
              <a:rPr lang="fi-FI" dirty="0"/>
              <a:t> 13th of August 2018.</a:t>
            </a:r>
          </a:p>
          <a:p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www.greenroompsychology.com</a:t>
            </a:r>
            <a:r>
              <a:rPr lang="fi-FI" dirty="0"/>
              <a:t>/</a:t>
            </a:r>
            <a:r>
              <a:rPr lang="fi-FI" dirty="0" err="1"/>
              <a:t>about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13th of August 2018.</a:t>
            </a:r>
          </a:p>
          <a:p>
            <a:r>
              <a:rPr lang="fi-FI" dirty="0" err="1"/>
              <a:t>Placebo-effect</a:t>
            </a:r>
            <a:r>
              <a:rPr lang="fi-FI" dirty="0"/>
              <a:t> &lt;http://</a:t>
            </a:r>
            <a:r>
              <a:rPr lang="fi-FI" dirty="0" err="1"/>
              <a:t>www.theemotionmachine.com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create</a:t>
            </a:r>
            <a:r>
              <a:rPr lang="fi-FI" dirty="0"/>
              <a:t>-</a:t>
            </a:r>
            <a:r>
              <a:rPr lang="fi-FI" dirty="0" err="1"/>
              <a:t>your-own-placebo-pills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connection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www.counseling.org</a:t>
            </a:r>
            <a:r>
              <a:rPr lang="fi-FI" dirty="0"/>
              <a:t>/</a:t>
            </a:r>
            <a:r>
              <a:rPr lang="fi-FI" dirty="0" err="1"/>
              <a:t>publications</a:t>
            </a:r>
            <a:r>
              <a:rPr lang="fi-FI" dirty="0"/>
              <a:t>/</a:t>
            </a:r>
            <a:r>
              <a:rPr lang="fi-FI" dirty="0" err="1"/>
              <a:t>counseling</a:t>
            </a:r>
            <a:r>
              <a:rPr lang="fi-FI" dirty="0"/>
              <a:t>-</a:t>
            </a:r>
            <a:r>
              <a:rPr lang="fi-FI" dirty="0" err="1"/>
              <a:t>today</a:t>
            </a:r>
            <a:r>
              <a:rPr lang="fi-FI" dirty="0"/>
              <a:t>-magazine/</a:t>
            </a:r>
            <a:r>
              <a:rPr lang="fi-FI" dirty="0" err="1"/>
              <a:t>article-archive</a:t>
            </a:r>
            <a:r>
              <a:rPr lang="fi-FI" dirty="0"/>
              <a:t>/</a:t>
            </a:r>
            <a:r>
              <a:rPr lang="fi-FI" dirty="0" err="1"/>
              <a:t>article</a:t>
            </a:r>
            <a:r>
              <a:rPr lang="fi-FI" dirty="0"/>
              <a:t>/</a:t>
            </a:r>
            <a:r>
              <a:rPr lang="fi-FI" dirty="0" err="1"/>
              <a:t>legacy</a:t>
            </a:r>
            <a:r>
              <a:rPr lang="fi-FI" dirty="0"/>
              <a:t>/</a:t>
            </a:r>
            <a:r>
              <a:rPr lang="fi-FI" dirty="0" err="1"/>
              <a:t>essential</a:t>
            </a:r>
            <a:r>
              <a:rPr lang="fi-FI" dirty="0"/>
              <a:t>-</a:t>
            </a:r>
            <a:r>
              <a:rPr lang="fi-FI" dirty="0" err="1"/>
              <a:t>skill</a:t>
            </a:r>
            <a:r>
              <a:rPr lang="fi-FI" dirty="0"/>
              <a:t>-</a:t>
            </a:r>
            <a:r>
              <a:rPr lang="fi-FI" dirty="0" err="1"/>
              <a:t>development</a:t>
            </a:r>
            <a:r>
              <a:rPr lang="fi-FI" dirty="0"/>
              <a:t>-for-</a:t>
            </a:r>
            <a:r>
              <a:rPr lang="fi-FI" dirty="0" err="1"/>
              <a:t>meaningful</a:t>
            </a:r>
            <a:r>
              <a:rPr lang="fi-FI" dirty="0"/>
              <a:t>-</a:t>
            </a:r>
            <a:r>
              <a:rPr lang="fi-FI" dirty="0" err="1"/>
              <a:t>social-connection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identity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www.pechakucha.com</a:t>
            </a:r>
            <a:r>
              <a:rPr lang="fi-FI" dirty="0"/>
              <a:t>/</a:t>
            </a:r>
            <a:r>
              <a:rPr lang="fi-FI" dirty="0" err="1"/>
              <a:t>presentations</a:t>
            </a:r>
            <a:r>
              <a:rPr lang="fi-FI" dirty="0"/>
              <a:t>/my-</a:t>
            </a:r>
            <a:r>
              <a:rPr lang="fi-FI" dirty="0" err="1"/>
              <a:t>cultural</a:t>
            </a:r>
            <a:r>
              <a:rPr lang="fi-FI" dirty="0"/>
              <a:t>-</a:t>
            </a:r>
            <a:r>
              <a:rPr lang="fi-FI" dirty="0" err="1"/>
              <a:t>identity</a:t>
            </a:r>
            <a:r>
              <a:rPr lang="fi-FI" dirty="0"/>
              <a:t>-in-</a:t>
            </a:r>
            <a:r>
              <a:rPr lang="fi-FI" dirty="0" err="1"/>
              <a:t>today</a:t>
            </a:r>
            <a:r>
              <a:rPr lang="fi-FI" dirty="0"/>
              <a:t>-s-</a:t>
            </a:r>
            <a:r>
              <a:rPr lang="fi-FI" dirty="0" err="1"/>
              <a:t>world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Marhc</a:t>
            </a:r>
            <a:r>
              <a:rPr lang="fi-FI" dirty="0"/>
              <a:t> 2026.</a:t>
            </a:r>
          </a:p>
          <a:p>
            <a:r>
              <a:rPr lang="fi-FI" dirty="0" err="1"/>
              <a:t>Supporting</a:t>
            </a:r>
            <a:r>
              <a:rPr lang="fi-FI" dirty="0"/>
              <a:t> </a:t>
            </a:r>
            <a:r>
              <a:rPr lang="fi-FI" dirty="0" err="1"/>
              <a:t>hands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psychology.iresearchnet.com</a:t>
            </a:r>
            <a:r>
              <a:rPr lang="fi-FI" dirty="0"/>
              <a:t>/</a:t>
            </a:r>
            <a:r>
              <a:rPr lang="fi-FI" dirty="0" err="1"/>
              <a:t>social-psychology</a:t>
            </a:r>
            <a:r>
              <a:rPr lang="fi-FI" dirty="0"/>
              <a:t>/</a:t>
            </a:r>
            <a:r>
              <a:rPr lang="fi-FI" dirty="0" err="1"/>
              <a:t>cultural-psychology</a:t>
            </a:r>
            <a:r>
              <a:rPr lang="fi-FI" dirty="0"/>
              <a:t>/</a:t>
            </a:r>
            <a:r>
              <a:rPr lang="fi-FI" dirty="0" err="1"/>
              <a:t>collectivistic-cultures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Social</a:t>
            </a:r>
            <a:r>
              <a:rPr lang="fi-FI" dirty="0"/>
              <a:t> media </a:t>
            </a:r>
            <a:r>
              <a:rPr lang="fi-FI" dirty="0" err="1"/>
              <a:t>icons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pagecreative.co.uk</a:t>
            </a:r>
            <a:r>
              <a:rPr lang="fi-FI" dirty="0"/>
              <a:t>/5-benefits-of-social-media-for-your-business/&gt;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2026.</a:t>
            </a:r>
          </a:p>
          <a:p>
            <a:r>
              <a:rPr lang="fi-FI" dirty="0"/>
              <a:t>Hot </a:t>
            </a:r>
            <a:r>
              <a:rPr lang="fi-FI" dirty="0" err="1"/>
              <a:t>button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www.allbusiness.com</a:t>
            </a:r>
            <a:r>
              <a:rPr lang="fi-FI" dirty="0"/>
              <a:t>/8-ways-discover-hot-button-content-topics-10846-1.html&gt;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/>
              <a:t>SSRI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neurosciencenews.com</a:t>
            </a:r>
            <a:r>
              <a:rPr lang="fi-FI" dirty="0"/>
              <a:t>/neuropharmacology-decynium-22-ssri-serotonin-248/&gt;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/>
              <a:t>ECT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science.howstuffworks.com</a:t>
            </a:r>
            <a:r>
              <a:rPr lang="fi-FI" dirty="0"/>
              <a:t>/life/inside-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mind</a:t>
            </a:r>
            <a:r>
              <a:rPr lang="fi-FI" dirty="0"/>
              <a:t>/</a:t>
            </a:r>
            <a:r>
              <a:rPr lang="fi-FI" dirty="0" err="1"/>
              <a:t>human-brain</a:t>
            </a:r>
            <a:r>
              <a:rPr lang="fi-FI" dirty="0"/>
              <a:t>/</a:t>
            </a:r>
            <a:r>
              <a:rPr lang="fi-FI" dirty="0" err="1"/>
              <a:t>electroconvulsive-therapy.htm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3rd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/>
              <a:t>TMS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www.geminitms.com</a:t>
            </a:r>
            <a:r>
              <a:rPr lang="fi-FI" dirty="0"/>
              <a:t>/</a:t>
            </a:r>
            <a:r>
              <a:rPr lang="fi-FI" dirty="0" err="1"/>
              <a:t>how-tms-works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-science-</a:t>
            </a:r>
            <a:r>
              <a:rPr lang="fi-FI" dirty="0" err="1"/>
              <a:t>behind</a:t>
            </a:r>
            <a:r>
              <a:rPr lang="fi-FI" dirty="0"/>
              <a:t>-</a:t>
            </a:r>
            <a:r>
              <a:rPr lang="fi-FI" dirty="0" err="1"/>
              <a:t>tms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Ketamine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www.boundtree.com</a:t>
            </a:r>
            <a:r>
              <a:rPr lang="fi-FI" dirty="0"/>
              <a:t>/</a:t>
            </a:r>
            <a:r>
              <a:rPr lang="fi-FI" dirty="0" err="1"/>
              <a:t>pharmaceuticals</a:t>
            </a:r>
            <a:r>
              <a:rPr lang="fi-FI" dirty="0"/>
              <a:t>/</a:t>
            </a:r>
            <a:r>
              <a:rPr lang="fi-FI" dirty="0" err="1"/>
              <a:t>controlled-substances</a:t>
            </a:r>
            <a:r>
              <a:rPr lang="fi-FI" dirty="0"/>
              <a:t>/ketamine-hcl-injection-10mg-ml-20ml-vial/p/0682-20?srsltid=AfmBOooEDq2TXrGYoLD6dFmTY8ELF8m3IeFk1hJCiHb44LhQFVE0Thdg&gt;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Mushrooms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thinkib.net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page</a:t>
            </a:r>
            <a:r>
              <a:rPr lang="fi-FI" dirty="0"/>
              <a:t>/52589/</a:t>
            </a:r>
            <a:r>
              <a:rPr lang="fi-FI" dirty="0" err="1"/>
              <a:t>biological</a:t>
            </a:r>
            <a:r>
              <a:rPr lang="fi-FI" dirty="0"/>
              <a:t>-</a:t>
            </a:r>
            <a:r>
              <a:rPr lang="fi-FI" dirty="0" err="1"/>
              <a:t>treatments</a:t>
            </a:r>
            <a:r>
              <a:rPr lang="fi-FI" dirty="0"/>
              <a:t>-depression&gt;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Running</a:t>
            </a:r>
            <a:r>
              <a:rPr lang="fi-FI" dirty="0"/>
              <a:t> </a:t>
            </a:r>
            <a:r>
              <a:rPr lang="fi-FI" dirty="0" err="1"/>
              <a:t>woman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threesixtyfivecollective.com</a:t>
            </a:r>
            <a:r>
              <a:rPr lang="fi-FI" dirty="0"/>
              <a:t>/</a:t>
            </a:r>
            <a:r>
              <a:rPr lang="fi-FI" dirty="0" err="1"/>
              <a:t>health-wellness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joy</a:t>
            </a:r>
            <a:r>
              <a:rPr lang="fi-FI" dirty="0"/>
              <a:t>-of-</a:t>
            </a:r>
            <a:r>
              <a:rPr lang="fi-FI" dirty="0" err="1"/>
              <a:t>running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CBT’s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triad</a:t>
            </a:r>
            <a:r>
              <a:rPr lang="fi-FI" dirty="0"/>
              <a:t> - </a:t>
            </a:r>
            <a:r>
              <a:rPr lang="fi-FI" dirty="0" err="1"/>
              <a:t>Kognity</a:t>
            </a:r>
            <a:endParaRPr lang="fi-FI" dirty="0"/>
          </a:p>
          <a:p>
            <a:r>
              <a:rPr lang="fi-FI" dirty="0" err="1"/>
              <a:t>CBT’s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triad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hopeway.org</a:t>
            </a:r>
            <a:r>
              <a:rPr lang="fi-FI" dirty="0"/>
              <a:t>/</a:t>
            </a:r>
            <a:r>
              <a:rPr lang="fi-FI" dirty="0" err="1"/>
              <a:t>psychotherapies</a:t>
            </a:r>
            <a:r>
              <a:rPr lang="fi-FI" dirty="0"/>
              <a:t>/</a:t>
            </a:r>
            <a:r>
              <a:rPr lang="fi-FI" dirty="0" err="1"/>
              <a:t>cognitive-behavioral-therapy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Therapy</a:t>
            </a:r>
            <a:r>
              <a:rPr lang="fi-FI" dirty="0"/>
              <a:t> session, </a:t>
            </a:r>
            <a:r>
              <a:rPr lang="fi-FI" dirty="0" err="1"/>
              <a:t>painted</a:t>
            </a:r>
            <a:r>
              <a:rPr lang="fi-FI" dirty="0"/>
              <a:t> &lt;http://</a:t>
            </a:r>
            <a:r>
              <a:rPr lang="fi-FI" dirty="0" err="1"/>
              <a:t>mayajacobs-wallfischpsychotherapy.co.uk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August 2018. </a:t>
            </a:r>
          </a:p>
          <a:p>
            <a:r>
              <a:rPr lang="fi-FI" dirty="0" err="1"/>
              <a:t>Mindfulness</a:t>
            </a:r>
            <a:r>
              <a:rPr lang="fi-FI" dirty="0"/>
              <a:t> </a:t>
            </a:r>
            <a:r>
              <a:rPr lang="fi-FI" dirty="0" err="1"/>
              <a:t>kanji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www.gohitsushodostudio.com</a:t>
            </a:r>
            <a:r>
              <a:rPr lang="fi-FI" dirty="0"/>
              <a:t>/</a:t>
            </a:r>
            <a:r>
              <a:rPr lang="fi-FI" dirty="0" err="1"/>
              <a:t>make</a:t>
            </a:r>
            <a:r>
              <a:rPr lang="fi-FI" dirty="0"/>
              <a:t>-</a:t>
            </a:r>
            <a:r>
              <a:rPr lang="fi-FI" dirty="0" err="1"/>
              <a:t>shodo</a:t>
            </a:r>
            <a:r>
              <a:rPr lang="fi-FI" dirty="0"/>
              <a:t>-a-</a:t>
            </a:r>
            <a:r>
              <a:rPr lang="fi-FI" dirty="0" err="1"/>
              <a:t>mindful</a:t>
            </a:r>
            <a:r>
              <a:rPr lang="fi-FI" dirty="0"/>
              <a:t>-</a:t>
            </a:r>
            <a:r>
              <a:rPr lang="fi-FI" dirty="0" err="1"/>
              <a:t>practice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/>
              <a:t>APA logo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www.ariessys.com</a:t>
            </a:r>
            <a:r>
              <a:rPr lang="fi-FI" dirty="0"/>
              <a:t>/</a:t>
            </a:r>
            <a:r>
              <a:rPr lang="fi-FI" dirty="0" err="1"/>
              <a:t>views-press</a:t>
            </a:r>
            <a:r>
              <a:rPr lang="fi-FI" dirty="0"/>
              <a:t>/</a:t>
            </a:r>
            <a:r>
              <a:rPr lang="fi-FI" dirty="0" err="1"/>
              <a:t>press-releases</a:t>
            </a:r>
            <a:r>
              <a:rPr lang="fi-FI" dirty="0"/>
              <a:t>/the-american-psychological-association-to-deploy-editorial-manager-for-70-journals/&gt; </a:t>
            </a:r>
            <a:r>
              <a:rPr lang="fi-FI" dirty="0" err="1"/>
              <a:t>Accessed</a:t>
            </a:r>
            <a:r>
              <a:rPr lang="fi-FI" dirty="0"/>
              <a:t> 2nd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Therapy</a:t>
            </a:r>
            <a:r>
              <a:rPr lang="fi-FI" dirty="0"/>
              <a:t> session, </a:t>
            </a:r>
            <a:r>
              <a:rPr lang="fi-FI" dirty="0" err="1"/>
              <a:t>black</a:t>
            </a:r>
            <a:r>
              <a:rPr lang="fi-FI" dirty="0"/>
              <a:t> and white &lt;http://</a:t>
            </a:r>
            <a:r>
              <a:rPr lang="fi-FI" dirty="0" err="1"/>
              <a:t>dvc.libguides.com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" y="1600200"/>
            <a:ext cx="3363891" cy="4525963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69" y="1600200"/>
            <a:ext cx="3214462" cy="4525963"/>
          </a:xfrm>
        </p:spPr>
      </p:pic>
    </p:spTree>
    <p:extLst>
      <p:ext uri="{BB962C8B-B14F-4D97-AF65-F5344CB8AC3E}">
        <p14:creationId xmlns:p14="http://schemas.microsoft.com/office/powerpoint/2010/main" val="1263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046D0-BD00-D641-BC97-DC9BA05D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pic>
        <p:nvPicPr>
          <p:cNvPr id="5" name="Sisällön paikkamerkki 9">
            <a:extLst>
              <a:ext uri="{FF2B5EF4-FFF2-40B4-BE49-F238E27FC236}">
                <a16:creationId xmlns:a16="http://schemas.microsoft.com/office/drawing/2014/main" id="{FC15A3D7-59C2-694B-9D9E-FA5E9F5250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510631"/>
            <a:ext cx="3238500" cy="2705100"/>
          </a:xfrm>
        </p:spPr>
      </p:pic>
      <p:pic>
        <p:nvPicPr>
          <p:cNvPr id="6" name="Sisällön paikkamerkki 8">
            <a:extLst>
              <a:ext uri="{FF2B5EF4-FFF2-40B4-BE49-F238E27FC236}">
                <a16:creationId xmlns:a16="http://schemas.microsoft.com/office/drawing/2014/main" id="{47568A77-313D-4746-837E-5AA3698601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7" y="2454543"/>
            <a:ext cx="4049743" cy="2761188"/>
          </a:xfrm>
        </p:spPr>
      </p:pic>
    </p:spTree>
    <p:extLst>
      <p:ext uri="{BB962C8B-B14F-4D97-AF65-F5344CB8AC3E}">
        <p14:creationId xmlns:p14="http://schemas.microsoft.com/office/powerpoint/2010/main" val="7289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should mentally ill be treated?</a:t>
            </a:r>
          </a:p>
          <a:p>
            <a:pPr lvl="1"/>
            <a:r>
              <a:rPr lang="en-GB" dirty="0"/>
              <a:t>What kind of </a:t>
            </a:r>
            <a:r>
              <a:rPr lang="en-GB"/>
              <a:t>practises and principles </a:t>
            </a:r>
            <a:r>
              <a:rPr lang="en-GB" dirty="0"/>
              <a:t>should be applied?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30" y="2491581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5394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Modern</a:t>
            </a:r>
            <a:r>
              <a:rPr lang="fi-FI" dirty="0"/>
              <a:t> </a:t>
            </a:r>
            <a:r>
              <a:rPr lang="fi-FI" dirty="0" err="1"/>
              <a:t>treatment</a:t>
            </a:r>
            <a:r>
              <a:rPr lang="fi-FI" dirty="0"/>
              <a:t> of </a:t>
            </a:r>
            <a:r>
              <a:rPr lang="fi-FI" dirty="0" err="1"/>
              <a:t>disorders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Biological treatment</a:t>
            </a:r>
          </a:p>
          <a:p>
            <a:pPr lvl="1"/>
            <a:r>
              <a:rPr lang="en-GB" dirty="0"/>
              <a:t>Implementation of drugs and medical procedures</a:t>
            </a:r>
          </a:p>
          <a:p>
            <a:endParaRPr lang="en-GB" dirty="0"/>
          </a:p>
          <a:p>
            <a:r>
              <a:rPr lang="en-GB" b="1" dirty="0"/>
              <a:t>Psychological treatment</a:t>
            </a:r>
          </a:p>
          <a:p>
            <a:pPr lvl="1"/>
            <a:r>
              <a:rPr lang="en-GB" dirty="0"/>
              <a:t>Individual and group therapy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C637F5BA-1C7E-58AB-42B2-CF392E880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8273"/>
          <a:stretch/>
        </p:blipFill>
        <p:spPr>
          <a:xfrm>
            <a:off x="4648200" y="1862759"/>
            <a:ext cx="4038600" cy="4000845"/>
          </a:xfrm>
        </p:spPr>
      </p:pic>
    </p:spTree>
    <p:extLst>
      <p:ext uri="{BB962C8B-B14F-4D97-AF65-F5344CB8AC3E}">
        <p14:creationId xmlns:p14="http://schemas.microsoft.com/office/powerpoint/2010/main" val="8978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620A8-BB12-7C40-B44A-6B9C1D5F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AFF89B-B397-344C-BD0A-A32EEA6FEA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can we assess the effectiveness of treatment?</a:t>
            </a:r>
          </a:p>
          <a:p>
            <a:pPr lvl="1"/>
            <a:r>
              <a:rPr lang="en-GB" dirty="0"/>
              <a:t>What kind of problems can arise?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1BCEC84-08CD-BF42-B6DC-D629976F7A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83713"/>
            <a:ext cx="4038600" cy="2358937"/>
          </a:xfrm>
        </p:spPr>
      </p:pic>
    </p:spTree>
    <p:extLst>
      <p:ext uri="{BB962C8B-B14F-4D97-AF65-F5344CB8AC3E}">
        <p14:creationId xmlns:p14="http://schemas.microsoft.com/office/powerpoint/2010/main" val="20889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063D03-AD43-C543-921F-0EE002AB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D58DFF-29B7-CD4B-8AC2-EE11E2164B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Randomized </a:t>
            </a:r>
            <a:br>
              <a:rPr lang="en-GB" b="1" dirty="0"/>
            </a:br>
            <a:r>
              <a:rPr lang="en-GB" b="1" dirty="0"/>
              <a:t>control trials</a:t>
            </a:r>
          </a:p>
          <a:p>
            <a:pPr lvl="1"/>
            <a:r>
              <a:rPr lang="en-GB" dirty="0"/>
              <a:t>Independent design experiments on the effectiveness of drugs and therapies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0A8A39-EC56-A640-A5EE-159660BD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60161"/>
            <a:ext cx="4191000" cy="2514600"/>
          </a:xfrm>
        </p:spPr>
      </p:pic>
    </p:spTree>
    <p:extLst>
      <p:ext uri="{BB962C8B-B14F-4D97-AF65-F5344CB8AC3E}">
        <p14:creationId xmlns:p14="http://schemas.microsoft.com/office/powerpoint/2010/main" val="22286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13637</TotalTime>
  <Words>1519</Words>
  <Application>Microsoft Macintosh PowerPoint</Application>
  <PresentationFormat>Näytössä katseltava diaesitys (4:3)</PresentationFormat>
  <Paragraphs>193</Paragraphs>
  <Slides>39</Slides>
  <Notes>0</Notes>
  <HiddenSlides>0</HiddenSlides>
  <MMClips>3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Office-teema</vt:lpstr>
      <vt:lpstr>2.2 PREVENTION AND TREATMENT</vt:lpstr>
      <vt:lpstr>History</vt:lpstr>
      <vt:lpstr>History</vt:lpstr>
      <vt:lpstr>History</vt:lpstr>
      <vt:lpstr>History</vt:lpstr>
      <vt:lpstr>TASK</vt:lpstr>
      <vt:lpstr>Modern treatment of disorders</vt:lpstr>
      <vt:lpstr>TASK</vt:lpstr>
      <vt:lpstr>Assessing the effectiveness of treatment</vt:lpstr>
      <vt:lpstr>Assessing the effectiveness of treatment</vt:lpstr>
      <vt:lpstr>TASK</vt:lpstr>
      <vt:lpstr>Assessing the effectiveness of treatment</vt:lpstr>
      <vt:lpstr>Social connection and depression</vt:lpstr>
      <vt:lpstr>Social connection and depression</vt:lpstr>
      <vt:lpstr>Culture and depression</vt:lpstr>
      <vt:lpstr>Culture and depression</vt:lpstr>
      <vt:lpstr>TASK</vt:lpstr>
      <vt:lpstr>TASK</vt:lpstr>
      <vt:lpstr>Biological treatment</vt:lpstr>
      <vt:lpstr>Biological treatment</vt:lpstr>
      <vt:lpstr>REVIEW</vt:lpstr>
      <vt:lpstr>TASK</vt:lpstr>
      <vt:lpstr>Biological treatment</vt:lpstr>
      <vt:lpstr>Biological treatment</vt:lpstr>
      <vt:lpstr>Biological treatment</vt:lpstr>
      <vt:lpstr>Biological treatment</vt:lpstr>
      <vt:lpstr>Biological treatment</vt:lpstr>
      <vt:lpstr>Biological treatment</vt:lpstr>
      <vt:lpstr>Biological treatment</vt:lpstr>
      <vt:lpstr>Psychological treatment</vt:lpstr>
      <vt:lpstr>TASK</vt:lpstr>
      <vt:lpstr>TASK</vt:lpstr>
      <vt:lpstr>Psychological treatment</vt:lpstr>
      <vt:lpstr>TASK</vt:lpstr>
      <vt:lpstr>Psychological treatment</vt:lpstr>
      <vt:lpstr>EXTRA TASK</vt:lpstr>
      <vt:lpstr>Treatment in general</vt:lpstr>
      <vt:lpstr>TASK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107</cp:revision>
  <dcterms:created xsi:type="dcterms:W3CDTF">2016-01-27T06:20:57Z</dcterms:created>
  <dcterms:modified xsi:type="dcterms:W3CDTF">2026-03-10T08:41:15Z</dcterms:modified>
</cp:coreProperties>
</file>