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91" r:id="rId3"/>
    <p:sldId id="279" r:id="rId4"/>
    <p:sldId id="283" r:id="rId5"/>
    <p:sldId id="293" r:id="rId6"/>
    <p:sldId id="294" r:id="rId7"/>
    <p:sldId id="296" r:id="rId8"/>
    <p:sldId id="317" r:id="rId9"/>
    <p:sldId id="318" r:id="rId10"/>
    <p:sldId id="303" r:id="rId11"/>
    <p:sldId id="323" r:id="rId12"/>
    <p:sldId id="327" r:id="rId13"/>
    <p:sldId id="310" r:id="rId14"/>
    <p:sldId id="324" r:id="rId15"/>
    <p:sldId id="326" r:id="rId16"/>
    <p:sldId id="387" r:id="rId17"/>
    <p:sldId id="295" r:id="rId18"/>
    <p:sldId id="325" r:id="rId19"/>
    <p:sldId id="281" r:id="rId20"/>
    <p:sldId id="261" r:id="rId21"/>
    <p:sldId id="339" r:id="rId22"/>
    <p:sldId id="329" r:id="rId23"/>
    <p:sldId id="266" r:id="rId24"/>
    <p:sldId id="328" r:id="rId25"/>
    <p:sldId id="319" r:id="rId26"/>
    <p:sldId id="332" r:id="rId27"/>
    <p:sldId id="379" r:id="rId28"/>
    <p:sldId id="341" r:id="rId29"/>
    <p:sldId id="288" r:id="rId30"/>
    <p:sldId id="333" r:id="rId31"/>
    <p:sldId id="334" r:id="rId32"/>
    <p:sldId id="335" r:id="rId33"/>
    <p:sldId id="337" r:id="rId34"/>
    <p:sldId id="338" r:id="rId35"/>
    <p:sldId id="342" r:id="rId36"/>
    <p:sldId id="340" r:id="rId37"/>
    <p:sldId id="350" r:id="rId38"/>
    <p:sldId id="343" r:id="rId39"/>
    <p:sldId id="348" r:id="rId40"/>
    <p:sldId id="265" r:id="rId41"/>
    <p:sldId id="351" r:id="rId42"/>
    <p:sldId id="352" r:id="rId43"/>
    <p:sldId id="353" r:id="rId44"/>
    <p:sldId id="354" r:id="rId45"/>
    <p:sldId id="376" r:id="rId46"/>
    <p:sldId id="345" r:id="rId47"/>
    <p:sldId id="355" r:id="rId48"/>
    <p:sldId id="356" r:id="rId49"/>
    <p:sldId id="377" r:id="rId50"/>
    <p:sldId id="378" r:id="rId51"/>
    <p:sldId id="386" r:id="rId52"/>
    <p:sldId id="273" r:id="rId53"/>
    <p:sldId id="330" r:id="rId54"/>
    <p:sldId id="349" r:id="rId55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2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6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7049-F346-634E-92B8-CF7F18351585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71152-2982-6C48-BDF0-3EC01F71D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43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6bmZ8cVB4o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iCrniLQGYc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uTXhMuWLs?feature=oembed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howH0kb7n0?feature=oembed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A-RqZzd2JU?feature=oembed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2.1 MENTAL HEALTH DISORDERS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3A692-FA3C-344C-900E-CA881539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781CF-8ADA-634F-B0FB-0E5546208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was meant by </a:t>
            </a:r>
            <a:r>
              <a:rPr lang="en-GB" b="1" dirty="0"/>
              <a:t>reliability </a:t>
            </a:r>
            <a:r>
              <a:rPr lang="en-GB" dirty="0"/>
              <a:t>and </a:t>
            </a:r>
            <a:r>
              <a:rPr lang="en-GB" b="1" dirty="0"/>
              <a:t>validity</a:t>
            </a:r>
            <a:r>
              <a:rPr lang="en-GB" dirty="0"/>
              <a:t>?</a:t>
            </a:r>
          </a:p>
          <a:p>
            <a:pPr lvl="1"/>
            <a:r>
              <a:rPr lang="en-GB" b="1" dirty="0"/>
              <a:t>Reliability: </a:t>
            </a:r>
            <a:r>
              <a:rPr lang="en-GB" dirty="0"/>
              <a:t>is the research repeatable?</a:t>
            </a:r>
          </a:p>
          <a:p>
            <a:pPr lvl="1"/>
            <a:r>
              <a:rPr lang="en-GB" b="1" dirty="0"/>
              <a:t>Validity: </a:t>
            </a:r>
            <a:r>
              <a:rPr lang="en-GB" dirty="0"/>
              <a:t>does the research measure what it is supposed to measure?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0BE7D59-FD8C-954D-BD52-454E3D016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9646"/>
            <a:ext cx="4038600" cy="4327071"/>
          </a:xfrm>
        </p:spPr>
      </p:pic>
    </p:spTree>
    <p:extLst>
      <p:ext uri="{BB962C8B-B14F-4D97-AF65-F5344CB8AC3E}">
        <p14:creationId xmlns:p14="http://schemas.microsoft.com/office/powerpoint/2010/main" val="19906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3A692-FA3C-344C-900E-CA881539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of </a:t>
            </a:r>
            <a:r>
              <a:rPr lang="fi-FI" dirty="0" err="1"/>
              <a:t>diagnosis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781CF-8ADA-634F-B0FB-0E5546208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4114800" cy="4230477"/>
          </a:xfrm>
        </p:spPr>
        <p:txBody>
          <a:bodyPr>
            <a:normAutofit/>
          </a:bodyPr>
          <a:lstStyle/>
          <a:p>
            <a:r>
              <a:rPr lang="en-GB" dirty="0"/>
              <a:t>Reliability of diagnosis</a:t>
            </a:r>
          </a:p>
          <a:p>
            <a:pPr lvl="1"/>
            <a:r>
              <a:rPr lang="en-GB" dirty="0"/>
              <a:t>Do different clinicians arrive at the same results with the same patients?</a:t>
            </a:r>
          </a:p>
          <a:p>
            <a:pPr lvl="1"/>
            <a:r>
              <a:rPr lang="en-GB" b="1" dirty="0"/>
              <a:t>Interrater reliability</a:t>
            </a:r>
          </a:p>
          <a:p>
            <a:r>
              <a:rPr lang="en-GB" dirty="0"/>
              <a:t>Validity of diagnosis</a:t>
            </a:r>
          </a:p>
          <a:p>
            <a:pPr lvl="1"/>
            <a:r>
              <a:rPr lang="en-GB" dirty="0"/>
              <a:t>Is the diagnosis accurate?</a:t>
            </a:r>
          </a:p>
          <a:p>
            <a:pPr lvl="1"/>
            <a:r>
              <a:rPr lang="en-GB" dirty="0"/>
              <a:t>Does the patient receive a correct diagnosis?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91210E6-4B2A-3D41-A747-885E03630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1373" y="1828799"/>
            <a:ext cx="4012253" cy="4068763"/>
          </a:xfrm>
        </p:spPr>
      </p:pic>
    </p:spTree>
    <p:extLst>
      <p:ext uri="{BB962C8B-B14F-4D97-AF65-F5344CB8AC3E}">
        <p14:creationId xmlns:p14="http://schemas.microsoft.com/office/powerpoint/2010/main" val="30291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8941575-CA33-88CF-5451-8ACEE66D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of </a:t>
            </a:r>
            <a:r>
              <a:rPr lang="fi-FI" dirty="0" err="1"/>
              <a:t>diagnosis</a:t>
            </a:r>
            <a:endParaRPr lang="fi-FI" dirty="0"/>
          </a:p>
        </p:txBody>
      </p:sp>
      <p:pic>
        <p:nvPicPr>
          <p:cNvPr id="8" name="Sisällön paikkamerkki 7" descr="Kuva, joka sisältää kohteen kuvakaappaus, teksti, Fontti, muotoilu&#10;&#10;Tekoälyllä luotu sisältö voi olla virheellistä.">
            <a:extLst>
              <a:ext uri="{FF2B5EF4-FFF2-40B4-BE49-F238E27FC236}">
                <a16:creationId xmlns:a16="http://schemas.microsoft.com/office/drawing/2014/main" id="{289AE09E-CF8E-FB8D-87E3-EEEFA1124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4104"/>
            <a:ext cx="8229600" cy="4458154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6DB81AD-7DE1-0408-DC2B-8EE6696FA572}"/>
              </a:ext>
            </a:extLst>
          </p:cNvPr>
          <p:cNvSpPr txBox="1"/>
          <p:nvPr/>
        </p:nvSpPr>
        <p:spPr>
          <a:xfrm>
            <a:off x="3279118" y="6121697"/>
            <a:ext cx="258577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Regier et al. (2013)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405787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0038B2-0C95-274C-ADDD-7C2F7601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of </a:t>
            </a:r>
            <a:r>
              <a:rPr lang="fi-FI" dirty="0" err="1"/>
              <a:t>diagnosis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A55D74-0AFE-AC49-8F71-D8FBB301B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There is an </a:t>
            </a:r>
            <a:r>
              <a:rPr lang="en-GB" i="1" dirty="0"/>
              <a:t>inverse relationship </a:t>
            </a:r>
            <a:r>
              <a:rPr lang="en-GB" dirty="0"/>
              <a:t>between validity and reliability of diagnosis</a:t>
            </a:r>
          </a:p>
          <a:p>
            <a:pPr lvl="1"/>
            <a:r>
              <a:rPr lang="en-GB" dirty="0"/>
              <a:t>As reliability increases, validity tends to decrease, and vice versa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95F8573-D796-E744-A0D8-3000E3DBA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310036"/>
            <a:ext cx="4191000" cy="2741140"/>
          </a:xfrm>
        </p:spPr>
      </p:pic>
    </p:spTree>
    <p:extLst>
      <p:ext uri="{BB962C8B-B14F-4D97-AF65-F5344CB8AC3E}">
        <p14:creationId xmlns:p14="http://schemas.microsoft.com/office/powerpoint/2010/main" val="18053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8D88F4-D8F8-0F49-009E-20041600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of </a:t>
            </a:r>
            <a:r>
              <a:rPr lang="fi-FI" dirty="0" err="1"/>
              <a:t>diagnosis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0CCC6F-1BEE-070F-129D-578928F192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b="1" noProof="1"/>
              <a:t>Kendell and Jablensky (2003)</a:t>
            </a:r>
          </a:p>
          <a:p>
            <a:pPr lvl="1"/>
            <a:r>
              <a:rPr lang="en-GB" noProof="1"/>
              <a:t>Despite problems with reliability and validity, diagnosis can still be </a:t>
            </a:r>
            <a:r>
              <a:rPr lang="en-GB" i="1" noProof="1"/>
              <a:t>useful</a:t>
            </a:r>
            <a:r>
              <a:rPr lang="en-GB" noProof="1"/>
              <a:t> – diagnosis can have </a:t>
            </a:r>
            <a:r>
              <a:rPr lang="en-GB" i="1" noProof="1"/>
              <a:t>utility</a:t>
            </a:r>
          </a:p>
        </p:txBody>
      </p:sp>
      <p:pic>
        <p:nvPicPr>
          <p:cNvPr id="6" name="Sisällön paikkamerkki 5" descr="Kuva, joka sisältää kohteen clipart, anime, kuvitus, Animoidut lastenohjelmat&#10;&#10;Tekoälyllä luotu sisältö voi olla virheellistä.">
            <a:extLst>
              <a:ext uri="{FF2B5EF4-FFF2-40B4-BE49-F238E27FC236}">
                <a16:creationId xmlns:a16="http://schemas.microsoft.com/office/drawing/2014/main" id="{69515B29-EA06-C9B1-ADA8-9696EDBB8B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3"/>
            <a:ext cx="4038598" cy="4038598"/>
          </a:xfrm>
        </p:spPr>
      </p:pic>
    </p:spTree>
    <p:extLst>
      <p:ext uri="{BB962C8B-B14F-4D97-AF65-F5344CB8AC3E}">
        <p14:creationId xmlns:p14="http://schemas.microsoft.com/office/powerpoint/2010/main" val="40853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93AE00-9544-FEFB-3D36-484FAFA0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AC92FE-1170-4841-CAB8-03BD4520E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09816"/>
            <a:ext cx="4114800" cy="5152768"/>
          </a:xfrm>
        </p:spPr>
        <p:txBody>
          <a:bodyPr>
            <a:normAutofit/>
          </a:bodyPr>
          <a:lstStyle/>
          <a:p>
            <a:r>
              <a:rPr lang="en-GB" noProof="1"/>
              <a:t>Read </a:t>
            </a:r>
            <a:r>
              <a:rPr lang="en-GB" i="1" noProof="1"/>
              <a:t>”Culture, prevalance and validity” </a:t>
            </a:r>
            <a:r>
              <a:rPr lang="en-GB" noProof="1"/>
              <a:t>from </a:t>
            </a:r>
            <a:r>
              <a:rPr lang="en-GB" b="1" noProof="1"/>
              <a:t>Kognity 2.1.1 </a:t>
            </a:r>
            <a:r>
              <a:rPr lang="en-GB" noProof="1"/>
              <a:t>and summarize the main ideas in your own words</a:t>
            </a:r>
            <a:endParaRPr lang="en-GB" b="1" noProof="1"/>
          </a:p>
          <a:p>
            <a:r>
              <a:rPr lang="en-GB" noProof="1"/>
              <a:t>Pay attention to</a:t>
            </a:r>
          </a:p>
          <a:p>
            <a:pPr lvl="1"/>
            <a:r>
              <a:rPr lang="en-GB" b="1" noProof="1"/>
              <a:t>Eack et al. (2012)</a:t>
            </a:r>
          </a:p>
          <a:p>
            <a:pPr lvl="1"/>
            <a:r>
              <a:rPr lang="en-GB" b="1" noProof="1"/>
              <a:t>Eaton et al. (2012)</a:t>
            </a:r>
          </a:p>
          <a:p>
            <a:pPr lvl="1"/>
            <a:r>
              <a:rPr lang="en-GB" b="1" noProof="1"/>
              <a:t>Parker et al. (2001)</a:t>
            </a:r>
          </a:p>
          <a:p>
            <a:pPr lvl="1"/>
            <a:r>
              <a:rPr lang="en-GB" noProof="1"/>
              <a:t>Abbreviations in </a:t>
            </a:r>
            <a:br>
              <a:rPr lang="en-GB" noProof="1"/>
            </a:br>
            <a:r>
              <a:rPr lang="en-GB" b="1" noProof="1"/>
              <a:t>Kognity 2.1.13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5FB7D27-5535-4474-04CC-CA5A14B24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3928641" cy="4525963"/>
          </a:xfrm>
        </p:spPr>
        <p:txBody>
          <a:bodyPr/>
          <a:lstStyle/>
          <a:p>
            <a:r>
              <a:rPr lang="en-GB" noProof="1"/>
              <a:t>How do clinicians have to take </a:t>
            </a:r>
            <a:r>
              <a:rPr lang="en-GB" i="1" noProof="1"/>
              <a:t>culture</a:t>
            </a:r>
            <a:r>
              <a:rPr lang="en-GB" noProof="1"/>
              <a:t> into consideration in diagnosis?</a:t>
            </a:r>
          </a:p>
          <a:p>
            <a:pPr lvl="1"/>
            <a:r>
              <a:rPr lang="en-GB" b="1" noProof="1"/>
              <a:t>Bias</a:t>
            </a:r>
          </a:p>
          <a:p>
            <a:pPr lvl="1"/>
            <a:r>
              <a:rPr lang="en-GB" b="1" noProof="1"/>
              <a:t>Responsibility</a:t>
            </a:r>
          </a:p>
          <a:p>
            <a:pPr lvl="1"/>
            <a:r>
              <a:rPr lang="en-GB" b="1" noProof="1"/>
              <a:t>Measurement</a:t>
            </a:r>
          </a:p>
          <a:p>
            <a:r>
              <a:rPr lang="en-GB" noProof="1"/>
              <a:t>Why is depression more prevalent in women than in men?</a:t>
            </a:r>
          </a:p>
        </p:txBody>
      </p:sp>
      <p:pic>
        <p:nvPicPr>
          <p:cNvPr id="7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D432CF-25B0-4246-2B65-D3BB11062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1864" b="-6"/>
          <a:stretch>
            <a:fillRect/>
          </a:stretch>
        </p:blipFill>
        <p:spPr>
          <a:xfrm>
            <a:off x="4648200" y="1688952"/>
            <a:ext cx="3928640" cy="4394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5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32982-B099-B639-6453-345B3489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of </a:t>
            </a:r>
            <a:r>
              <a:rPr lang="fi-FI" dirty="0" err="1"/>
              <a:t>diagnosis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FD4368-95A0-833A-8143-C364551C2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21496"/>
            <a:ext cx="4208585" cy="4683369"/>
          </a:xfrm>
        </p:spPr>
        <p:txBody>
          <a:bodyPr>
            <a:normAutofit/>
          </a:bodyPr>
          <a:lstStyle/>
          <a:p>
            <a:r>
              <a:rPr lang="en-GB" b="1" noProof="1"/>
              <a:t>Kendler et al. (2006)</a:t>
            </a:r>
          </a:p>
          <a:p>
            <a:pPr lvl="1"/>
            <a:r>
              <a:rPr lang="en-GB" noProof="1"/>
              <a:t>Heritability of depression is higher in women (42%) than in men (29%)</a:t>
            </a:r>
          </a:p>
          <a:p>
            <a:r>
              <a:rPr lang="en-GB" b="1" noProof="1"/>
              <a:t>Silberg et al. (1999)</a:t>
            </a:r>
          </a:p>
          <a:p>
            <a:pPr lvl="1"/>
            <a:r>
              <a:rPr lang="en-GB" noProof="1"/>
              <a:t>Stressful life events had greater impact on girls after puberty</a:t>
            </a:r>
          </a:p>
          <a:p>
            <a:pPr lvl="1"/>
            <a:r>
              <a:rPr lang="en-GB" noProof="1"/>
              <a:t>Girls have higher genetic predisposition to depression</a:t>
            </a:r>
          </a:p>
        </p:txBody>
      </p:sp>
      <p:pic>
        <p:nvPicPr>
          <p:cNvPr id="8" name="Sisällön paikkamerkki 5" descr="Kuva, joka sisältää kohteen henkilö, seinä, sisä, tyttö&#10;&#10;Kuvaus luotu automaattisesti">
            <a:extLst>
              <a:ext uri="{FF2B5EF4-FFF2-40B4-BE49-F238E27FC236}">
                <a16:creationId xmlns:a16="http://schemas.microsoft.com/office/drawing/2014/main" id="{71DEAC21-4471-8CE8-7872-EC39E871B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026"/>
          <a:stretch/>
        </p:blipFill>
        <p:spPr>
          <a:xfrm>
            <a:off x="4852988" y="1778803"/>
            <a:ext cx="3833812" cy="4168757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AA48877-636A-D3E5-CB0B-0D6A5B95D760}"/>
              </a:ext>
            </a:extLst>
          </p:cNvPr>
          <p:cNvSpPr txBox="1"/>
          <p:nvPr/>
        </p:nvSpPr>
        <p:spPr>
          <a:xfrm>
            <a:off x="5734450" y="6121697"/>
            <a:ext cx="207088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Lu et al. (2021)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33242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7361D3-3AEE-0740-98B8-4F56ECE8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Labelling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8E5EE8-22F9-1A4F-9653-42511BA2F0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Mental disorders are seen as </a:t>
            </a:r>
            <a:r>
              <a:rPr lang="en-GB" i="1" dirty="0"/>
              <a:t>labels</a:t>
            </a:r>
            <a:r>
              <a:rPr lang="en-GB" dirty="0"/>
              <a:t> that influence the self-identity and behaviour of individuals</a:t>
            </a:r>
          </a:p>
          <a:p>
            <a:pPr lvl="1"/>
            <a:r>
              <a:rPr lang="en-GB" b="1" dirty="0"/>
              <a:t>Stigmatization</a:t>
            </a:r>
          </a:p>
          <a:p>
            <a:pPr lvl="1"/>
            <a:r>
              <a:rPr lang="en-GB" b="1" dirty="0"/>
              <a:t>Stereotyping</a:t>
            </a:r>
          </a:p>
          <a:p>
            <a:pPr lvl="1"/>
            <a:r>
              <a:rPr lang="en-GB" b="1" dirty="0"/>
              <a:t>Self-fulfilling prophecy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7B0352-2C70-B64D-A26F-95C08B5BA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3728" y="2572891"/>
            <a:ext cx="3598607" cy="2580580"/>
          </a:xfrm>
        </p:spPr>
      </p:pic>
    </p:spTree>
    <p:extLst>
      <p:ext uri="{BB962C8B-B14F-4D97-AF65-F5344CB8AC3E}">
        <p14:creationId xmlns:p14="http://schemas.microsoft.com/office/powerpoint/2010/main" val="2291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93A475-8C4A-7879-080F-44E3FBA2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452AAD-9BA8-5892-3279-24197BCE8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Read </a:t>
            </a:r>
            <a:r>
              <a:rPr lang="en-GB" b="1" noProof="1"/>
              <a:t>Kroska and Harkness (2008) </a:t>
            </a:r>
            <a:r>
              <a:rPr lang="en-GB" noProof="1"/>
              <a:t>from </a:t>
            </a:r>
            <a:r>
              <a:rPr lang="en-GB" b="1" noProof="1"/>
              <a:t>Kognity 2.1.13</a:t>
            </a:r>
          </a:p>
          <a:p>
            <a:r>
              <a:rPr lang="en-GB" noProof="1"/>
              <a:t>Read the </a:t>
            </a:r>
            <a:r>
              <a:rPr lang="en-GB" b="1" noProof="1"/>
              <a:t>Passman (2011) </a:t>
            </a:r>
            <a:r>
              <a:rPr lang="en-GB" noProof="1"/>
              <a:t>article on labelling theory</a:t>
            </a:r>
          </a:p>
          <a:p>
            <a:pPr lvl="1"/>
            <a:r>
              <a:rPr lang="en-GB" noProof="1"/>
              <a:t>Elaborate your notes</a:t>
            </a:r>
            <a:br>
              <a:rPr lang="en-GB" noProof="1"/>
            </a:br>
            <a:r>
              <a:rPr lang="en-GB" noProof="1"/>
              <a:t>on labelling theory</a:t>
            </a:r>
          </a:p>
          <a:p>
            <a:pPr marL="0" indent="0">
              <a:buNone/>
            </a:pPr>
            <a:endParaRPr lang="en-GB" noProof="1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AD879E37-6937-5225-7302-6904AE81D9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4290" y="1989840"/>
            <a:ext cx="4828156" cy="3739627"/>
          </a:xfrm>
        </p:spPr>
      </p:pic>
    </p:spTree>
    <p:extLst>
      <p:ext uri="{BB962C8B-B14F-4D97-AF65-F5344CB8AC3E}">
        <p14:creationId xmlns:p14="http://schemas.microsoft.com/office/powerpoint/2010/main" val="8293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C7198-DDE7-8B47-843C-B0933288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Labelling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pic>
        <p:nvPicPr>
          <p:cNvPr id="4" name="Online-media 3" descr="David Rosenhan: Being Sane in Insane Places">
            <a:hlinkClick r:id="" action="ppaction://media"/>
            <a:extLst>
              <a:ext uri="{FF2B5EF4-FFF2-40B4-BE49-F238E27FC236}">
                <a16:creationId xmlns:a16="http://schemas.microsoft.com/office/drawing/2014/main" id="{F5B22363-24EB-302A-6CF0-3D8CE7ED09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5750" y="1600200"/>
            <a:ext cx="6034088" cy="45259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51F082B-9E3B-39D4-88C5-0EB4C21F0AB2}"/>
              </a:ext>
            </a:extLst>
          </p:cNvPr>
          <p:cNvSpPr txBox="1"/>
          <p:nvPr/>
        </p:nvSpPr>
        <p:spPr>
          <a:xfrm>
            <a:off x="1221636" y="6220590"/>
            <a:ext cx="670074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noProof="0" dirty="0"/>
              <a:t>After the video, do the </a:t>
            </a:r>
            <a:r>
              <a:rPr lang="en-GB" sz="2400" b="1" i="1" dirty="0"/>
              <a:t>Activity box </a:t>
            </a:r>
            <a:r>
              <a:rPr lang="en-GB" sz="2400" b="1" dirty="0"/>
              <a:t>in </a:t>
            </a:r>
            <a:r>
              <a:rPr lang="en-GB" sz="2400" b="1" dirty="0" err="1"/>
              <a:t>Kognity</a:t>
            </a:r>
            <a:r>
              <a:rPr lang="en-GB" sz="2400" b="1" dirty="0"/>
              <a:t> 2.1.1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34473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228C06-78C0-B346-A81E-21CD2088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abnormal</a:t>
            </a:r>
            <a:r>
              <a:rPr lang="fi-FI"/>
              <a:t>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F5CE4A-51B4-D543-9734-6D476A2584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Abnormal psychology studies unusual patterns of behaviour, mental disorders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5A32FBB-8C1B-1E44-9719-7C2808CD3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7669" y="2082476"/>
            <a:ext cx="4654199" cy="3072453"/>
          </a:xfrm>
        </p:spPr>
      </p:pic>
    </p:spTree>
    <p:extLst>
      <p:ext uri="{BB962C8B-B14F-4D97-AF65-F5344CB8AC3E}">
        <p14:creationId xmlns:p14="http://schemas.microsoft.com/office/powerpoint/2010/main" val="32074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0E6CBB7-B715-4AAD-BF0B-BFC9BF58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etiology</a:t>
            </a:r>
            <a:r>
              <a:rPr lang="fi-FI" dirty="0"/>
              <a:t>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60DE275-2772-4A31-B951-60ABF9C452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 err="1"/>
              <a:t>Etiology</a:t>
            </a:r>
            <a:endParaRPr lang="en-GB" b="1" dirty="0"/>
          </a:p>
          <a:p>
            <a:pPr lvl="1"/>
            <a:r>
              <a:rPr lang="en-GB" i="1" dirty="0"/>
              <a:t>Cause</a:t>
            </a:r>
            <a:r>
              <a:rPr lang="en-GB" dirty="0"/>
              <a:t> of disorders</a:t>
            </a:r>
          </a:p>
          <a:p>
            <a:endParaRPr lang="en-GB" dirty="0"/>
          </a:p>
          <a:p>
            <a:r>
              <a:rPr lang="en-GB" dirty="0"/>
              <a:t>Different </a:t>
            </a:r>
            <a:r>
              <a:rPr lang="en-GB" dirty="0" err="1"/>
              <a:t>etiology</a:t>
            </a:r>
            <a:r>
              <a:rPr lang="en-GB" dirty="0"/>
              <a:t> leads to different kind of prediction and treatment of a disorder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9BA29C7-54C7-48E3-831D-67C59CAE38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0898" y="1602539"/>
            <a:ext cx="403590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-media 6" descr="I had a black dog, his name was depression">
            <a:hlinkClick r:id="" action="ppaction://media"/>
            <a:extLst>
              <a:ext uri="{FF2B5EF4-FFF2-40B4-BE49-F238E27FC236}">
                <a16:creationId xmlns:a16="http://schemas.microsoft.com/office/drawing/2014/main" id="{ECC4D5E8-2BA1-06A5-4D36-AE7FD001CE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2632" y="601726"/>
            <a:ext cx="7538735" cy="56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07EB53-FB3E-10D5-48CB-FE05F8C5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2117C2-93E4-2DBC-BC2E-85DDEDCE20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1"/>
              <a:t>To what extent can environment cause depression?</a:t>
            </a:r>
          </a:p>
          <a:p>
            <a:r>
              <a:rPr lang="en-GB" noProof="1"/>
              <a:t>What kind of environmental factors can contribute to depression?</a:t>
            </a:r>
          </a:p>
          <a:p>
            <a:r>
              <a:rPr lang="en-GB" noProof="1"/>
              <a:t>Engage in conversation and make a mind-map</a:t>
            </a:r>
          </a:p>
          <a:p>
            <a:endParaRPr lang="en-GB" noProof="1"/>
          </a:p>
        </p:txBody>
      </p:sp>
      <p:pic>
        <p:nvPicPr>
          <p:cNvPr id="6" name="Sisällön paikkamerkki 5" descr="Kuva, joka sisältää kohteen taivas, piha-, puu, ruoho&#10;&#10;Tekoälyllä luotu sisältö voi olla virheellistä.">
            <a:extLst>
              <a:ext uri="{FF2B5EF4-FFF2-40B4-BE49-F238E27FC236}">
                <a16:creationId xmlns:a16="http://schemas.microsoft.com/office/drawing/2014/main" id="{10BA3A89-4AEA-E430-5703-F5B1130A46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919" r="22335"/>
          <a:stretch>
            <a:fillRect/>
          </a:stretch>
        </p:blipFill>
        <p:spPr>
          <a:xfrm>
            <a:off x="4918150" y="1600200"/>
            <a:ext cx="3533872" cy="4014014"/>
          </a:xfrm>
        </p:spPr>
      </p:pic>
    </p:spTree>
    <p:extLst>
      <p:ext uri="{BB962C8B-B14F-4D97-AF65-F5344CB8AC3E}">
        <p14:creationId xmlns:p14="http://schemas.microsoft.com/office/powerpoint/2010/main" val="16627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1140D0-F536-8241-A1F9-0BD9D3A4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Sociocultural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F6597B-879F-214E-8BF4-B64E3B441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Brown and Harris (1978)</a:t>
            </a:r>
          </a:p>
          <a:p>
            <a:pPr lvl="1"/>
            <a:r>
              <a:rPr lang="en-GB" dirty="0"/>
              <a:t>Interview study of 458 women between 18 to </a:t>
            </a:r>
            <a:r>
              <a:rPr lang="en-GB"/>
              <a:t>65 living in </a:t>
            </a:r>
            <a:r>
              <a:rPr lang="en-GB" dirty="0"/>
              <a:t>London</a:t>
            </a:r>
          </a:p>
          <a:p>
            <a:pPr lvl="1"/>
            <a:r>
              <a:rPr lang="en-GB" dirty="0"/>
              <a:t>There are number of social factors or life-events that increase the likelihood of depression</a:t>
            </a:r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E683FB-9142-9B4E-A6D0-78A84D0B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82762"/>
            <a:ext cx="4386943" cy="3877809"/>
          </a:xfrm>
        </p:spPr>
        <p:txBody>
          <a:bodyPr>
            <a:normAutofit/>
          </a:bodyPr>
          <a:lstStyle/>
          <a:p>
            <a:r>
              <a:rPr lang="en-GB" sz="2400" dirty="0"/>
              <a:t>(1) Three or more children under the age </a:t>
            </a:r>
            <a:r>
              <a:rPr lang="en-GB" sz="2400"/>
              <a:t>of 14</a:t>
            </a:r>
            <a:endParaRPr lang="en-GB" sz="2400" dirty="0"/>
          </a:p>
          <a:p>
            <a:r>
              <a:rPr lang="en-GB" sz="2400" dirty="0"/>
              <a:t>(2) Lack of intimate relationships</a:t>
            </a:r>
          </a:p>
          <a:p>
            <a:r>
              <a:rPr lang="en-GB" sz="2400" dirty="0"/>
              <a:t>(3) Lack of employment</a:t>
            </a:r>
          </a:p>
          <a:p>
            <a:r>
              <a:rPr lang="en-GB" sz="2400" dirty="0"/>
              <a:t>(4) Loss of mother before the age of 11</a:t>
            </a:r>
          </a:p>
          <a:p>
            <a:r>
              <a:rPr lang="en-GB" sz="2400" dirty="0"/>
              <a:t>(5) Absence of social support</a:t>
            </a:r>
          </a:p>
          <a:p>
            <a:r>
              <a:rPr lang="en-GB" sz="2400" dirty="0"/>
              <a:t>(6) History of childhood abuse</a:t>
            </a:r>
          </a:p>
        </p:txBody>
      </p:sp>
    </p:spTree>
    <p:extLst>
      <p:ext uri="{BB962C8B-B14F-4D97-AF65-F5344CB8AC3E}">
        <p14:creationId xmlns:p14="http://schemas.microsoft.com/office/powerpoint/2010/main" val="1091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669036-B114-9375-C247-DBAFE2F0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Diathesis-stress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EDC6954-F825-3C8B-2628-C641ACBC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fi-FI" dirty="0"/>
          </a:p>
          <a:p>
            <a:r>
              <a:rPr lang="en-GB" noProof="1"/>
              <a:t>Psychological disorders arise from the interaction of underlying vulnerability (diathesis) and external stressor</a:t>
            </a:r>
          </a:p>
        </p:txBody>
      </p:sp>
      <p:pic>
        <p:nvPicPr>
          <p:cNvPr id="9" name="Sisällön paikkamerkki 8" descr="Kuva, joka sisältää kohteen kuvakaappaus, ympyrä, lamppu, taide&#10;&#10;Tekoälyllä luotu sisältö voi olla virheellistä.">
            <a:extLst>
              <a:ext uri="{FF2B5EF4-FFF2-40B4-BE49-F238E27FC236}">
                <a16:creationId xmlns:a16="http://schemas.microsoft.com/office/drawing/2014/main" id="{CA5183BF-3BC7-36F0-AC72-5344051463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128" r="8873"/>
          <a:stretch>
            <a:fillRect/>
          </a:stretch>
        </p:blipFill>
        <p:spPr>
          <a:xfrm>
            <a:off x="4572000" y="2257586"/>
            <a:ext cx="4329635" cy="2342828"/>
          </a:xfrm>
        </p:spPr>
      </p:pic>
    </p:spTree>
    <p:extLst>
      <p:ext uri="{BB962C8B-B14F-4D97-AF65-F5344CB8AC3E}">
        <p14:creationId xmlns:p14="http://schemas.microsoft.com/office/powerpoint/2010/main" val="35092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9F5B0D-E3AC-814E-A008-2233B7CB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Diathesis-stress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63E422-D0D3-0241-BDCE-68BF82A19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21629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5-HTT gene</a:t>
            </a:r>
          </a:p>
          <a:p>
            <a:pPr lvl="1"/>
            <a:r>
              <a:rPr lang="en-GB" dirty="0"/>
              <a:t>Serotonin transporter gene</a:t>
            </a:r>
          </a:p>
          <a:p>
            <a:pPr lvl="1"/>
            <a:r>
              <a:rPr lang="en-GB" dirty="0"/>
              <a:t>Regulates the reuptake of serotonin at brain synapses</a:t>
            </a:r>
          </a:p>
          <a:p>
            <a:pPr lvl="1"/>
            <a:r>
              <a:rPr lang="en-GB" dirty="0"/>
              <a:t>Partially determines how strongly stressful events will influence depressive symptoms</a:t>
            </a:r>
          </a:p>
        </p:txBody>
      </p:sp>
      <p:pic>
        <p:nvPicPr>
          <p:cNvPr id="6" name="Sisällön paikkamerkki 5" descr="Kuva, joka sisältää kohteen solmio, paita, sininen, päällä pitäminen&#10;&#10;Kuvaus luotu automaattisesti">
            <a:extLst>
              <a:ext uri="{FF2B5EF4-FFF2-40B4-BE49-F238E27FC236}">
                <a16:creationId xmlns:a16="http://schemas.microsoft.com/office/drawing/2014/main" id="{DCC01D61-24A3-B045-8769-C12F92F65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9571" y="1606386"/>
            <a:ext cx="2775858" cy="4513590"/>
          </a:xfrm>
        </p:spPr>
      </p:pic>
    </p:spTree>
    <p:extLst>
      <p:ext uri="{BB962C8B-B14F-4D97-AF65-F5344CB8AC3E}">
        <p14:creationId xmlns:p14="http://schemas.microsoft.com/office/powerpoint/2010/main" val="36458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63F18-668C-07F2-E7D8-95B270FE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CC783C-3D5C-5CC5-29CF-CDFCDC9F9B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noProof="1"/>
              <a:t>Read </a:t>
            </a:r>
            <a:r>
              <a:rPr lang="en-GB" i="1" noProof="1"/>
              <a:t>“The 5-HTT serotonin transporter gene and depressive etiology” </a:t>
            </a:r>
            <a:r>
              <a:rPr lang="en-GB" noProof="1"/>
              <a:t>from </a:t>
            </a:r>
            <a:r>
              <a:rPr lang="en-GB" b="1" noProof="1"/>
              <a:t>Kognity 2.1.6 </a:t>
            </a:r>
            <a:r>
              <a:rPr lang="en-GB" noProof="1"/>
              <a:t>and study </a:t>
            </a:r>
            <a:r>
              <a:rPr lang="en-GB" b="1" noProof="1"/>
              <a:t>Caspi et al. (2003) </a:t>
            </a:r>
          </a:p>
          <a:p>
            <a:pPr lvl="1"/>
            <a:r>
              <a:rPr lang="en-GB" noProof="1"/>
              <a:t>How does the 5-HTT gene influence depressive behaviour?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0233018-5DE6-19A0-FE3A-90E99CF91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noProof="1"/>
              <a:t>Read </a:t>
            </a:r>
            <a:r>
              <a:rPr lang="en-GB" i="1" noProof="1"/>
              <a:t>”Culture and depression” </a:t>
            </a:r>
            <a:r>
              <a:rPr lang="en-GB" noProof="1"/>
              <a:t>from </a:t>
            </a:r>
            <a:r>
              <a:rPr lang="en-GB" b="1" noProof="1"/>
              <a:t>Kognity 2.1.3 </a:t>
            </a:r>
            <a:r>
              <a:rPr lang="en-GB" noProof="1"/>
              <a:t>and study </a:t>
            </a:r>
            <a:r>
              <a:rPr lang="en-GB" b="1" noProof="1"/>
              <a:t>Chiao and Blizinsky (2010)</a:t>
            </a:r>
          </a:p>
          <a:p>
            <a:pPr lvl="1"/>
            <a:r>
              <a:rPr lang="en-GB" noProof="1"/>
              <a:t>How is the 5-HTT gene associated with cultural factors?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9D3C961-B598-F7F6-645B-5CEFEDF45A3D}"/>
              </a:ext>
            </a:extLst>
          </p:cNvPr>
          <p:cNvSpPr txBox="1"/>
          <p:nvPr/>
        </p:nvSpPr>
        <p:spPr>
          <a:xfrm>
            <a:off x="1671469" y="5664498"/>
            <a:ext cx="580107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Can you separate biology and environment?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2399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4BA6C-6379-A961-0C38-0A1140A4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Diathesis-stress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</p:txBody>
      </p:sp>
      <p:pic>
        <p:nvPicPr>
          <p:cNvPr id="6" name="Sisällön paikkamerkki 5" descr="Kuva, joka sisältää kohteen kuvakaappaus, teksti, diagrammi, viiva&#10;&#10;Tekoälyllä luotu sisältö voi olla virheellistä.">
            <a:extLst>
              <a:ext uri="{FF2B5EF4-FFF2-40B4-BE49-F238E27FC236}">
                <a16:creationId xmlns:a16="http://schemas.microsoft.com/office/drawing/2014/main" id="{19293978-3055-6FAE-9C05-ACCE5FF874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343" r="7292"/>
          <a:stretch>
            <a:fillRect/>
          </a:stretch>
        </p:blipFill>
        <p:spPr>
          <a:xfrm>
            <a:off x="263443" y="2026509"/>
            <a:ext cx="4232357" cy="351091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C5BE073-1B34-ECA6-4895-AB299F985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7454" cy="4525963"/>
          </a:xfrm>
        </p:spPr>
        <p:txBody>
          <a:bodyPr/>
          <a:lstStyle/>
          <a:p>
            <a:endParaRPr lang="en-GB" noProof="1"/>
          </a:p>
          <a:p>
            <a:r>
              <a:rPr lang="en-GB" b="1" noProof="1"/>
              <a:t>Neumeister et al. (2002) </a:t>
            </a:r>
            <a:r>
              <a:rPr lang="en-GB" noProof="1"/>
              <a:t>had similar findings as  </a:t>
            </a:r>
            <a:r>
              <a:rPr lang="en-GB" b="1" noProof="1"/>
              <a:t>Caspi et al. (2003)</a:t>
            </a:r>
          </a:p>
          <a:p>
            <a:endParaRPr lang="en-GB" noProof="1"/>
          </a:p>
          <a:p>
            <a:r>
              <a:rPr lang="en-GB" b="1" noProof="1"/>
              <a:t>Polderman et al. (2015) </a:t>
            </a:r>
            <a:r>
              <a:rPr lang="en-GB" noProof="1"/>
              <a:t>found that depression is “just” 36% heritable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8FA2C6D-9624-2FED-4FF2-2F56F3D4EC32}"/>
              </a:ext>
            </a:extLst>
          </p:cNvPr>
          <p:cNvSpPr txBox="1"/>
          <p:nvPr/>
        </p:nvSpPr>
        <p:spPr>
          <a:xfrm>
            <a:off x="1258951" y="5920215"/>
            <a:ext cx="245560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Caspi et al. (2003)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4637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3AFEE-98A0-05AA-CB9B-3287320F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Diathesis-stress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BF0D36-5109-E590-280E-69BEDD6FF1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Interactionist approach</a:t>
            </a:r>
          </a:p>
          <a:p>
            <a:pPr lvl="1"/>
            <a:r>
              <a:rPr lang="en-GB" dirty="0"/>
              <a:t>Genes are entwined with the environment and behaviour</a:t>
            </a:r>
          </a:p>
          <a:p>
            <a:pPr lvl="1"/>
            <a:r>
              <a:rPr lang="en-GB" dirty="0"/>
              <a:t>Influences what genes are switched on and off (epigenetics)</a:t>
            </a:r>
          </a:p>
          <a:p>
            <a:pPr lvl="1"/>
            <a:r>
              <a:rPr lang="en-GB" dirty="0"/>
              <a:t>Biology and environment influence each other </a:t>
            </a:r>
            <a:r>
              <a:rPr lang="en-GB" i="1" dirty="0"/>
              <a:t>reciprocally</a:t>
            </a:r>
          </a:p>
          <a:p>
            <a:endParaRPr lang="fi-FI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CC092393-6D02-7892-7FDA-D1DEDFE615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12641" r="20404" b="23358"/>
          <a:stretch/>
        </p:blipFill>
        <p:spPr>
          <a:xfrm>
            <a:off x="4495799" y="2112663"/>
            <a:ext cx="4543283" cy="3145137"/>
          </a:xfrm>
        </p:spPr>
      </p:pic>
    </p:spTree>
    <p:extLst>
      <p:ext uri="{BB962C8B-B14F-4D97-AF65-F5344CB8AC3E}">
        <p14:creationId xmlns:p14="http://schemas.microsoft.com/office/powerpoint/2010/main" val="3252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Approaches</a:t>
            </a:r>
            <a:r>
              <a:rPr lang="fi-FI" dirty="0"/>
              <a:t> to </a:t>
            </a:r>
            <a:r>
              <a:rPr lang="fi-FI" dirty="0" err="1"/>
              <a:t>researching</a:t>
            </a:r>
            <a:r>
              <a:rPr lang="fi-FI" dirty="0"/>
              <a:t> culture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Etic</a:t>
            </a:r>
            <a:r>
              <a:rPr lang="en-GB" dirty="0"/>
              <a:t> approach</a:t>
            </a:r>
          </a:p>
          <a:p>
            <a:pPr lvl="1"/>
            <a:r>
              <a:rPr lang="en-GB" dirty="0"/>
              <a:t>Studies universal features of all cultures</a:t>
            </a:r>
          </a:p>
          <a:p>
            <a:pPr lvl="1"/>
            <a:r>
              <a:rPr lang="en-GB" dirty="0"/>
              <a:t>Examines cultures from an outside perspective</a:t>
            </a:r>
          </a:p>
          <a:p>
            <a:r>
              <a:rPr lang="en-GB" b="1" dirty="0"/>
              <a:t>Emic</a:t>
            </a:r>
            <a:r>
              <a:rPr lang="en-GB" dirty="0"/>
              <a:t> approach</a:t>
            </a:r>
          </a:p>
          <a:p>
            <a:pPr lvl="1"/>
            <a:r>
              <a:rPr lang="en-GB" dirty="0"/>
              <a:t>Studies culturally specific  features of a culture</a:t>
            </a:r>
          </a:p>
          <a:p>
            <a:pPr lvl="1"/>
            <a:r>
              <a:rPr lang="en-GB" dirty="0"/>
              <a:t>Understanding a culture from within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6340"/>
            <a:ext cx="4038600" cy="1933683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AB5DE91-0CC3-DB6D-08B3-374C9D1B0BBF}"/>
              </a:ext>
            </a:extLst>
          </p:cNvPr>
          <p:cNvSpPr txBox="1"/>
          <p:nvPr/>
        </p:nvSpPr>
        <p:spPr>
          <a:xfrm>
            <a:off x="2984082" y="1633769"/>
            <a:ext cx="407675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noProof="0" dirty="0"/>
              <a:t>Chiao and </a:t>
            </a:r>
            <a:r>
              <a:rPr lang="en-GB" sz="2800" b="1" noProof="0" dirty="0" err="1"/>
              <a:t>Blizinsky</a:t>
            </a:r>
            <a:r>
              <a:rPr lang="en-GB" sz="2800" b="1" noProof="0" dirty="0"/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40013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C9901FA-0C94-154D-B0B3-0DE6F7B7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12464BB-9D6E-034C-96B9-9E82335268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is </a:t>
            </a:r>
            <a:r>
              <a:rPr lang="en-GB" i="1"/>
              <a:t>abnormality</a:t>
            </a:r>
            <a:r>
              <a:rPr lang="en-GB"/>
              <a:t>?</a:t>
            </a:r>
          </a:p>
          <a:p>
            <a:pPr lvl="1"/>
            <a:r>
              <a:rPr lang="en-GB"/>
              <a:t>How can you differentiate</a:t>
            </a:r>
            <a:r>
              <a:rPr lang="en-GB" i="1"/>
              <a:t> normal </a:t>
            </a:r>
            <a:r>
              <a:rPr lang="en-GB"/>
              <a:t>from </a:t>
            </a:r>
            <a:r>
              <a:rPr lang="en-GB" i="1"/>
              <a:t>abnormal</a:t>
            </a:r>
            <a:r>
              <a:rPr lang="en-GB"/>
              <a:t>?</a:t>
            </a:r>
          </a:p>
          <a:p>
            <a:pPr lvl="1"/>
            <a:r>
              <a:rPr lang="en-GB"/>
              <a:t>How can you tell the difference between </a:t>
            </a:r>
            <a:r>
              <a:rPr lang="en-GB" i="1"/>
              <a:t>sane</a:t>
            </a:r>
            <a:r>
              <a:rPr lang="en-GB"/>
              <a:t> and </a:t>
            </a:r>
            <a:r>
              <a:rPr lang="en-GB" i="1"/>
              <a:t>insane</a:t>
            </a:r>
            <a:r>
              <a:rPr lang="en-GB"/>
              <a:t> people?</a:t>
            </a:r>
          </a:p>
        </p:txBody>
      </p:sp>
      <p:pic>
        <p:nvPicPr>
          <p:cNvPr id="7" name="Sisällön paikkamerkki 6" descr="mental.jpg">
            <a:extLst>
              <a:ext uri="{FF2B5EF4-FFF2-40B4-BE49-F238E27FC236}">
                <a16:creationId xmlns:a16="http://schemas.microsoft.com/office/drawing/2014/main" id="{290643E3-D440-CA41-A290-6B3F43E7B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r="-355" b="2361"/>
          <a:stretch/>
        </p:blipFill>
        <p:spPr>
          <a:xfrm>
            <a:off x="4648200" y="1653634"/>
            <a:ext cx="4038600" cy="4419095"/>
          </a:xfrm>
        </p:spPr>
      </p:pic>
    </p:spTree>
    <p:extLst>
      <p:ext uri="{BB962C8B-B14F-4D97-AF65-F5344CB8AC3E}">
        <p14:creationId xmlns:p14="http://schemas.microsoft.com/office/powerpoint/2010/main" val="22806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588DCC-03E0-E46E-899E-BD1299C3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3483E6-FB0B-85C1-5285-F6C93C8D6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20328"/>
            <a:ext cx="4224969" cy="4825388"/>
          </a:xfrm>
        </p:spPr>
        <p:txBody>
          <a:bodyPr>
            <a:normAutofit/>
          </a:bodyPr>
          <a:lstStyle/>
          <a:p>
            <a:r>
              <a:rPr lang="en-GB" noProof="1"/>
              <a:t>Read </a:t>
            </a:r>
            <a:r>
              <a:rPr lang="en-GB" i="1" noProof="1"/>
              <a:t>”Trauma and depressions” </a:t>
            </a:r>
            <a:r>
              <a:rPr lang="en-GB" noProof="1"/>
              <a:t>and </a:t>
            </a:r>
            <a:r>
              <a:rPr lang="en-GB" i="1" noProof="1"/>
              <a:t>”Emic Research”</a:t>
            </a:r>
            <a:r>
              <a:rPr lang="en-GB" noProof="1"/>
              <a:t> from </a:t>
            </a:r>
            <a:r>
              <a:rPr lang="en-GB" b="1" noProof="1"/>
              <a:t>Kognity 2.1.3 </a:t>
            </a:r>
            <a:r>
              <a:rPr lang="en-GB" noProof="1"/>
              <a:t>and</a:t>
            </a:r>
            <a:r>
              <a:rPr lang="en-GB" b="1" noProof="1"/>
              <a:t> </a:t>
            </a:r>
            <a:r>
              <a:rPr lang="en-GB" noProof="1"/>
              <a:t>focus on </a:t>
            </a:r>
            <a:r>
              <a:rPr lang="en-GB" b="1" noProof="1"/>
              <a:t>Kurapov et al. (2023)</a:t>
            </a:r>
          </a:p>
          <a:p>
            <a:pPr lvl="1"/>
            <a:r>
              <a:rPr lang="en-GB" noProof="1"/>
              <a:t>What are the </a:t>
            </a:r>
            <a:r>
              <a:rPr lang="en-GB" i="1" noProof="1"/>
              <a:t>sociocultural factors</a:t>
            </a:r>
            <a:r>
              <a:rPr lang="en-GB" noProof="1"/>
              <a:t> contributing to depression in this study?</a:t>
            </a:r>
          </a:p>
          <a:p>
            <a:pPr lvl="1"/>
            <a:r>
              <a:rPr lang="en-GB" noProof="1"/>
              <a:t>How is this study an example of an </a:t>
            </a:r>
            <a:r>
              <a:rPr lang="en-GB" i="1" noProof="1"/>
              <a:t>emic approach</a:t>
            </a:r>
            <a:r>
              <a:rPr lang="en-GB" noProof="1"/>
              <a:t>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0F7CACC-24E6-9A2F-8358-D625C2A966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70931"/>
            <a:ext cx="3810000" cy="2984500"/>
          </a:xfrm>
        </p:spPr>
      </p:pic>
    </p:spTree>
    <p:extLst>
      <p:ext uri="{BB962C8B-B14F-4D97-AF65-F5344CB8AC3E}">
        <p14:creationId xmlns:p14="http://schemas.microsoft.com/office/powerpoint/2010/main" val="11477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B14FA7-AE07-5B58-74D6-1453AD78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EXTRA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77C370-2C2F-01DF-374B-27C23DF199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Read </a:t>
            </a:r>
            <a:r>
              <a:rPr lang="en-GB" i="1" noProof="1"/>
              <a:t>”Other environmental factors” </a:t>
            </a:r>
            <a:r>
              <a:rPr lang="en-GB" noProof="1"/>
              <a:t>from </a:t>
            </a:r>
            <a:r>
              <a:rPr lang="en-GB" b="1" noProof="1"/>
              <a:t>Kognity 2.1.3</a:t>
            </a:r>
          </a:p>
          <a:p>
            <a:pPr lvl="1"/>
            <a:r>
              <a:rPr lang="en-GB" noProof="1"/>
              <a:t>How can air pollution contribute to depression?</a:t>
            </a:r>
          </a:p>
          <a:p>
            <a:pPr lvl="1"/>
            <a:r>
              <a:rPr lang="en-GB" noProof="1"/>
              <a:t>Focus on </a:t>
            </a:r>
            <a:r>
              <a:rPr lang="en-GB" b="1" noProof="1"/>
              <a:t>Qiu et al. (2023)</a:t>
            </a:r>
            <a:r>
              <a:rPr lang="en-GB" noProof="1"/>
              <a:t> and </a:t>
            </a:r>
            <a:r>
              <a:rPr lang="en-GB" b="1" noProof="1"/>
              <a:t>Ali and </a:t>
            </a:r>
            <a:br>
              <a:rPr lang="en-GB" b="1" noProof="1"/>
            </a:br>
            <a:r>
              <a:rPr lang="en-GB" b="1" noProof="1"/>
              <a:t>Khoja (2019)</a:t>
            </a:r>
          </a:p>
        </p:txBody>
      </p:sp>
      <p:pic>
        <p:nvPicPr>
          <p:cNvPr id="6" name="Sisällön paikkamerkki 5" descr="Kuva, joka sisältää kohteen pilvi, taivas, piha-, ilmansaasteet&#10;&#10;Tekoälyllä luotu sisältö voi olla virheellistä.">
            <a:extLst>
              <a:ext uri="{FF2B5EF4-FFF2-40B4-BE49-F238E27FC236}">
                <a16:creationId xmlns:a16="http://schemas.microsoft.com/office/drawing/2014/main" id="{159C45DC-BF3A-7763-9A75-856D2B4A9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745773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A7868-5493-FFC5-B383-B02A11B6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AC0676-37F0-1578-0EDD-E62CB80B98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1"/>
              <a:t>Reflect your use of social media</a:t>
            </a:r>
          </a:p>
          <a:p>
            <a:r>
              <a:rPr lang="en-GB" i="1" noProof="1"/>
              <a:t>Can the use of social media contribute to depression? If so, how?</a:t>
            </a:r>
          </a:p>
          <a:p>
            <a:r>
              <a:rPr lang="en-GB" noProof="1"/>
              <a:t>Can your own use of social media lead to depressive symptoms?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F991A3B-A6EE-7BAC-6878-7AE27669C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941" r="10709"/>
          <a:stretch>
            <a:fillRect/>
          </a:stretch>
        </p:blipFill>
        <p:spPr>
          <a:xfrm>
            <a:off x="4828271" y="1680519"/>
            <a:ext cx="3858529" cy="3496962"/>
          </a:xfrm>
        </p:spPr>
      </p:pic>
    </p:spTree>
    <p:extLst>
      <p:ext uri="{BB962C8B-B14F-4D97-AF65-F5344CB8AC3E}">
        <p14:creationId xmlns:p14="http://schemas.microsoft.com/office/powerpoint/2010/main" val="20742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63479A-479C-5B85-F787-ADDCA57D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media and depression</a:t>
            </a:r>
          </a:p>
        </p:txBody>
      </p:sp>
      <p:pic>
        <p:nvPicPr>
          <p:cNvPr id="7" name="Sisällön paikkamerkki 6" descr="Kuva, joka sisältää kohteen kuvakaappaus, viiva, diagrammi, Tontti&#10;&#10;Tekoälyllä luotu sisältö voi olla virheellistä.">
            <a:extLst>
              <a:ext uri="{FF2B5EF4-FFF2-40B4-BE49-F238E27FC236}">
                <a16:creationId xmlns:a16="http://schemas.microsoft.com/office/drawing/2014/main" id="{D38A3A82-AF2D-B458-F4C9-F8D1930A3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72" y="1600200"/>
            <a:ext cx="7247656" cy="4525963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EE17FF5-49F8-F38E-C3B9-F40A95CD2175}"/>
              </a:ext>
            </a:extLst>
          </p:cNvPr>
          <p:cNvSpPr txBox="1"/>
          <p:nvPr/>
        </p:nvSpPr>
        <p:spPr>
          <a:xfrm>
            <a:off x="3543705" y="5895330"/>
            <a:ext cx="205659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Twenge (2020)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599493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186725-8A8D-21B9-45BC-6325D29F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media and depression</a:t>
            </a:r>
          </a:p>
        </p:txBody>
      </p:sp>
      <p:pic>
        <p:nvPicPr>
          <p:cNvPr id="6" name="Sisällön paikkamerkki 5" descr="Kuva, joka sisältää kohteen kuvakaappaus, teksti, viiva, Tontti&#10;&#10;Tekoälyllä luotu sisältö voi olla virheellistä.">
            <a:extLst>
              <a:ext uri="{FF2B5EF4-FFF2-40B4-BE49-F238E27FC236}">
                <a16:creationId xmlns:a16="http://schemas.microsoft.com/office/drawing/2014/main" id="{069BFFBF-0302-6C1E-C741-41F661B7D9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201" b="4912"/>
          <a:stretch>
            <a:fillRect/>
          </a:stretch>
        </p:blipFill>
        <p:spPr>
          <a:xfrm>
            <a:off x="242320" y="1417638"/>
            <a:ext cx="4488868" cy="4502577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73C65B-8249-1546-2DE8-06F1092688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noProof="1"/>
              <a:t>Twenge (2020) </a:t>
            </a:r>
            <a:r>
              <a:rPr lang="en-GB" noProof="1"/>
              <a:t>suggests a strong </a:t>
            </a:r>
            <a:r>
              <a:rPr lang="en-GB" i="1" noProof="1"/>
              <a:t>correlation</a:t>
            </a:r>
            <a:r>
              <a:rPr lang="en-GB" noProof="1"/>
              <a:t> between social media and depression</a:t>
            </a:r>
          </a:p>
          <a:p>
            <a:r>
              <a:rPr lang="en-GB" b="1" noProof="1"/>
              <a:t>Haidt, Rausch and Twenge (ongoing) </a:t>
            </a:r>
            <a:r>
              <a:rPr lang="en-GB" noProof="1"/>
              <a:t>imply that social media is a </a:t>
            </a:r>
            <a:r>
              <a:rPr lang="en-GB" i="1" noProof="1"/>
              <a:t>causal </a:t>
            </a:r>
            <a:r>
              <a:rPr lang="en-GB" noProof="1"/>
              <a:t>factor in depression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471D10E-B099-D9CF-D2B1-E7381D1C21F0}"/>
              </a:ext>
            </a:extLst>
          </p:cNvPr>
          <p:cNvSpPr txBox="1"/>
          <p:nvPr/>
        </p:nvSpPr>
        <p:spPr>
          <a:xfrm>
            <a:off x="1458459" y="5920215"/>
            <a:ext cx="205659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Twenge (2020)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25503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055B21-FD51-E25B-C7C4-6E77D7B2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CF614D-3DDF-FB6E-C3AC-AF53508A14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1"/>
              <a:t>Read </a:t>
            </a:r>
            <a:r>
              <a:rPr lang="en-GB" i="1" noProof="1"/>
              <a:t>”Why would social media usage reduce psychological well-being?” </a:t>
            </a:r>
            <a:r>
              <a:rPr lang="en-GB" noProof="1"/>
              <a:t>and </a:t>
            </a:r>
            <a:r>
              <a:rPr lang="en-GB" i="1" noProof="1"/>
              <a:t>”Negative cognitive effects” </a:t>
            </a:r>
            <a:r>
              <a:rPr lang="en-GB" noProof="1"/>
              <a:t>from </a:t>
            </a:r>
            <a:r>
              <a:rPr lang="en-GB" b="1" noProof="1"/>
              <a:t>Kognity 2.1.4</a:t>
            </a:r>
          </a:p>
          <a:p>
            <a:pPr lvl="1"/>
            <a:r>
              <a:rPr lang="en-GB" noProof="1"/>
              <a:t>Take notes on the main points in your own words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FF36039-430E-1A77-5554-0425E5A537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1"/>
              <a:t>Focus on </a:t>
            </a:r>
            <a:r>
              <a:rPr lang="en-GB" b="1" noProof="1"/>
              <a:t>Samra et al. (2022) </a:t>
            </a:r>
            <a:r>
              <a:rPr lang="en-GB" noProof="1"/>
              <a:t>and </a:t>
            </a:r>
            <a:r>
              <a:rPr lang="en-GB" b="1" noProof="1"/>
              <a:t>González-Nuevo et al. (2023) </a:t>
            </a:r>
            <a:r>
              <a:rPr lang="en-GB" noProof="1"/>
              <a:t>on </a:t>
            </a:r>
            <a:r>
              <a:rPr lang="en-GB" i="1" noProof="1"/>
              <a:t>upward social comparison </a:t>
            </a:r>
            <a:r>
              <a:rPr lang="en-GB" noProof="1"/>
              <a:t>and </a:t>
            </a:r>
            <a:r>
              <a:rPr lang="en-GB" b="1" noProof="1"/>
              <a:t>Elhai et al. (2020)</a:t>
            </a:r>
            <a:r>
              <a:rPr lang="en-GB" noProof="1"/>
              <a:t> and </a:t>
            </a:r>
            <a:r>
              <a:rPr lang="en-GB" b="1" noProof="1"/>
              <a:t>Einstein et al. (2023)</a:t>
            </a:r>
            <a:r>
              <a:rPr lang="en-GB" noProof="1"/>
              <a:t> on </a:t>
            </a:r>
            <a:r>
              <a:rPr lang="en-GB" i="1" noProof="1"/>
              <a:t>FOMO</a:t>
            </a:r>
          </a:p>
          <a:p>
            <a:pPr lvl="1"/>
            <a:r>
              <a:rPr lang="en-GB" noProof="1"/>
              <a:t>Abbreviations in </a:t>
            </a:r>
            <a:br>
              <a:rPr lang="en-GB" noProof="1"/>
            </a:br>
            <a:r>
              <a:rPr lang="en-GB" b="1" noProof="1"/>
              <a:t>Kognity 2.1.13</a:t>
            </a:r>
          </a:p>
        </p:txBody>
      </p:sp>
    </p:spTree>
    <p:extLst>
      <p:ext uri="{BB962C8B-B14F-4D97-AF65-F5344CB8AC3E}">
        <p14:creationId xmlns:p14="http://schemas.microsoft.com/office/powerpoint/2010/main" val="36640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FC144E-51F5-A056-ADAD-65D7F5DA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72065F-FC85-1296-3A0B-1D7D12B526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1"/>
              <a:t>Do you believe that governments have a </a:t>
            </a:r>
            <a:r>
              <a:rPr lang="en-GB" b="1" noProof="1"/>
              <a:t>responsibility</a:t>
            </a:r>
            <a:r>
              <a:rPr lang="en-GB" noProof="1"/>
              <a:t> to restrict and limit access to social media for individuals under the age of 18?</a:t>
            </a:r>
          </a:p>
          <a:p>
            <a:pPr lvl="1"/>
            <a:r>
              <a:rPr lang="en-GB" noProof="1"/>
              <a:t>What kind of limits would you endorse?</a:t>
            </a:r>
          </a:p>
        </p:txBody>
      </p:sp>
      <p:pic>
        <p:nvPicPr>
          <p:cNvPr id="10" name="Sisällön paikkamerkki 9" descr="Kuva, joka sisältää kohteen Fontti, ympyrä, Grafiikka, teksti&#10;&#10;Tekoälyllä luotu sisältö voi olla virheellistä.">
            <a:extLst>
              <a:ext uri="{FF2B5EF4-FFF2-40B4-BE49-F238E27FC236}">
                <a16:creationId xmlns:a16="http://schemas.microsoft.com/office/drawing/2014/main" id="{EAD2068F-2249-8DF2-F7B1-989A7B4C77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600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3525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B53524-6232-7F1F-30DE-BE762D59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 +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9248FE-3FD1-FFBE-2A15-74FE02336B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What was meant by </a:t>
            </a:r>
            <a:r>
              <a:rPr lang="en-GB" b="1" noProof="1"/>
              <a:t>dual process model</a:t>
            </a:r>
            <a:r>
              <a:rPr lang="en-GB" noProof="1"/>
              <a:t>?</a:t>
            </a:r>
          </a:p>
          <a:p>
            <a:pPr lvl="1"/>
            <a:r>
              <a:rPr lang="en-GB" noProof="1"/>
              <a:t>Volunteers will come to the whiteboard to make a summary of the model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BD3432-CDE3-0346-3801-3382908BE5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How can </a:t>
            </a:r>
            <a:r>
              <a:rPr lang="en-GB" b="1" noProof="1"/>
              <a:t>dual process model </a:t>
            </a:r>
            <a:r>
              <a:rPr lang="en-GB" noProof="1"/>
              <a:t>be used to explain how social media can contribute to depression?</a:t>
            </a:r>
          </a:p>
        </p:txBody>
      </p:sp>
    </p:spTree>
    <p:extLst>
      <p:ext uri="{BB962C8B-B14F-4D97-AF65-F5344CB8AC3E}">
        <p14:creationId xmlns:p14="http://schemas.microsoft.com/office/powerpoint/2010/main" val="31149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AC2760-3B5B-B9B6-3C9D-C9718AFF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A667E6-9B3D-E8E7-D4C1-5E4DEEA282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1"/>
              <a:t>To what extent can thinking cause depression?</a:t>
            </a:r>
          </a:p>
          <a:p>
            <a:r>
              <a:rPr lang="en-GB" noProof="1"/>
              <a:t>What kind of thinking can contribute to depression?</a:t>
            </a:r>
          </a:p>
          <a:p>
            <a:r>
              <a:rPr lang="en-GB" noProof="1"/>
              <a:t>Engage in conversation and make a mind-map</a:t>
            </a:r>
          </a:p>
        </p:txBody>
      </p:sp>
      <p:pic>
        <p:nvPicPr>
          <p:cNvPr id="6" name="Sisällön paikkamerkki 5" descr="Kuva, joka sisältää kohteen luonnos, piirros, taide, kuvitus&#10;&#10;Tekoälyllä luotu sisältö voi olla virheellistä.">
            <a:extLst>
              <a:ext uri="{FF2B5EF4-FFF2-40B4-BE49-F238E27FC236}">
                <a16:creationId xmlns:a16="http://schemas.microsoft.com/office/drawing/2014/main" id="{6CF62666-762D-1E10-C1E0-33B78A95D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733" r="21418"/>
          <a:stretch>
            <a:fillRect/>
          </a:stretch>
        </p:blipFill>
        <p:spPr>
          <a:xfrm>
            <a:off x="5016843" y="1299071"/>
            <a:ext cx="3435179" cy="4259857"/>
          </a:xfrm>
        </p:spPr>
      </p:pic>
    </p:spTree>
    <p:extLst>
      <p:ext uri="{BB962C8B-B14F-4D97-AF65-F5344CB8AC3E}">
        <p14:creationId xmlns:p14="http://schemas.microsoft.com/office/powerpoint/2010/main" val="32740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AA455-43E2-3D4A-97DE-CED4C5C4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E20684-AB65-B947-A3A0-F50238910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52533"/>
          </a:xfrm>
        </p:spPr>
        <p:txBody>
          <a:bodyPr>
            <a:normAutofit/>
          </a:bodyPr>
          <a:lstStyle/>
          <a:p>
            <a:r>
              <a:rPr lang="en-GB" dirty="0"/>
              <a:t>What kind of thoughts concerning yourself and your actions went through your mind in the past five minutes?</a:t>
            </a:r>
          </a:p>
          <a:p>
            <a:pPr lvl="1"/>
            <a:r>
              <a:rPr lang="en-GB" dirty="0"/>
              <a:t>What kind of thinking patterns were you able </a:t>
            </a:r>
            <a:r>
              <a:rPr lang="en-GB"/>
              <a:t>to observe?</a:t>
            </a:r>
            <a:endParaRPr lang="en-GB" dirty="0"/>
          </a:p>
          <a:p>
            <a:pPr lvl="1"/>
            <a:r>
              <a:rPr lang="en-GB" dirty="0"/>
              <a:t>Were you in control of  all these thinking patterns?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7515379-EE89-EB44-9310-A75F093787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1" y="1692021"/>
            <a:ext cx="4038599" cy="4038599"/>
          </a:xfrm>
        </p:spPr>
      </p:pic>
    </p:spTree>
    <p:extLst>
      <p:ext uri="{BB962C8B-B14F-4D97-AF65-F5344CB8AC3E}">
        <p14:creationId xmlns:p14="http://schemas.microsoft.com/office/powerpoint/2010/main" val="30352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CBE7DA-91C9-1247-9C29-15150368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medical</a:t>
            </a:r>
            <a:r>
              <a:rPr lang="fi-FI"/>
              <a:t> </a:t>
            </a:r>
            <a:r>
              <a:rPr lang="fi-FI" err="1"/>
              <a:t>model</a:t>
            </a:r>
            <a:r>
              <a:rPr lang="fi-FI"/>
              <a:t> of </a:t>
            </a:r>
            <a:r>
              <a:rPr lang="fi-FI" err="1"/>
              <a:t>abnormality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50308F-AD5F-8E40-BE85-FF56A2B7D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918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Psychological disorders are seen as </a:t>
            </a:r>
            <a:r>
              <a:rPr lang="en-GB" i="1" dirty="0"/>
              <a:t>illness in the psyche</a:t>
            </a:r>
            <a:r>
              <a:rPr lang="en-GB" dirty="0"/>
              <a:t>, </a:t>
            </a:r>
            <a:r>
              <a:rPr lang="en-GB" b="1" dirty="0"/>
              <a:t>psychopathology</a:t>
            </a:r>
          </a:p>
          <a:p>
            <a:endParaRPr lang="en-GB" dirty="0"/>
          </a:p>
          <a:p>
            <a:r>
              <a:rPr lang="en-GB" dirty="0"/>
              <a:t>Each disorder is defined based on its </a:t>
            </a:r>
            <a:r>
              <a:rPr lang="en-GB" i="1" dirty="0"/>
              <a:t>symptoms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9B33A2D-16FB-8940-BC73-9C4E90FE59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0710" y="2002944"/>
            <a:ext cx="3495368" cy="3495368"/>
          </a:xfrm>
        </p:spPr>
      </p:pic>
    </p:spTree>
    <p:extLst>
      <p:ext uri="{BB962C8B-B14F-4D97-AF65-F5344CB8AC3E}">
        <p14:creationId xmlns:p14="http://schemas.microsoft.com/office/powerpoint/2010/main" val="14194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FBE5C-1E44-5140-900B-42190757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5DE5DA-B807-114F-97A4-2182E8DD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83162"/>
          </a:xfrm>
        </p:spPr>
        <p:txBody>
          <a:bodyPr>
            <a:normAutofit/>
          </a:bodyPr>
          <a:lstStyle/>
          <a:p>
            <a:r>
              <a:rPr lang="en-GB" b="1" dirty="0"/>
              <a:t>Aaron Beck’s cognitive theory of depression (1967)</a:t>
            </a:r>
          </a:p>
          <a:p>
            <a:pPr lvl="1"/>
            <a:r>
              <a:rPr lang="en-GB" dirty="0"/>
              <a:t>Rumination on the negative appraisals of events contributes to depression</a:t>
            </a:r>
          </a:p>
          <a:p>
            <a:pPr lvl="1"/>
            <a:r>
              <a:rPr lang="en-GB" b="1" dirty="0"/>
              <a:t>Automatic thoughts: </a:t>
            </a:r>
            <a:r>
              <a:rPr lang="en-GB" dirty="0"/>
              <a:t> the semi-conscious sub-vocal narrative that naturally occurs in people’s daily activities</a:t>
            </a:r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3B7A1CA-624E-494E-BB3E-87487EADDA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44029"/>
            <a:ext cx="4038600" cy="2438304"/>
          </a:xfrm>
        </p:spPr>
      </p:pic>
    </p:spTree>
    <p:extLst>
      <p:ext uri="{BB962C8B-B14F-4D97-AF65-F5344CB8AC3E}">
        <p14:creationId xmlns:p14="http://schemas.microsoft.com/office/powerpoint/2010/main" val="15191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E8EF35-3CE8-A54E-90D3-8196FB1B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164D577-4285-B349-A805-4755ABC5B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736" y="1600200"/>
            <a:ext cx="5766528" cy="4525963"/>
          </a:xfrm>
        </p:spPr>
      </p:pic>
    </p:spTree>
    <p:extLst>
      <p:ext uri="{BB962C8B-B14F-4D97-AF65-F5344CB8AC3E}">
        <p14:creationId xmlns:p14="http://schemas.microsoft.com/office/powerpoint/2010/main" val="27660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61495CC-6BA3-D4E9-A000-7D0D5CA7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pic>
        <p:nvPicPr>
          <p:cNvPr id="7" name="Online-media 6" descr="How to Overcome Anger and Negative Self-Talk (Attia &amp; Huberman)">
            <a:hlinkClick r:id="" action="ppaction://media"/>
            <a:extLst>
              <a:ext uri="{FF2B5EF4-FFF2-40B4-BE49-F238E27FC236}">
                <a16:creationId xmlns:a16="http://schemas.microsoft.com/office/drawing/2014/main" id="{0C53C838-49E2-66FF-BF16-889B1F4BCA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D40506E-1CB4-855B-BEE3-B3658B130098}"/>
              </a:ext>
            </a:extLst>
          </p:cNvPr>
          <p:cNvSpPr txBox="1"/>
          <p:nvPr/>
        </p:nvSpPr>
        <p:spPr>
          <a:xfrm>
            <a:off x="220641" y="6220590"/>
            <a:ext cx="870276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This doesn’t relate directly to depression, but to Beck’s theory, yes 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11530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633F2E-4F41-6D2E-1D22-042E7C8D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D38C05-F056-0021-185A-0439D107F7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1"/>
              <a:t>What can you do change your thinking patterns for better mental health?</a:t>
            </a:r>
          </a:p>
          <a:p>
            <a:endParaRPr lang="en-GB" noProof="1"/>
          </a:p>
          <a:p>
            <a:r>
              <a:rPr lang="en-GB" noProof="1"/>
              <a:t>How can you prevent negative views about the world, the future and yourself?</a:t>
            </a:r>
          </a:p>
        </p:txBody>
      </p:sp>
      <p:pic>
        <p:nvPicPr>
          <p:cNvPr id="5" name="Sisällön paikkamerkki 7">
            <a:extLst>
              <a:ext uri="{FF2B5EF4-FFF2-40B4-BE49-F238E27FC236}">
                <a16:creationId xmlns:a16="http://schemas.microsoft.com/office/drawing/2014/main" id="{000B3691-EEEF-99AD-6E8C-3EC13E7EC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739843"/>
            <a:ext cx="4038598" cy="3974830"/>
          </a:xfrm>
        </p:spPr>
      </p:pic>
    </p:spTree>
    <p:extLst>
      <p:ext uri="{BB962C8B-B14F-4D97-AF65-F5344CB8AC3E}">
        <p14:creationId xmlns:p14="http://schemas.microsoft.com/office/powerpoint/2010/main" val="8392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EDA665-C5F2-6F14-02E3-D968A349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E0DB85-CF3F-EC9E-E19F-16FF3B32E2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What was meant by </a:t>
            </a:r>
            <a:r>
              <a:rPr lang="en-GB" b="1" noProof="1"/>
              <a:t>neurotransmitters</a:t>
            </a:r>
            <a:r>
              <a:rPr lang="en-GB" noProof="1"/>
              <a:t> and </a:t>
            </a:r>
            <a:r>
              <a:rPr lang="en-GB" b="1" noProof="1"/>
              <a:t>synaptic transmission</a:t>
            </a:r>
            <a:r>
              <a:rPr lang="en-GB" noProof="1"/>
              <a:t>?</a:t>
            </a:r>
          </a:p>
          <a:p>
            <a:pPr lvl="1"/>
            <a:r>
              <a:rPr lang="en-GB" noProof="1"/>
              <a:t>Volunteer will come to the whiteboard to make an outline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DA41AC2-F735-E37E-8332-E3D37EA7C8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6920"/>
            <a:ext cx="4038600" cy="3212522"/>
          </a:xfrm>
        </p:spPr>
      </p:pic>
    </p:spTree>
    <p:extLst>
      <p:ext uri="{BB962C8B-B14F-4D97-AF65-F5344CB8AC3E}">
        <p14:creationId xmlns:p14="http://schemas.microsoft.com/office/powerpoint/2010/main" val="381437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6DB71-C916-BA6F-0C60-BD45D373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pic>
        <p:nvPicPr>
          <p:cNvPr id="4" name="Online-media 3" descr="2-Minute Neuroscience: Synaptic Transmission">
            <a:hlinkClick r:id="" action="ppaction://media"/>
            <a:extLst>
              <a:ext uri="{FF2B5EF4-FFF2-40B4-BE49-F238E27FC236}">
                <a16:creationId xmlns:a16="http://schemas.microsoft.com/office/drawing/2014/main" id="{EF97BDB8-95B0-2F90-F01B-5C39A933C5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43561-6661-304E-9A29-2A2B3CDF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5B0771-DD73-0B4A-98EB-0C0F25C7D4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i="1" dirty="0"/>
              <a:t>Serotonin hypothesis of depression</a:t>
            </a:r>
          </a:p>
          <a:p>
            <a:pPr lvl="1"/>
            <a:r>
              <a:rPr lang="en-GB" dirty="0"/>
              <a:t>Low levels of serotonin in the brain causes depression</a:t>
            </a:r>
          </a:p>
          <a:p>
            <a:pPr lvl="1"/>
            <a:r>
              <a:rPr lang="en-GB" dirty="0"/>
              <a:t>Modern evidence has questioned this hypothesis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7B52F46-A8C9-1B4F-A236-72E0F6838F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403778"/>
            <a:ext cx="4038598" cy="2918805"/>
          </a:xfrm>
        </p:spPr>
      </p:pic>
    </p:spTree>
    <p:extLst>
      <p:ext uri="{BB962C8B-B14F-4D97-AF65-F5344CB8AC3E}">
        <p14:creationId xmlns:p14="http://schemas.microsoft.com/office/powerpoint/2010/main" val="4721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D5D876-CF77-00E4-6816-8E5AD122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40828-5A0D-A8F4-3AC3-8E00F68B90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i="1" noProof="1"/>
              <a:t>Neural network dysfunction</a:t>
            </a:r>
          </a:p>
          <a:p>
            <a:pPr lvl="1"/>
            <a:r>
              <a:rPr lang="en-GB" noProof="1"/>
              <a:t>Malfunctioning neural networks, especially </a:t>
            </a:r>
            <a:r>
              <a:rPr lang="en-GB" b="1" noProof="1"/>
              <a:t>default mode network (DMN) </a:t>
            </a:r>
            <a:r>
              <a:rPr lang="en-GB" noProof="1"/>
              <a:t>contributes to rumination and therefore depression</a:t>
            </a:r>
          </a:p>
        </p:txBody>
      </p:sp>
      <p:pic>
        <p:nvPicPr>
          <p:cNvPr id="6" name="Sisällön paikkamerkki 5" descr="Kuva, joka sisältää kohteen Aivot, piirros, clipart, animaatio&#10;&#10;Tekoälyllä luotu sisältö voi olla virheellistä.">
            <a:extLst>
              <a:ext uri="{FF2B5EF4-FFF2-40B4-BE49-F238E27FC236}">
                <a16:creationId xmlns:a16="http://schemas.microsoft.com/office/drawing/2014/main" id="{8541771F-AA90-350A-959D-62EE49610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5324" y="1600200"/>
            <a:ext cx="3924352" cy="4525963"/>
          </a:xfrm>
        </p:spPr>
      </p:pic>
    </p:spTree>
    <p:extLst>
      <p:ext uri="{BB962C8B-B14F-4D97-AF65-F5344CB8AC3E}">
        <p14:creationId xmlns:p14="http://schemas.microsoft.com/office/powerpoint/2010/main" val="42893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77E8EF44-1E8A-6918-CAE2-E8B42781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for depression</a:t>
            </a:r>
          </a:p>
        </p:txBody>
      </p:sp>
      <p:pic>
        <p:nvPicPr>
          <p:cNvPr id="7" name="Online-media 6" descr="A Brief Introduction to the Default Mode Network">
            <a:hlinkClick r:id="" action="ppaction://media"/>
            <a:extLst>
              <a:ext uri="{FF2B5EF4-FFF2-40B4-BE49-F238E27FC236}">
                <a16:creationId xmlns:a16="http://schemas.microsoft.com/office/drawing/2014/main" id="{9C67424E-CEB6-B266-DCD8-3EA75A9074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5750" y="1600200"/>
            <a:ext cx="60340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08B460-6A68-CD74-8092-C30CC567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F5CBEF-695A-D0BF-CBBF-A30A377A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Read </a:t>
            </a:r>
            <a:r>
              <a:rPr lang="en-GB" i="1" noProof="1"/>
              <a:t>”The serotonin hypothesis” </a:t>
            </a:r>
            <a:r>
              <a:rPr lang="en-GB" noProof="1"/>
              <a:t>and </a:t>
            </a:r>
            <a:r>
              <a:rPr lang="en-GB" i="1" noProof="1"/>
              <a:t>”Neural network dysfunction” </a:t>
            </a:r>
            <a:r>
              <a:rPr lang="en-GB" noProof="1"/>
              <a:t>in </a:t>
            </a:r>
            <a:r>
              <a:rPr lang="en-GB" b="1" noProof="1"/>
              <a:t>Kognity 2.1.5 </a:t>
            </a:r>
            <a:r>
              <a:rPr lang="en-GB" noProof="1"/>
              <a:t>and amend your notes</a:t>
            </a:r>
          </a:p>
          <a:p>
            <a:pPr lvl="1"/>
            <a:r>
              <a:rPr lang="en-GB" noProof="1"/>
              <a:t>What is the modern evidence against serotonin hypothesis?</a:t>
            </a:r>
          </a:p>
          <a:p>
            <a:pPr lvl="1"/>
            <a:r>
              <a:rPr lang="en-GB" noProof="1"/>
              <a:t>What evidence do we have to support neural network dysfunction?</a:t>
            </a:r>
          </a:p>
        </p:txBody>
      </p:sp>
    </p:spTree>
    <p:extLst>
      <p:ext uri="{BB962C8B-B14F-4D97-AF65-F5344CB8AC3E}">
        <p14:creationId xmlns:p14="http://schemas.microsoft.com/office/powerpoint/2010/main" val="21733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F8841-5B1F-D74F-8AFE-C903B00B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medical</a:t>
            </a:r>
            <a:r>
              <a:rPr lang="fi-FI"/>
              <a:t> </a:t>
            </a:r>
            <a:r>
              <a:rPr lang="fi-FI" err="1"/>
              <a:t>model</a:t>
            </a:r>
            <a:r>
              <a:rPr lang="fi-FI"/>
              <a:t> of </a:t>
            </a:r>
            <a:r>
              <a:rPr lang="fi-FI" err="1"/>
              <a:t>abnormality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8E0B1-90B8-BB45-8A79-81F080DBD1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/>
              <a:t>Signs</a:t>
            </a:r>
          </a:p>
          <a:p>
            <a:pPr lvl="1"/>
            <a:r>
              <a:rPr lang="en-GB"/>
              <a:t>Indicators of illness that can be detected by e.g. blood tests, brain scans and X-rays</a:t>
            </a:r>
            <a:endParaRPr lang="en-GB" b="1"/>
          </a:p>
          <a:p>
            <a:r>
              <a:rPr lang="en-GB" b="1"/>
              <a:t>Symptoms</a:t>
            </a:r>
          </a:p>
          <a:p>
            <a:pPr lvl="1"/>
            <a:r>
              <a:rPr lang="en-GB"/>
              <a:t>What the patient reports to the doctor</a:t>
            </a:r>
          </a:p>
          <a:p>
            <a:pPr lvl="1"/>
            <a:r>
              <a:rPr lang="en-GB"/>
              <a:t>What the doctor observes in a patient</a:t>
            </a:r>
          </a:p>
          <a:p>
            <a:endParaRPr lang="en-GB" i="1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9FCDE3-100E-CD41-A631-9C0C4A7325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Most psychological disorders don’t have </a:t>
            </a:r>
            <a:r>
              <a:rPr lang="en-GB" i="1" dirty="0"/>
              <a:t>signs</a:t>
            </a:r>
            <a:r>
              <a:rPr lang="en-GB" dirty="0"/>
              <a:t> equivalent to physical illnesses</a:t>
            </a:r>
          </a:p>
          <a:p>
            <a:endParaRPr lang="en-GB" dirty="0"/>
          </a:p>
          <a:p>
            <a:r>
              <a:rPr lang="en-GB" i="1" dirty="0"/>
              <a:t>Causes</a:t>
            </a:r>
            <a:r>
              <a:rPr lang="en-GB" dirty="0"/>
              <a:t> of psychological disorders must be inferred from </a:t>
            </a:r>
            <a:r>
              <a:rPr lang="en-GB" i="1" dirty="0"/>
              <a:t>symptoms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6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351D4-0421-90DB-25EC-3652E279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BA7CCB-4C4A-F279-B299-E9E41F73CA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How far can we apply reductionist approach in explaining the causes of mental disorders?</a:t>
            </a:r>
          </a:p>
          <a:p>
            <a:pPr lvl="1"/>
            <a:r>
              <a:rPr lang="en-GB" noProof="1"/>
              <a:t>Are all mental health disorders brain disorders?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5BCFB85-374E-9423-00D5-88DE0CBEB6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7256"/>
          <a:stretch/>
        </p:blipFill>
        <p:spPr>
          <a:xfrm>
            <a:off x="4489635" y="2360140"/>
            <a:ext cx="4197165" cy="27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7099EED-61E5-7DA2-A811-4D57B76C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E95F003-139D-C2CF-9659-2DFEB72F9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Teacher divides you into six groups and gives each group one </a:t>
            </a:r>
            <a:r>
              <a:rPr lang="en-GB" i="1" noProof="0" dirty="0"/>
              <a:t>basic concept</a:t>
            </a:r>
            <a:r>
              <a:rPr lang="en-GB" noProof="0" dirty="0"/>
              <a:t> from the syllabus</a:t>
            </a:r>
          </a:p>
          <a:p>
            <a:r>
              <a:rPr lang="en-GB" noProof="0" dirty="0"/>
              <a:t>Each group makes a </a:t>
            </a:r>
            <a:r>
              <a:rPr lang="en-GB" b="1" noProof="0" dirty="0"/>
              <a:t>concept map </a:t>
            </a:r>
            <a:r>
              <a:rPr lang="en-GB" noProof="0" dirty="0"/>
              <a:t>based on the concept on </a:t>
            </a:r>
            <a:r>
              <a:rPr lang="en-GB" i="1" noProof="0" dirty="0"/>
              <a:t>mental </a:t>
            </a:r>
            <a:r>
              <a:rPr lang="en-GB" i="1" dirty="0"/>
              <a:t>health disorders</a:t>
            </a:r>
            <a:r>
              <a:rPr lang="en-GB" dirty="0"/>
              <a:t> </a:t>
            </a:r>
            <a:r>
              <a:rPr lang="en-GB" noProof="0" dirty="0"/>
              <a:t> </a:t>
            </a:r>
          </a:p>
        </p:txBody>
      </p:sp>
      <p:pic>
        <p:nvPicPr>
          <p:cNvPr id="7" name="Sisällön paikkamerkki 6" descr="Kuva, joka sisältää kohteen teksti, kuvakaappaus, Fontti, Sähkönsininen&#10;&#10;Tekoälyllä luotu sisältö voi olla virheellistä.">
            <a:extLst>
              <a:ext uri="{FF2B5EF4-FFF2-40B4-BE49-F238E27FC236}">
                <a16:creationId xmlns:a16="http://schemas.microsoft.com/office/drawing/2014/main" id="{265AAC26-B47F-C239-DDF8-23128072C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7013"/>
            <a:ext cx="4038600" cy="45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Perspectives</a:t>
            </a:r>
            <a:r>
              <a:rPr lang="fi-FI" dirty="0"/>
              <a:t> in </a:t>
            </a:r>
            <a:r>
              <a:rPr lang="fi-FI" dirty="0" err="1"/>
              <a:t>abnormal</a:t>
            </a:r>
            <a:r>
              <a:rPr lang="fi-FI" dirty="0"/>
              <a:t> </a:t>
            </a:r>
            <a:r>
              <a:rPr lang="fi-FI" dirty="0" err="1"/>
              <a:t>psychology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abnormal-psychology.html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&lt;http://</a:t>
            </a:r>
            <a:r>
              <a:rPr lang="fi-FI" dirty="0" err="1"/>
              <a:t>wellbody.net</a:t>
            </a:r>
            <a:r>
              <a:rPr lang="fi-FI" dirty="0"/>
              <a:t>/2013/04/07/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people</a:t>
            </a:r>
            <a:r>
              <a:rPr lang="fi-FI" dirty="0"/>
              <a:t>-</a:t>
            </a:r>
            <a:r>
              <a:rPr lang="fi-FI" dirty="0" err="1"/>
              <a:t>should</a:t>
            </a:r>
            <a:r>
              <a:rPr lang="fi-FI" dirty="0"/>
              <a:t>-</a:t>
            </a:r>
            <a:r>
              <a:rPr lang="fi-FI" dirty="0" err="1"/>
              <a:t>ask</a:t>
            </a:r>
            <a:r>
              <a:rPr lang="fi-FI" dirty="0"/>
              <a:t>-a-</a:t>
            </a:r>
            <a:r>
              <a:rPr lang="fi-FI" dirty="0" err="1"/>
              <a:t>mental</a:t>
            </a:r>
            <a:r>
              <a:rPr lang="fi-FI" dirty="0"/>
              <a:t>-</a:t>
            </a:r>
            <a:r>
              <a:rPr lang="fi-FI" dirty="0" err="1"/>
              <a:t>health-expert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August 2016.</a:t>
            </a:r>
          </a:p>
          <a:p>
            <a:r>
              <a:rPr lang="fi-FI" dirty="0" err="1"/>
              <a:t>DSMs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www.brainscape.com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/2015/06/dsm-5-changes-affect-gre-psychology-exam/&gt;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Diagnosis</a:t>
            </a:r>
            <a:r>
              <a:rPr lang="fi-FI" dirty="0"/>
              <a:t> 1 &lt;http://</a:t>
            </a:r>
            <a:r>
              <a:rPr lang="fi-FI" dirty="0" err="1"/>
              <a:t>www.alcoholicsoccermom.com</a:t>
            </a:r>
            <a:r>
              <a:rPr lang="fi-FI" dirty="0"/>
              <a:t>/</a:t>
            </a:r>
            <a:r>
              <a:rPr lang="fi-FI" dirty="0" err="1"/>
              <a:t>should</a:t>
            </a:r>
            <a:r>
              <a:rPr lang="fi-FI" dirty="0"/>
              <a:t>-i-</a:t>
            </a:r>
            <a:r>
              <a:rPr lang="fi-FI" dirty="0" err="1"/>
              <a:t>get</a:t>
            </a:r>
            <a:r>
              <a:rPr lang="fi-FI" dirty="0"/>
              <a:t>-a-</a:t>
            </a:r>
            <a:r>
              <a:rPr lang="fi-FI" dirty="0" err="1"/>
              <a:t>second</a:t>
            </a:r>
            <a:r>
              <a:rPr lang="fi-FI" dirty="0"/>
              <a:t>-</a:t>
            </a:r>
            <a:r>
              <a:rPr lang="fi-FI" dirty="0" err="1"/>
              <a:t>opinion</a:t>
            </a:r>
            <a:r>
              <a:rPr lang="fi-FI" dirty="0"/>
              <a:t>-on-my-</a:t>
            </a:r>
            <a:r>
              <a:rPr lang="fi-FI" dirty="0" err="1"/>
              <a:t>mental</a:t>
            </a:r>
            <a:r>
              <a:rPr lang="fi-FI" dirty="0"/>
              <a:t>-</a:t>
            </a:r>
            <a:r>
              <a:rPr lang="fi-FI" dirty="0" err="1"/>
              <a:t>health-diagnosis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File:Reliability_and_validity.svg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August 2017.</a:t>
            </a:r>
          </a:p>
          <a:p>
            <a:r>
              <a:rPr lang="fi-FI" dirty="0" err="1"/>
              <a:t>Diagnosis</a:t>
            </a:r>
            <a:r>
              <a:rPr lang="fi-FI" dirty="0"/>
              <a:t> 2 &lt;http://</a:t>
            </a:r>
            <a:r>
              <a:rPr lang="fi-FI" dirty="0" err="1"/>
              <a:t>adadfirst.com</a:t>
            </a:r>
            <a:r>
              <a:rPr lang="fi-FI" dirty="0"/>
              <a:t>/2016/07/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diagnosis</a:t>
            </a:r>
            <a:r>
              <a:rPr lang="fi-FI" dirty="0"/>
              <a:t>-is/</a:t>
            </a:r>
            <a:r>
              <a:rPr lang="fi-FI" dirty="0" err="1"/>
              <a:t>diagnosis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/>
              <a:t>Kappa </a:t>
            </a:r>
            <a:r>
              <a:rPr lang="fi-FI" dirty="0" err="1"/>
              <a:t>scores</a:t>
            </a:r>
            <a:r>
              <a:rPr lang="fi-FI" dirty="0"/>
              <a:t> for </a:t>
            </a:r>
            <a:r>
              <a:rPr lang="fi-FI" dirty="0" err="1"/>
              <a:t>interrater</a:t>
            </a:r>
            <a:r>
              <a:rPr lang="fi-FI" dirty="0"/>
              <a:t> </a:t>
            </a:r>
            <a:r>
              <a:rPr lang="fi-FI" dirty="0" err="1"/>
              <a:t>reliability</a:t>
            </a:r>
            <a:r>
              <a:rPr lang="fi-FI" dirty="0"/>
              <a:t> – </a:t>
            </a:r>
            <a:r>
              <a:rPr lang="fi-FI" dirty="0" err="1"/>
              <a:t>Kognity</a:t>
            </a:r>
            <a:endParaRPr lang="fi-FI" dirty="0"/>
          </a:p>
          <a:p>
            <a:r>
              <a:rPr lang="fi-FI" dirty="0" err="1"/>
              <a:t>Diagnosis</a:t>
            </a:r>
            <a:r>
              <a:rPr lang="fi-FI" dirty="0"/>
              <a:t> 3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www.eftx.org</a:t>
            </a:r>
            <a:r>
              <a:rPr lang="fi-FI" dirty="0"/>
              <a:t>/</a:t>
            </a:r>
            <a:r>
              <a:rPr lang="fi-FI" dirty="0" err="1"/>
              <a:t>things</a:t>
            </a:r>
            <a:r>
              <a:rPr lang="fi-FI" dirty="0"/>
              <a:t>-to-</a:t>
            </a:r>
            <a:r>
              <a:rPr lang="fi-FI" dirty="0" err="1"/>
              <a:t>expect</a:t>
            </a:r>
            <a:r>
              <a:rPr lang="fi-FI" dirty="0"/>
              <a:t>-</a:t>
            </a:r>
            <a:r>
              <a:rPr lang="fi-FI" dirty="0" err="1"/>
              <a:t>after</a:t>
            </a:r>
            <a:r>
              <a:rPr lang="fi-FI" dirty="0"/>
              <a:t>-</a:t>
            </a:r>
            <a:r>
              <a:rPr lang="fi-FI" dirty="0" err="1"/>
              <a:t>you</a:t>
            </a:r>
            <a:r>
              <a:rPr lang="fi-FI" dirty="0"/>
              <a:t>-</a:t>
            </a:r>
            <a:r>
              <a:rPr lang="fi-FI" dirty="0" err="1"/>
              <a:t>receive</a:t>
            </a:r>
            <a:r>
              <a:rPr lang="fi-FI" dirty="0"/>
              <a:t>-an-</a:t>
            </a:r>
            <a:r>
              <a:rPr lang="fi-FI" dirty="0" err="1"/>
              <a:t>epilepsy</a:t>
            </a:r>
            <a:r>
              <a:rPr lang="fi-FI" dirty="0"/>
              <a:t>-</a:t>
            </a:r>
            <a:r>
              <a:rPr lang="fi-FI" dirty="0" err="1"/>
              <a:t>diagnosis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2026.</a:t>
            </a:r>
          </a:p>
          <a:p>
            <a:r>
              <a:rPr lang="fi-FI" dirty="0" err="1"/>
              <a:t>Improvement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ergoweb.com</a:t>
            </a:r>
            <a:r>
              <a:rPr lang="fi-FI" dirty="0"/>
              <a:t>/</a:t>
            </a:r>
            <a:r>
              <a:rPr lang="fi-FI" dirty="0" err="1"/>
              <a:t>continuous</a:t>
            </a:r>
            <a:r>
              <a:rPr lang="fi-FI" dirty="0"/>
              <a:t>-</a:t>
            </a:r>
            <a:r>
              <a:rPr lang="fi-FI" dirty="0" err="1"/>
              <a:t>improvement</a:t>
            </a:r>
            <a:r>
              <a:rPr lang="fi-FI" dirty="0"/>
              <a:t>-</a:t>
            </a:r>
            <a:r>
              <a:rPr lang="fi-FI" dirty="0" err="1"/>
              <a:t>ergonomics</a:t>
            </a:r>
            <a:r>
              <a:rPr lang="fi-FI" dirty="0"/>
              <a:t>-</a:t>
            </a:r>
            <a:r>
              <a:rPr lang="fi-FI" dirty="0" err="1"/>
              <a:t>sustainable</a:t>
            </a:r>
            <a:r>
              <a:rPr lang="fi-FI" dirty="0"/>
              <a:t>-</a:t>
            </a:r>
            <a:r>
              <a:rPr lang="fi-FI" dirty="0" err="1"/>
              <a:t>by</a:t>
            </a:r>
            <a:r>
              <a:rPr lang="fi-FI" dirty="0"/>
              <a:t>-design/&gt;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/>
              <a:t>MDD </a:t>
            </a:r>
            <a:r>
              <a:rPr lang="fi-FI" dirty="0" err="1"/>
              <a:t>Chinese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www.rosehillcenter.org</a:t>
            </a:r>
            <a:r>
              <a:rPr lang="fi-FI" dirty="0"/>
              <a:t>/</a:t>
            </a:r>
            <a:r>
              <a:rPr lang="fi-FI" dirty="0" err="1"/>
              <a:t>mental-health-blog</a:t>
            </a:r>
            <a:r>
              <a:rPr lang="fi-FI" dirty="0"/>
              <a:t>/am-i-</a:t>
            </a:r>
            <a:r>
              <a:rPr lang="fi-FI" dirty="0" err="1"/>
              <a:t>depressed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r>
              <a:rPr lang="fi-FI" dirty="0" err="1"/>
              <a:t>Label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fi.pinterest.com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/55239532912887581/&gt;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Self-fulfilling</a:t>
            </a:r>
            <a:r>
              <a:rPr lang="fi-FI" dirty="0"/>
              <a:t> </a:t>
            </a:r>
            <a:r>
              <a:rPr lang="fi-FI" dirty="0" err="1"/>
              <a:t>prophecy</a:t>
            </a:r>
            <a:r>
              <a:rPr lang="fi-FI" dirty="0"/>
              <a:t> &lt;</a:t>
            </a:r>
            <a:r>
              <a:rPr lang="en-GB" dirty="0"/>
              <a:t>stereotypic schemas influence our behaviour in a way that makes the stereotype true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27th of August 2018.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6D33DF-D04F-D518-B069-3A545826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A06FD7-AD36-A8E9-92B2-ED48C69A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Black </a:t>
            </a:r>
            <a:r>
              <a:rPr lang="fi-FI" dirty="0" err="1"/>
              <a:t>anxiety</a:t>
            </a:r>
            <a:r>
              <a:rPr lang="fi-FI" dirty="0"/>
              <a:t> &lt;http://</a:t>
            </a:r>
            <a:r>
              <a:rPr lang="fi-FI" dirty="0" err="1"/>
              <a:t>www.mtv.fi</a:t>
            </a:r>
            <a:r>
              <a:rPr lang="fi-FI" dirty="0"/>
              <a:t>/</a:t>
            </a:r>
            <a:r>
              <a:rPr lang="fi-FI" dirty="0" err="1"/>
              <a:t>lifestyle</a:t>
            </a:r>
            <a:r>
              <a:rPr lang="fi-FI" dirty="0"/>
              <a:t>/tunteet/artikkeli/lukupiiri-matka-</a:t>
            </a:r>
            <a:r>
              <a:rPr lang="fi-FI" dirty="0" err="1"/>
              <a:t>hyytavan</a:t>
            </a:r>
            <a:r>
              <a:rPr lang="fi-FI" dirty="0"/>
              <a:t>-</a:t>
            </a:r>
            <a:r>
              <a:rPr lang="fi-FI" dirty="0" err="1"/>
              <a:t>vaaristyneeseen</a:t>
            </a:r>
            <a:r>
              <a:rPr lang="fi-FI" dirty="0"/>
              <a:t>-pahaan-mieleen/5038120&gt; </a:t>
            </a:r>
            <a:r>
              <a:rPr lang="fi-FI" dirty="0" err="1"/>
              <a:t>Accessed</a:t>
            </a:r>
            <a:r>
              <a:rPr lang="fi-FI" dirty="0"/>
              <a:t> 11th of August 2016.</a:t>
            </a:r>
          </a:p>
          <a:p>
            <a:r>
              <a:rPr lang="fi-FI" dirty="0"/>
              <a:t>Environment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developmentalpsychiatry.com</a:t>
            </a:r>
            <a:r>
              <a:rPr lang="fi-FI" dirty="0"/>
              <a:t>/</a:t>
            </a:r>
            <a:r>
              <a:rPr lang="fi-FI" dirty="0" err="1"/>
              <a:t>how-environmental-factors-influence-your-mental-health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2026.</a:t>
            </a:r>
          </a:p>
          <a:p>
            <a:r>
              <a:rPr lang="fi-FI" dirty="0" err="1"/>
              <a:t>Diathesis-stress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– </a:t>
            </a:r>
            <a:r>
              <a:rPr lang="fi-FI" dirty="0" err="1"/>
              <a:t>Kognity</a:t>
            </a:r>
            <a:endParaRPr lang="fi-FI" dirty="0"/>
          </a:p>
          <a:p>
            <a:r>
              <a:rPr lang="fi-FI" dirty="0"/>
              <a:t>DNA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www.fearofflying.com</a:t>
            </a:r>
            <a:r>
              <a:rPr lang="fi-FI" dirty="0"/>
              <a:t>/</a:t>
            </a:r>
            <a:r>
              <a:rPr lang="fi-FI" dirty="0" err="1"/>
              <a:t>library</a:t>
            </a:r>
            <a:r>
              <a:rPr lang="fi-FI" dirty="0"/>
              <a:t>/the-5-htt-gene/&gt;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Wheat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crows</a:t>
            </a:r>
            <a:r>
              <a:rPr lang="fi-FI" dirty="0"/>
              <a:t> – van Gogh &lt;http://</a:t>
            </a:r>
            <a:r>
              <a:rPr lang="fi-FI" dirty="0" err="1"/>
              <a:t>www.vggallery.com</a:t>
            </a:r>
            <a:r>
              <a:rPr lang="fi-FI" dirty="0"/>
              <a:t>/</a:t>
            </a:r>
            <a:r>
              <a:rPr lang="fi-FI" dirty="0" err="1"/>
              <a:t>painting</a:t>
            </a:r>
            <a:r>
              <a:rPr lang="fi-FI" dirty="0"/>
              <a:t>/p_0779.ht&gt;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Wheat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– van Gogh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Wheat_Fields</a:t>
            </a:r>
            <a:r>
              <a:rPr lang="fi-FI" dirty="0"/>
              <a:t>_(</a:t>
            </a:r>
            <a:r>
              <a:rPr lang="fi-FI" dirty="0" err="1"/>
              <a:t>Van_Gogh_series</a:t>
            </a:r>
            <a:r>
              <a:rPr lang="fi-FI" dirty="0"/>
              <a:t>)&gt;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Air </a:t>
            </a:r>
            <a:r>
              <a:rPr lang="fi-FI" dirty="0" err="1"/>
              <a:t>pollution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respiratory-therapy.com</a:t>
            </a:r>
            <a:r>
              <a:rPr lang="fi-FI" dirty="0"/>
              <a:t>/</a:t>
            </a:r>
            <a:r>
              <a:rPr lang="fi-FI" dirty="0" err="1"/>
              <a:t>disorders-diseases</a:t>
            </a:r>
            <a:r>
              <a:rPr lang="fi-FI" dirty="0"/>
              <a:t>/</a:t>
            </a:r>
            <a:r>
              <a:rPr lang="fi-FI" dirty="0" err="1"/>
              <a:t>chronic-pulmonary-disorders</a:t>
            </a:r>
            <a:r>
              <a:rPr lang="fi-FI" dirty="0"/>
              <a:t>/</a:t>
            </a:r>
            <a:r>
              <a:rPr lang="fi-FI" dirty="0" err="1"/>
              <a:t>copd</a:t>
            </a:r>
            <a:r>
              <a:rPr lang="fi-FI" dirty="0"/>
              <a:t>/air-</a:t>
            </a:r>
            <a:r>
              <a:rPr lang="fi-FI" dirty="0" err="1"/>
              <a:t>pollution</a:t>
            </a:r>
            <a:r>
              <a:rPr lang="fi-FI" dirty="0"/>
              <a:t>-</a:t>
            </a:r>
            <a:r>
              <a:rPr lang="fi-FI" dirty="0" err="1"/>
              <a:t>increases-copd-risk-speeds-aging-process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2026.</a:t>
            </a:r>
          </a:p>
          <a:p>
            <a:r>
              <a:rPr lang="fi-FI" dirty="0" err="1"/>
              <a:t>Social</a:t>
            </a:r>
            <a:r>
              <a:rPr lang="fi-FI" dirty="0"/>
              <a:t> media </a:t>
            </a:r>
            <a:r>
              <a:rPr lang="fi-FI" dirty="0" err="1"/>
              <a:t>icons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pagecreative.co.uk</a:t>
            </a:r>
            <a:r>
              <a:rPr lang="fi-FI" dirty="0"/>
              <a:t>/5-benefits-of-social-media-for-your-business/&gt;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2026.</a:t>
            </a:r>
          </a:p>
          <a:p>
            <a:r>
              <a:rPr lang="fi-FI" dirty="0" err="1"/>
              <a:t>Social</a:t>
            </a:r>
            <a:r>
              <a:rPr lang="fi-FI" dirty="0"/>
              <a:t> media and depression – </a:t>
            </a:r>
            <a:r>
              <a:rPr lang="fi-FI" dirty="0" err="1"/>
              <a:t>Kognity</a:t>
            </a:r>
            <a:endParaRPr lang="fi-FI" dirty="0"/>
          </a:p>
          <a:p>
            <a:r>
              <a:rPr lang="fi-FI" dirty="0" err="1"/>
              <a:t>Social</a:t>
            </a:r>
            <a:r>
              <a:rPr lang="fi-FI" dirty="0"/>
              <a:t> Media </a:t>
            </a:r>
            <a:r>
              <a:rPr lang="fi-FI" dirty="0" err="1"/>
              <a:t>Ban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retailpharmacymagazine.com.au</a:t>
            </a:r>
            <a:r>
              <a:rPr lang="fi-FI" dirty="0"/>
              <a:t>/</a:t>
            </a:r>
            <a:r>
              <a:rPr lang="fi-FI" dirty="0" err="1"/>
              <a:t>expert</a:t>
            </a:r>
            <a:r>
              <a:rPr lang="fi-FI" dirty="0"/>
              <a:t>-</a:t>
            </a:r>
            <a:r>
              <a:rPr lang="fi-FI" dirty="0" err="1"/>
              <a:t>reaction</a:t>
            </a:r>
            <a:r>
              <a:rPr lang="fi-FI" dirty="0"/>
              <a:t>-to-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social</a:t>
            </a:r>
            <a:r>
              <a:rPr lang="fi-FI" dirty="0"/>
              <a:t>-media-</a:t>
            </a:r>
            <a:r>
              <a:rPr lang="fi-FI" dirty="0" err="1"/>
              <a:t>ban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2026.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4124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777BBB-C68B-D3A5-68F5-1379164C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A2DD0-3C37-D7BE-57A9-0D96DD08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/>
              <a:t>Thinking</a:t>
            </a:r>
            <a:r>
              <a:rPr lang="fi-FI" dirty="0"/>
              <a:t> </a:t>
            </a:r>
            <a:r>
              <a:rPr lang="fi-FI" dirty="0" err="1"/>
              <a:t>machinery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www.mindtools.com</a:t>
            </a:r>
            <a:r>
              <a:rPr lang="fi-FI" dirty="0"/>
              <a:t>/a4dzgwa/</a:t>
            </a:r>
            <a:r>
              <a:rPr lang="fi-FI" dirty="0" err="1"/>
              <a:t>critical</a:t>
            </a:r>
            <a:r>
              <a:rPr lang="fi-FI" dirty="0"/>
              <a:t>-</a:t>
            </a:r>
            <a:r>
              <a:rPr lang="fi-FI" dirty="0" err="1"/>
              <a:t>thinking</a:t>
            </a:r>
            <a:r>
              <a:rPr lang="fi-FI" dirty="0"/>
              <a:t>-video/&gt;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2026.</a:t>
            </a:r>
          </a:p>
          <a:p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minutes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www.iconfinder.com</a:t>
            </a:r>
            <a:r>
              <a:rPr lang="fi-FI" dirty="0"/>
              <a:t>/</a:t>
            </a:r>
            <a:r>
              <a:rPr lang="fi-FI" dirty="0" err="1"/>
              <a:t>icons</a:t>
            </a:r>
            <a:r>
              <a:rPr lang="fi-FI" dirty="0"/>
              <a:t>/2900587/5_min_clock_five_five_minutes_minute_timer_icon&gt; </a:t>
            </a:r>
            <a:r>
              <a:rPr lang="fi-FI" dirty="0" err="1"/>
              <a:t>Accessed</a:t>
            </a:r>
            <a:r>
              <a:rPr lang="fi-FI" dirty="0"/>
              <a:t> 20th of August 2019. </a:t>
            </a:r>
          </a:p>
          <a:p>
            <a:r>
              <a:rPr lang="fi-FI" dirty="0" err="1"/>
              <a:t>Beck’s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triad</a:t>
            </a:r>
            <a:r>
              <a:rPr lang="fi-FI" dirty="0"/>
              <a:t> and </a:t>
            </a:r>
            <a:r>
              <a:rPr lang="fi-FI" dirty="0" err="1"/>
              <a:t>faulty</a:t>
            </a:r>
            <a:r>
              <a:rPr lang="fi-FI" dirty="0"/>
              <a:t> </a:t>
            </a:r>
            <a:r>
              <a:rPr lang="fi-FI" dirty="0" err="1"/>
              <a:t>thinking</a:t>
            </a:r>
            <a:r>
              <a:rPr lang="fi-FI" dirty="0"/>
              <a:t> </a:t>
            </a:r>
            <a:r>
              <a:rPr lang="fi-FI" dirty="0" err="1"/>
              <a:t>patterns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/wiki/Beck%27s_cognitive_triad&gt; </a:t>
            </a:r>
            <a:r>
              <a:rPr lang="fi-FI" dirty="0" err="1"/>
              <a:t>Accessed</a:t>
            </a:r>
            <a:r>
              <a:rPr lang="fi-FI" dirty="0"/>
              <a:t> 20th of August 2019. </a:t>
            </a:r>
          </a:p>
          <a:p>
            <a:r>
              <a:rPr lang="fi-FI" dirty="0" err="1"/>
              <a:t>Depressing</a:t>
            </a:r>
            <a:r>
              <a:rPr lang="fi-FI" dirty="0"/>
              <a:t> </a:t>
            </a:r>
            <a:r>
              <a:rPr lang="fi-FI" dirty="0" err="1"/>
              <a:t>finger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yeswearestars.gr</a:t>
            </a:r>
            <a:r>
              <a:rPr lang="fi-FI" dirty="0"/>
              <a:t>/en/depression-</a:t>
            </a:r>
            <a:r>
              <a:rPr lang="fi-FI" dirty="0" err="1"/>
              <a:t>what</a:t>
            </a:r>
            <a:r>
              <a:rPr lang="fi-FI" dirty="0"/>
              <a:t>-it-is-</a:t>
            </a:r>
            <a:r>
              <a:rPr lang="fi-FI" dirty="0" err="1"/>
              <a:t>what</a:t>
            </a:r>
            <a:r>
              <a:rPr lang="fi-FI" dirty="0"/>
              <a:t>-it-</a:t>
            </a:r>
            <a:r>
              <a:rPr lang="fi-FI" dirty="0" err="1"/>
              <a:t>isnt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2019. </a:t>
            </a:r>
          </a:p>
          <a:p>
            <a:r>
              <a:rPr lang="fi-FI" dirty="0" err="1"/>
              <a:t>Synapse</a:t>
            </a:r>
            <a:r>
              <a:rPr lang="fi-FI" dirty="0"/>
              <a:t> &lt;http://163.178.103.176/</a:t>
            </a:r>
            <a:r>
              <a:rPr lang="fi-FI" dirty="0" err="1"/>
              <a:t>CasosBerne</a:t>
            </a:r>
            <a:r>
              <a:rPr lang="fi-FI" dirty="0"/>
              <a:t>/1aFCelular/Caso4-2/HTMLC/CasosB2/</a:t>
            </a:r>
            <a:r>
              <a:rPr lang="fi-FI" dirty="0" err="1"/>
              <a:t>Receptor</a:t>
            </a:r>
            <a:r>
              <a:rPr lang="fi-FI" dirty="0"/>
              <a:t>/Ch6.html&gt;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 err="1"/>
              <a:t>Serotonin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Serotonin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August 2019.</a:t>
            </a:r>
          </a:p>
          <a:p>
            <a:r>
              <a:rPr lang="fi-FI" dirty="0" err="1"/>
              <a:t>Default</a:t>
            </a:r>
            <a:r>
              <a:rPr lang="fi-FI" dirty="0"/>
              <a:t> </a:t>
            </a:r>
            <a:r>
              <a:rPr lang="fi-FI" dirty="0" err="1"/>
              <a:t>mode</a:t>
            </a:r>
            <a:r>
              <a:rPr lang="fi-FI" dirty="0"/>
              <a:t> </a:t>
            </a:r>
            <a:r>
              <a:rPr lang="fi-FI" dirty="0" err="1"/>
              <a:t>network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neuroscientificallychallenged.com</a:t>
            </a:r>
            <a:r>
              <a:rPr lang="fi-FI" dirty="0"/>
              <a:t>/</a:t>
            </a:r>
            <a:r>
              <a:rPr lang="fi-FI" dirty="0" err="1"/>
              <a:t>posts</a:t>
            </a:r>
            <a:r>
              <a:rPr lang="fi-FI" dirty="0"/>
              <a:t>/</a:t>
            </a:r>
            <a:r>
              <a:rPr lang="fi-FI" dirty="0" err="1"/>
              <a:t>know-your-brain-default-mode-network</a:t>
            </a:r>
            <a:r>
              <a:rPr lang="fi-FI"/>
              <a:t> 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2026.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914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D8F37-FBD4-EE4C-B178-7D9B34EA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medical</a:t>
            </a:r>
            <a:r>
              <a:rPr lang="fi-FI"/>
              <a:t> </a:t>
            </a:r>
            <a:r>
              <a:rPr lang="fi-FI" err="1"/>
              <a:t>model</a:t>
            </a:r>
            <a:r>
              <a:rPr lang="fi-FI"/>
              <a:t> of </a:t>
            </a:r>
            <a:r>
              <a:rPr lang="fi-FI" err="1"/>
              <a:t>abnormality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B7A05B-421B-E44B-A765-252E0DD17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/>
          </a:p>
          <a:p>
            <a:r>
              <a:rPr lang="en-GB" b="1"/>
              <a:t>Classification systems </a:t>
            </a:r>
            <a:r>
              <a:rPr lang="en-GB"/>
              <a:t>are based on </a:t>
            </a:r>
            <a:r>
              <a:rPr lang="en-GB" i="1"/>
              <a:t>symptoms</a:t>
            </a:r>
          </a:p>
          <a:p>
            <a:pPr lvl="1"/>
            <a:r>
              <a:rPr lang="en-GB"/>
              <a:t>There is a </a:t>
            </a:r>
            <a:r>
              <a:rPr lang="en-GB" i="1"/>
              <a:t>pattern of recognizable behaviour </a:t>
            </a:r>
            <a:r>
              <a:rPr lang="en-GB"/>
              <a:t>in every disorder</a:t>
            </a:r>
          </a:p>
          <a:p>
            <a:pPr lvl="1"/>
            <a:r>
              <a:rPr lang="en-GB"/>
              <a:t>Enables </a:t>
            </a:r>
            <a:r>
              <a:rPr lang="en-GB" i="1"/>
              <a:t>diagnosis</a:t>
            </a:r>
            <a:r>
              <a:rPr lang="en-GB"/>
              <a:t> of mental disorders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0CF2E40-D821-0C4A-A737-7DADC4391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72609"/>
            <a:ext cx="3810000" cy="2679700"/>
          </a:xfrm>
        </p:spPr>
      </p:pic>
    </p:spTree>
    <p:extLst>
      <p:ext uri="{BB962C8B-B14F-4D97-AF65-F5344CB8AC3E}">
        <p14:creationId xmlns:p14="http://schemas.microsoft.com/office/powerpoint/2010/main" val="38814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09B0D0-F77F-9C47-A571-5DCCBD04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400E3-7348-7F47-9CC4-9759782968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</a:t>
            </a:r>
            <a:r>
              <a:rPr lang="en-GB" i="1" dirty="0"/>
              <a:t>“Diagnostic methodologies” </a:t>
            </a:r>
            <a:r>
              <a:rPr lang="en-GB" dirty="0"/>
              <a:t>from </a:t>
            </a:r>
            <a:r>
              <a:rPr lang="en-GB" b="1" dirty="0" err="1"/>
              <a:t>Kognity</a:t>
            </a:r>
            <a:r>
              <a:rPr lang="en-GB" b="1" dirty="0"/>
              <a:t> 2.1.2 </a:t>
            </a:r>
            <a:r>
              <a:rPr lang="en-GB" dirty="0"/>
              <a:t>and familiarize yourself with the most widely used classification systems</a:t>
            </a:r>
            <a:endParaRPr lang="en-GB" b="1" dirty="0"/>
          </a:p>
          <a:p>
            <a:pPr lvl="1"/>
            <a:r>
              <a:rPr lang="en-GB" dirty="0"/>
              <a:t>Pay close attention to the challenges of the classification systems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E094FE-5466-6045-B00F-61FFE827AC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Study more about </a:t>
            </a:r>
            <a:br>
              <a:rPr lang="en-GB" dirty="0"/>
            </a:br>
            <a:r>
              <a:rPr lang="en-GB" dirty="0"/>
              <a:t>the </a:t>
            </a:r>
            <a:r>
              <a:rPr lang="en-GB" b="1" dirty="0"/>
              <a:t>ICD-11</a:t>
            </a:r>
          </a:p>
          <a:p>
            <a:pPr lvl="1"/>
            <a:r>
              <a:rPr lang="en-GB" dirty="0"/>
              <a:t>Link is in </a:t>
            </a:r>
            <a:r>
              <a:rPr lang="en-GB" dirty="0" err="1"/>
              <a:t>Kognity</a:t>
            </a:r>
            <a:endParaRPr lang="en-GB" dirty="0"/>
          </a:p>
          <a:p>
            <a:pPr lvl="1"/>
            <a:r>
              <a:rPr lang="en-GB" dirty="0"/>
              <a:t>Expand drop-down menu 6 on the left navigation panel</a:t>
            </a:r>
          </a:p>
          <a:p>
            <a:pPr lvl="1"/>
            <a:r>
              <a:rPr lang="en-GB" i="1" dirty="0"/>
              <a:t>Select and explore at least three different disorders</a:t>
            </a:r>
            <a:r>
              <a:rPr lang="en-GB" dirty="0"/>
              <a:t>, read through the diagnostic statements</a:t>
            </a:r>
          </a:p>
        </p:txBody>
      </p:sp>
    </p:spTree>
    <p:extLst>
      <p:ext uri="{BB962C8B-B14F-4D97-AF65-F5344CB8AC3E}">
        <p14:creationId xmlns:p14="http://schemas.microsoft.com/office/powerpoint/2010/main" val="2682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28F68-580E-F94A-8DD7-180B06CB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diagnosis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0FFC16-28A0-184F-A3DB-CE7B6C3DD1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Diagnosis</a:t>
            </a:r>
          </a:p>
          <a:p>
            <a:pPr lvl="1"/>
            <a:r>
              <a:rPr lang="en-GB" i="1"/>
              <a:t>”Differentiating knowledge”</a:t>
            </a:r>
          </a:p>
          <a:p>
            <a:pPr lvl="1"/>
            <a:r>
              <a:rPr lang="en-GB"/>
              <a:t>Relating a pattern of behaviour to a certain category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AFFD89D-3117-8447-B22F-972DACA0F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90916"/>
            <a:ext cx="4028768" cy="2685845"/>
          </a:xfrm>
        </p:spPr>
      </p:pic>
    </p:spTree>
    <p:extLst>
      <p:ext uri="{BB962C8B-B14F-4D97-AF65-F5344CB8AC3E}">
        <p14:creationId xmlns:p14="http://schemas.microsoft.com/office/powerpoint/2010/main" val="14451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B2EE3C-2A42-8A49-AFF2-C9AE9815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44EAB0-7FBA-1B4A-AB80-BEA7E4C433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was meant by</a:t>
            </a:r>
          </a:p>
          <a:p>
            <a:pPr lvl="1"/>
            <a:r>
              <a:rPr lang="en-GB" b="1" dirty="0"/>
              <a:t>Psychologist</a:t>
            </a:r>
            <a:r>
              <a:rPr lang="en-GB" dirty="0"/>
              <a:t>?</a:t>
            </a:r>
          </a:p>
          <a:p>
            <a:pPr lvl="1"/>
            <a:r>
              <a:rPr lang="en-GB" b="1" dirty="0"/>
              <a:t>Psychiatrist</a:t>
            </a:r>
            <a:r>
              <a:rPr lang="en-GB" dirty="0"/>
              <a:t>?</a:t>
            </a:r>
          </a:p>
          <a:p>
            <a:pPr lvl="1"/>
            <a:r>
              <a:rPr lang="en-GB" b="1" dirty="0"/>
              <a:t>Psychotherapist</a:t>
            </a:r>
            <a:r>
              <a:rPr lang="en-GB" dirty="0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79AF85-7F71-DB4E-B7CB-7AEEA77D1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53148"/>
            <a:ext cx="4191000" cy="2794000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030EFFF-A55A-E17F-0168-7946F3883511}"/>
              </a:ext>
            </a:extLst>
          </p:cNvPr>
          <p:cNvSpPr txBox="1"/>
          <p:nvPr/>
        </p:nvSpPr>
        <p:spPr>
          <a:xfrm>
            <a:off x="1653156" y="5295166"/>
            <a:ext cx="5837687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Only </a:t>
            </a:r>
            <a:r>
              <a:rPr lang="en-GB" sz="2400" b="1" i="1" dirty="0"/>
              <a:t>psychiatrists</a:t>
            </a:r>
            <a:r>
              <a:rPr lang="en-GB" sz="2400" b="1" dirty="0"/>
              <a:t> can do a clinical diagnosis </a:t>
            </a:r>
            <a:br>
              <a:rPr lang="en-GB" sz="2400" b="1" dirty="0"/>
            </a:br>
            <a:r>
              <a:rPr lang="en-GB" sz="2400" b="1" dirty="0"/>
              <a:t>according to official classification systems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17841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11599</TotalTime>
  <Words>2203</Words>
  <Application>Microsoft Macintosh PowerPoint</Application>
  <PresentationFormat>Näytössä katseltava diaesitys (4:3)</PresentationFormat>
  <Paragraphs>276</Paragraphs>
  <Slides>54</Slides>
  <Notes>0</Notes>
  <HiddenSlides>0</HiddenSlides>
  <MMClips>5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54</vt:i4>
      </vt:variant>
    </vt:vector>
  </HeadingPairs>
  <TitlesOfParts>
    <vt:vector size="58" baseType="lpstr">
      <vt:lpstr>Aptos</vt:lpstr>
      <vt:lpstr>Arial</vt:lpstr>
      <vt:lpstr>Calibri</vt:lpstr>
      <vt:lpstr>Office-teema</vt:lpstr>
      <vt:lpstr>2.1 MENTAL HEALTH DISORDERS</vt:lpstr>
      <vt:lpstr>What is abnormal psychology?</vt:lpstr>
      <vt:lpstr>TASK</vt:lpstr>
      <vt:lpstr>The medical model of abnormality</vt:lpstr>
      <vt:lpstr>The medical model of abnormality</vt:lpstr>
      <vt:lpstr>The medical model of abnormality</vt:lpstr>
      <vt:lpstr>TASK</vt:lpstr>
      <vt:lpstr>What is diagnosis?</vt:lpstr>
      <vt:lpstr>REVIEW</vt:lpstr>
      <vt:lpstr>REVIEW</vt:lpstr>
      <vt:lpstr>Reliability and validity of diagnosis</vt:lpstr>
      <vt:lpstr>Reliability and validity of diagnosis</vt:lpstr>
      <vt:lpstr>Reliability and validity of diagnosis</vt:lpstr>
      <vt:lpstr>Reliability and validity of diagnosis</vt:lpstr>
      <vt:lpstr>TASK</vt:lpstr>
      <vt:lpstr>Reliability and validity of diagnosis</vt:lpstr>
      <vt:lpstr>Labelling theory</vt:lpstr>
      <vt:lpstr>TASK</vt:lpstr>
      <vt:lpstr>Labelling theory</vt:lpstr>
      <vt:lpstr>What is etiology?</vt:lpstr>
      <vt:lpstr>PowerPoint-esitys</vt:lpstr>
      <vt:lpstr>TASK</vt:lpstr>
      <vt:lpstr>Sociocultural explanations for depression</vt:lpstr>
      <vt:lpstr>Diathesis-stress model</vt:lpstr>
      <vt:lpstr>Diathesis-stress model</vt:lpstr>
      <vt:lpstr>TASK</vt:lpstr>
      <vt:lpstr>Diathesis-stress model</vt:lpstr>
      <vt:lpstr>Diathesis-stress model</vt:lpstr>
      <vt:lpstr>Approaches to researching culture</vt:lpstr>
      <vt:lpstr>TASK</vt:lpstr>
      <vt:lpstr> EXTRA TASK</vt:lpstr>
      <vt:lpstr>TASK</vt:lpstr>
      <vt:lpstr>Social media and depression</vt:lpstr>
      <vt:lpstr>Social media and depression</vt:lpstr>
      <vt:lpstr>TASK</vt:lpstr>
      <vt:lpstr>TASK</vt:lpstr>
      <vt:lpstr>REVIEW + TASK</vt:lpstr>
      <vt:lpstr>TASK</vt:lpstr>
      <vt:lpstr>TASK</vt:lpstr>
      <vt:lpstr>Cognitive explanations for depression</vt:lpstr>
      <vt:lpstr>Cognitive explanations for depression</vt:lpstr>
      <vt:lpstr>Cognitive explanations for depression</vt:lpstr>
      <vt:lpstr>TASK</vt:lpstr>
      <vt:lpstr>REVIEW</vt:lpstr>
      <vt:lpstr>REVIEW</vt:lpstr>
      <vt:lpstr>Biological explanations for depression</vt:lpstr>
      <vt:lpstr>Biological explanations for depression</vt:lpstr>
      <vt:lpstr>Biological explanations for depression</vt:lpstr>
      <vt:lpstr>TASK</vt:lpstr>
      <vt:lpstr>TASK</vt:lpstr>
      <vt:lpstr>TASK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111</cp:revision>
  <dcterms:created xsi:type="dcterms:W3CDTF">2016-01-27T06:20:57Z</dcterms:created>
  <dcterms:modified xsi:type="dcterms:W3CDTF">2026-03-05T06:47:03Z</dcterms:modified>
</cp:coreProperties>
</file>