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4" r:id="rId3"/>
    <p:sldId id="296" r:id="rId4"/>
    <p:sldId id="299" r:id="rId5"/>
    <p:sldId id="298" r:id="rId6"/>
    <p:sldId id="382" r:id="rId7"/>
    <p:sldId id="297" r:id="rId8"/>
    <p:sldId id="379" r:id="rId9"/>
    <p:sldId id="380" r:id="rId10"/>
    <p:sldId id="383" r:id="rId11"/>
    <p:sldId id="381" r:id="rId12"/>
    <p:sldId id="384" r:id="rId13"/>
    <p:sldId id="386" r:id="rId14"/>
    <p:sldId id="387" r:id="rId15"/>
    <p:sldId id="385" r:id="rId16"/>
    <p:sldId id="388" r:id="rId17"/>
    <p:sldId id="415" r:id="rId18"/>
    <p:sldId id="389" r:id="rId19"/>
    <p:sldId id="390" r:id="rId20"/>
    <p:sldId id="391" r:id="rId21"/>
    <p:sldId id="393" r:id="rId22"/>
    <p:sldId id="392" r:id="rId23"/>
    <p:sldId id="394" r:id="rId24"/>
    <p:sldId id="395" r:id="rId25"/>
    <p:sldId id="396" r:id="rId26"/>
    <p:sldId id="397" r:id="rId27"/>
    <p:sldId id="398" r:id="rId28"/>
    <p:sldId id="403" r:id="rId29"/>
    <p:sldId id="399" r:id="rId30"/>
    <p:sldId id="400" r:id="rId31"/>
    <p:sldId id="404" r:id="rId32"/>
    <p:sldId id="401" r:id="rId33"/>
    <p:sldId id="405" r:id="rId34"/>
    <p:sldId id="406" r:id="rId35"/>
    <p:sldId id="409" r:id="rId36"/>
    <p:sldId id="407" r:id="rId37"/>
    <p:sldId id="408" r:id="rId38"/>
    <p:sldId id="416" r:id="rId39"/>
    <p:sldId id="414" r:id="rId40"/>
    <p:sldId id="410" r:id="rId41"/>
    <p:sldId id="413" r:id="rId42"/>
    <p:sldId id="418" r:id="rId43"/>
    <p:sldId id="412" r:id="rId44"/>
    <p:sldId id="420" r:id="rId45"/>
    <p:sldId id="422" r:id="rId46"/>
    <p:sldId id="421" r:id="rId47"/>
    <p:sldId id="417" r:id="rId48"/>
    <p:sldId id="295" r:id="rId49"/>
    <p:sldId id="402" r:id="rId50"/>
    <p:sldId id="419" r:id="rId51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8"/>
    <p:restoredTop sz="94759"/>
  </p:normalViewPr>
  <p:slideViewPr>
    <p:cSldViewPr snapToGrid="0" snapToObjects="1">
      <p:cViewPr varScale="1">
        <p:scale>
          <a:sx n="116" d="100"/>
          <a:sy n="116" d="100"/>
        </p:scale>
        <p:origin x="3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923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324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113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263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759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055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23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238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531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8210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113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068CD-6312-3D41-9969-91C46E1C8889}" type="datetimeFigureOut">
              <a:rPr lang="fi-FI" smtClean="0"/>
              <a:t>20.10.2025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23087-4DF3-C949-A3C1-9F62623085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726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S0jKbh6R1I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V7RZwDpmXE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EzTFmiCeks?feature=oembe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vp4BLFixCw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nArvcWaH6I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cqAWzW4DfQ?feature=oembe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9MyTFbpOGE?feature=oembe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YCBdZLCDBQ?feature=oembed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paMMYye65E?feature=oembed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uDeh_raBxM?feature=oembed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0fiu2S0_3M?feature=oembed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WUkW4s3XxY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3.1 MODELS OF DEVELOPMENT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IB </a:t>
            </a:r>
            <a:r>
              <a:rPr lang="fi-FI" dirty="0" err="1"/>
              <a:t>Psychology</a:t>
            </a:r>
            <a:r>
              <a:rPr lang="fi-FI"/>
              <a:t> LAJM</a:t>
            </a:r>
          </a:p>
        </p:txBody>
      </p:sp>
    </p:spTree>
    <p:extLst>
      <p:ext uri="{BB962C8B-B14F-4D97-AF65-F5344CB8AC3E}">
        <p14:creationId xmlns:p14="http://schemas.microsoft.com/office/powerpoint/2010/main" val="158008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BB67C4-632F-2AD9-B196-5B013BE5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3.1.1 </a:t>
            </a:r>
            <a:r>
              <a:rPr lang="fi-FI" err="1"/>
              <a:t>Neuroplasticity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22C0E1-318A-6A12-B582-37CC7A03D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06900" cy="4525963"/>
          </a:xfrm>
        </p:spPr>
        <p:txBody>
          <a:bodyPr>
            <a:normAutofit/>
          </a:bodyPr>
          <a:lstStyle/>
          <a:p>
            <a:r>
              <a:rPr lang="en-GB"/>
              <a:t>From birth to 2 years rapid formation of synapses occurs</a:t>
            </a:r>
          </a:p>
          <a:p>
            <a:r>
              <a:rPr lang="en-GB"/>
              <a:t>Around 2 to 5 years neural pruning is at its peak</a:t>
            </a:r>
          </a:p>
          <a:p>
            <a:r>
              <a:rPr lang="en-GB"/>
              <a:t>From 6 years onwards pruning slows down, but continues till mid 20s</a:t>
            </a:r>
          </a:p>
          <a:p>
            <a:endParaRPr lang="fi-FI"/>
          </a:p>
        </p:txBody>
      </p:sp>
      <p:pic>
        <p:nvPicPr>
          <p:cNvPr id="5" name="Sisällön paikkamerkki 5" descr="Kuva, joka sisältää kohteen teksti, puu&#10;&#10;Kuvaus luotu automaattisesti">
            <a:extLst>
              <a:ext uri="{FF2B5EF4-FFF2-40B4-BE49-F238E27FC236}">
                <a16:creationId xmlns:a16="http://schemas.microsoft.com/office/drawing/2014/main" id="{6C49098B-61E2-F11D-226C-1497F7ED19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4100" y="1600200"/>
            <a:ext cx="3822700" cy="3822700"/>
          </a:xfrm>
        </p:spPr>
      </p:pic>
    </p:spTree>
    <p:extLst>
      <p:ext uri="{BB962C8B-B14F-4D97-AF65-F5344CB8AC3E}">
        <p14:creationId xmlns:p14="http://schemas.microsoft.com/office/powerpoint/2010/main" val="40110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C75BFACC-B052-88B9-524C-171695034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3.1.1 </a:t>
            </a:r>
            <a:r>
              <a:rPr lang="fi-FI" err="1"/>
              <a:t>Neuroplasticity</a:t>
            </a:r>
            <a:endParaRPr lang="fi-FI"/>
          </a:p>
        </p:txBody>
      </p:sp>
      <p:pic>
        <p:nvPicPr>
          <p:cNvPr id="7" name="Online-media 6" descr="Synaptic Pruning, Animation">
            <a:hlinkClick r:id="" action="ppaction://media"/>
            <a:extLst>
              <a:ext uri="{FF2B5EF4-FFF2-40B4-BE49-F238E27FC236}">
                <a16:creationId xmlns:a16="http://schemas.microsoft.com/office/drawing/2014/main" id="{5D7B039E-1E68-D4F1-BEF6-F8773BA50F4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697A66-9EC4-E81A-B225-BD9B9E452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3.1.1 </a:t>
            </a:r>
            <a:r>
              <a:rPr lang="fi-FI" err="1"/>
              <a:t>Neuroplasticity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B6134E-490E-4B17-DEB0-E8D7B08F47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/>
          </a:p>
          <a:p>
            <a:r>
              <a:rPr lang="en-GB" b="1" noProof="0"/>
              <a:t>Myelination</a:t>
            </a:r>
          </a:p>
          <a:p>
            <a:pPr lvl="1"/>
            <a:r>
              <a:rPr lang="en-GB" noProof="0"/>
              <a:t>Formation of fatty </a:t>
            </a:r>
            <a:r>
              <a:rPr lang="en-GB" i="1" noProof="0"/>
              <a:t>myelin sheath </a:t>
            </a:r>
            <a:r>
              <a:rPr lang="en-GB" noProof="0"/>
              <a:t>around the axons</a:t>
            </a:r>
          </a:p>
          <a:p>
            <a:pPr lvl="1"/>
            <a:r>
              <a:rPr lang="en-GB" noProof="0"/>
              <a:t>Produced by </a:t>
            </a:r>
            <a:r>
              <a:rPr lang="en-GB" b="1" noProof="0"/>
              <a:t>glia cells </a:t>
            </a:r>
            <a:r>
              <a:rPr lang="en-GB" noProof="0"/>
              <a:t>or support cells in the body</a:t>
            </a:r>
          </a:p>
          <a:p>
            <a:pPr lvl="1"/>
            <a:r>
              <a:rPr lang="en-GB"/>
              <a:t>Peaks from 0 to 2 years but continues to mid 20s</a:t>
            </a:r>
            <a:endParaRPr lang="en-GB" noProof="0"/>
          </a:p>
        </p:txBody>
      </p:sp>
      <p:pic>
        <p:nvPicPr>
          <p:cNvPr id="6" name="Sisällön paikkamerkki 5" descr="Kuva, joka sisältää kohteen ympyrä&#10;&#10;Tekoälyllä luotu sisältö voi olla virheellistä.">
            <a:extLst>
              <a:ext uri="{FF2B5EF4-FFF2-40B4-BE49-F238E27FC236}">
                <a16:creationId xmlns:a16="http://schemas.microsoft.com/office/drawing/2014/main" id="{0CF03724-17D5-DC90-1899-B4B7950F54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246164"/>
            <a:ext cx="4038600" cy="3234035"/>
          </a:xfrm>
        </p:spPr>
      </p:pic>
    </p:spTree>
    <p:extLst>
      <p:ext uri="{BB962C8B-B14F-4D97-AF65-F5344CB8AC3E}">
        <p14:creationId xmlns:p14="http://schemas.microsoft.com/office/powerpoint/2010/main" val="249010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0EBF2AB5-7DEB-B08B-30B9-FE4A973C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3.1.1 </a:t>
            </a:r>
            <a:r>
              <a:rPr lang="fi-FI" err="1"/>
              <a:t>Neuroplasticity</a:t>
            </a:r>
            <a:endParaRPr lang="fi-FI"/>
          </a:p>
        </p:txBody>
      </p:sp>
      <p:pic>
        <p:nvPicPr>
          <p:cNvPr id="7" name="Online-media 6" descr="2-Minute Neuroscience: Myelin">
            <a:hlinkClick r:id="" action="ppaction://media"/>
            <a:extLst>
              <a:ext uri="{FF2B5EF4-FFF2-40B4-BE49-F238E27FC236}">
                <a16:creationId xmlns:a16="http://schemas.microsoft.com/office/drawing/2014/main" id="{DE80E616-35A9-69A0-8BB6-A662D2971B5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2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9F7AC2-F56E-CF59-E26A-D6188C32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533811-1A6B-B274-644D-0C81D8147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Read </a:t>
            </a:r>
            <a:r>
              <a:rPr lang="en-GB" i="1"/>
              <a:t>”Role of environment on neuroplasticity” </a:t>
            </a:r>
            <a:r>
              <a:rPr lang="en-GB"/>
              <a:t>and </a:t>
            </a:r>
            <a:r>
              <a:rPr lang="en-GB" i="1"/>
              <a:t>“Critical periods” </a:t>
            </a:r>
            <a:r>
              <a:rPr lang="en-GB"/>
              <a:t>from </a:t>
            </a:r>
            <a:r>
              <a:rPr lang="en-GB" err="1"/>
              <a:t>Kognity</a:t>
            </a:r>
            <a:r>
              <a:rPr lang="en-GB"/>
              <a:t> 3.1.1</a:t>
            </a:r>
          </a:p>
          <a:p>
            <a:pPr lvl="1"/>
            <a:r>
              <a:rPr lang="en-GB"/>
              <a:t>Summarize the gist of the main text with simple keywords or concept maps</a:t>
            </a:r>
          </a:p>
          <a:p>
            <a:pPr lvl="1"/>
            <a:r>
              <a:rPr lang="en-GB"/>
              <a:t>Find out the gist of </a:t>
            </a:r>
            <a:r>
              <a:rPr lang="fi-FI" b="1"/>
              <a:t>Rosenzweig, Bennett and Diamond (1972) </a:t>
            </a:r>
            <a:r>
              <a:rPr lang="fi-FI"/>
              <a:t>and </a:t>
            </a:r>
            <a:r>
              <a:rPr lang="en-GB" b="1"/>
              <a:t>Rutter et al. (2007) </a:t>
            </a:r>
            <a:r>
              <a:rPr lang="en-GB"/>
              <a:t>(abbreviations in 3.1.10)</a:t>
            </a:r>
          </a:p>
          <a:p>
            <a:pPr lvl="1"/>
            <a:r>
              <a:rPr lang="en-GB"/>
              <a:t>Focus on the </a:t>
            </a:r>
            <a:r>
              <a:rPr lang="en-GB" b="1"/>
              <a:t>table 2</a:t>
            </a:r>
            <a:r>
              <a:rPr lang="en-GB"/>
              <a:t>, </a:t>
            </a:r>
            <a:r>
              <a:rPr lang="en-GB" b="1"/>
              <a:t>table 3 </a:t>
            </a:r>
            <a:r>
              <a:rPr lang="en-GB"/>
              <a:t>and the concepts of </a:t>
            </a:r>
            <a:r>
              <a:rPr lang="en-GB" b="1"/>
              <a:t>critical period </a:t>
            </a:r>
            <a:r>
              <a:rPr lang="en-GB"/>
              <a:t>and </a:t>
            </a:r>
            <a:r>
              <a:rPr lang="en-GB" b="1"/>
              <a:t>sensitive period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767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87789B-01F5-EC79-2BB2-9A293F6F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3.1.1 </a:t>
            </a:r>
            <a:r>
              <a:rPr lang="fi-FI" err="1"/>
              <a:t>Neuroplasticity</a:t>
            </a:r>
            <a:endParaRPr lang="fi-FI"/>
          </a:p>
        </p:txBody>
      </p:sp>
      <p:pic>
        <p:nvPicPr>
          <p:cNvPr id="4" name="Online-media 3" descr="Romania's last orphanages">
            <a:hlinkClick r:id="" action="ppaction://media"/>
            <a:extLst>
              <a:ext uri="{FF2B5EF4-FFF2-40B4-BE49-F238E27FC236}">
                <a16:creationId xmlns:a16="http://schemas.microsoft.com/office/drawing/2014/main" id="{F7D8758F-1489-699B-FF27-D987314C4C9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0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72B8B-8AB6-9BE4-74D3-F53E991A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D790A5-2E43-17D7-A495-96B9C7FBB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/>
              <a:t>Did the video on Romanian orphanages give you new insights into </a:t>
            </a:r>
            <a:r>
              <a:rPr lang="en-GB" b="1" noProof="0"/>
              <a:t>the role of environment on neuroplasticity</a:t>
            </a:r>
            <a:r>
              <a:rPr lang="en-GB" noProof="0"/>
              <a:t> and </a:t>
            </a:r>
            <a:r>
              <a:rPr lang="en-GB" b="1" noProof="0"/>
              <a:t>critical / sensitive periods</a:t>
            </a:r>
            <a:r>
              <a:rPr lang="en-GB" noProof="0"/>
              <a:t>?</a:t>
            </a:r>
          </a:p>
          <a:p>
            <a:endParaRPr lang="en-GB" noProof="0"/>
          </a:p>
          <a:p>
            <a:r>
              <a:rPr lang="en-GB" noProof="0"/>
              <a:t>What kind of </a:t>
            </a:r>
            <a:r>
              <a:rPr lang="en-GB" b="1" noProof="0"/>
              <a:t>ethical considerations </a:t>
            </a:r>
            <a:r>
              <a:rPr lang="en-GB" noProof="0"/>
              <a:t>should researchers apply when studying these kind of  children?</a:t>
            </a:r>
          </a:p>
        </p:txBody>
      </p:sp>
    </p:spTree>
    <p:extLst>
      <p:ext uri="{BB962C8B-B14F-4D97-AF65-F5344CB8AC3E}">
        <p14:creationId xmlns:p14="http://schemas.microsoft.com/office/powerpoint/2010/main" val="28765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7B57F-6616-143B-0776-590223939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3CCA5A-1427-8D27-F35C-EBE7285C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6CE2F4-C937-F02B-66A5-258764836A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How well did your hypotheses about the role of biology in human development correspond with the things you learned?</a:t>
            </a:r>
          </a:p>
        </p:txBody>
      </p:sp>
      <p:pic>
        <p:nvPicPr>
          <p:cNvPr id="6" name="Sisällön paikkamerkki 5" descr="Kuva, joka sisältää kohteen piirros, kuvitus, clipart, animaatio&#10;&#10;Tekoälyllä luotu sisältö voi olla virheellistä.">
            <a:extLst>
              <a:ext uri="{FF2B5EF4-FFF2-40B4-BE49-F238E27FC236}">
                <a16:creationId xmlns:a16="http://schemas.microsoft.com/office/drawing/2014/main" id="{BFACE898-E583-C83D-6E31-ED9AC4E293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2010682"/>
            <a:ext cx="4038600" cy="2836635"/>
          </a:xfrm>
        </p:spPr>
      </p:pic>
    </p:spTree>
    <p:extLst>
      <p:ext uri="{BB962C8B-B14F-4D97-AF65-F5344CB8AC3E}">
        <p14:creationId xmlns:p14="http://schemas.microsoft.com/office/powerpoint/2010/main" val="12319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FF202E-6CE5-409A-2411-0A1DAA563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AD0471-5D59-C6FF-72D8-132EB4FA9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13952" cy="4525963"/>
          </a:xfrm>
        </p:spPr>
        <p:txBody>
          <a:bodyPr/>
          <a:lstStyle/>
          <a:p>
            <a:endParaRPr lang="en-GB" b="1" noProof="0" dirty="0"/>
          </a:p>
          <a:p>
            <a:endParaRPr lang="en-GB" b="1" noProof="0" dirty="0"/>
          </a:p>
          <a:p>
            <a:r>
              <a:rPr lang="en-GB" b="1" dirty="0"/>
              <a:t>S</a:t>
            </a:r>
            <a:r>
              <a:rPr lang="en-GB" b="1" noProof="0" dirty="0" err="1"/>
              <a:t>tage</a:t>
            </a:r>
            <a:r>
              <a:rPr lang="en-GB" b="1" noProof="0" dirty="0"/>
              <a:t> theories of development </a:t>
            </a:r>
            <a:r>
              <a:rPr lang="en-GB" noProof="0" dirty="0"/>
              <a:t>argue that cognitive development proceeds in stages from childhood to adulthood</a:t>
            </a:r>
          </a:p>
        </p:txBody>
      </p:sp>
      <p:pic>
        <p:nvPicPr>
          <p:cNvPr id="6" name="Sisällön paikkamerkki 5" descr="Kuva, joka sisältää kohteen lintu, muotoilu&#10;&#10;Tekoälyllä luotu sisältö voi olla virheellistä.">
            <a:extLst>
              <a:ext uri="{FF2B5EF4-FFF2-40B4-BE49-F238E27FC236}">
                <a16:creationId xmlns:a16="http://schemas.microsoft.com/office/drawing/2014/main" id="{0196AF4E-1514-6210-A3FA-7C88F56A7E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027" r="11048"/>
          <a:stretch>
            <a:fillRect/>
          </a:stretch>
        </p:blipFill>
        <p:spPr>
          <a:xfrm>
            <a:off x="4814371" y="1859997"/>
            <a:ext cx="3873073" cy="3890807"/>
          </a:xfrm>
        </p:spPr>
      </p:pic>
    </p:spTree>
    <p:extLst>
      <p:ext uri="{BB962C8B-B14F-4D97-AF65-F5344CB8AC3E}">
        <p14:creationId xmlns:p14="http://schemas.microsoft.com/office/powerpoint/2010/main" val="105567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14D3EC-2931-7A20-8E1D-FDA6977E5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2E67D0-F9D8-6248-96EC-3EB0E3CA367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/>
          </a:p>
          <a:p>
            <a:endParaRPr lang="en-GB"/>
          </a:p>
          <a:p>
            <a:r>
              <a:rPr lang="en-GB" b="1" noProof="0"/>
              <a:t>Piaget’s theory of cognitive development </a:t>
            </a:r>
            <a:r>
              <a:rPr lang="en-GB" noProof="0"/>
              <a:t>is based on biological maturation</a:t>
            </a:r>
          </a:p>
        </p:txBody>
      </p:sp>
      <p:pic>
        <p:nvPicPr>
          <p:cNvPr id="6" name="Sisällön paikkamerkki 5" descr="Kuva, joka sisältää kohteen Ihmisen kasvot, henkilö, vaate, lasit&#10;&#10;Tekoälyllä luotu sisältö voi olla virheellistä.">
            <a:extLst>
              <a:ext uri="{FF2B5EF4-FFF2-40B4-BE49-F238E27FC236}">
                <a16:creationId xmlns:a16="http://schemas.microsoft.com/office/drawing/2014/main" id="{C83AAAEF-C518-EC6D-B0B9-105F4E4F3C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15015" y="1600200"/>
            <a:ext cx="2704970" cy="4525963"/>
          </a:xfrm>
        </p:spPr>
      </p:pic>
    </p:spTree>
    <p:extLst>
      <p:ext uri="{BB962C8B-B14F-4D97-AF65-F5344CB8AC3E}">
        <p14:creationId xmlns:p14="http://schemas.microsoft.com/office/powerpoint/2010/main" val="403911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C29CBA3-BB2C-5295-2180-5AF744352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Developmental</a:t>
            </a:r>
            <a:r>
              <a:rPr lang="fi-FI"/>
              <a:t> </a:t>
            </a:r>
            <a:r>
              <a:rPr lang="fi-FI" err="1"/>
              <a:t>psychology</a:t>
            </a:r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CCED7BA-B38E-01F2-1435-8CB6237418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/>
          </a:p>
          <a:p>
            <a:endParaRPr lang="en-GB" noProof="0"/>
          </a:p>
          <a:p>
            <a:r>
              <a:rPr lang="en-GB"/>
              <a:t>The study </a:t>
            </a:r>
            <a:r>
              <a:rPr lang="en-GB" noProof="0"/>
              <a:t>of how and why people’s behaviour and cognition changes over time</a:t>
            </a:r>
          </a:p>
        </p:txBody>
      </p:sp>
      <p:pic>
        <p:nvPicPr>
          <p:cNvPr id="7" name="Sisällön paikkamerkki 4" descr="69955423495a7530f0773e541ee7dab3.jpg">
            <a:extLst>
              <a:ext uri="{FF2B5EF4-FFF2-40B4-BE49-F238E27FC236}">
                <a16:creationId xmlns:a16="http://schemas.microsoft.com/office/drawing/2014/main" id="{40BC1C72-8270-135B-E346-B8FD8FF578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94" b="-49094"/>
          <a:stretch>
            <a:fillRect/>
          </a:stretch>
        </p:blipFill>
        <p:spPr>
          <a:xfrm>
            <a:off x="4756935" y="1600200"/>
            <a:ext cx="3821129" cy="4525963"/>
          </a:xfrm>
        </p:spPr>
      </p:pic>
    </p:spTree>
    <p:extLst>
      <p:ext uri="{BB962C8B-B14F-4D97-AF65-F5344CB8AC3E}">
        <p14:creationId xmlns:p14="http://schemas.microsoft.com/office/powerpoint/2010/main" val="24986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5636BF-15D5-6C33-CC74-7FAE9D410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F34F44-0822-2F6A-782A-0D83F3DFF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endParaRPr lang="en-GB" b="1" noProof="0" dirty="0"/>
          </a:p>
          <a:p>
            <a:r>
              <a:rPr lang="en-GB" b="1" noProof="0" dirty="0"/>
              <a:t>(1) Sensorimotor stage </a:t>
            </a:r>
            <a:r>
              <a:rPr lang="en-GB" noProof="0" dirty="0"/>
              <a:t>(0 to 2 years)</a:t>
            </a:r>
          </a:p>
          <a:p>
            <a:pPr lvl="1"/>
            <a:r>
              <a:rPr lang="en-GB" noProof="0" dirty="0"/>
              <a:t>Gathering information via senses and movement</a:t>
            </a:r>
          </a:p>
          <a:p>
            <a:pPr lvl="1"/>
            <a:r>
              <a:rPr lang="en-GB" b="1" noProof="0" dirty="0"/>
              <a:t>Object permanence</a:t>
            </a:r>
          </a:p>
        </p:txBody>
      </p:sp>
      <p:pic>
        <p:nvPicPr>
          <p:cNvPr id="6" name="Sisällön paikkamerkki 5" descr="Kuva, joka sisältää kohteen animaatio, Ihmisen kasvot, vaate, henkilö&#10;&#10;Tekoälyllä luotu sisältö voi olla virheellistä.">
            <a:extLst>
              <a:ext uri="{FF2B5EF4-FFF2-40B4-BE49-F238E27FC236}">
                <a16:creationId xmlns:a16="http://schemas.microsoft.com/office/drawing/2014/main" id="{25A41195-87FC-81B7-4BE1-0203E1D39B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910315"/>
            <a:ext cx="4038600" cy="2750930"/>
          </a:xfrm>
        </p:spPr>
      </p:pic>
    </p:spTree>
    <p:extLst>
      <p:ext uri="{BB962C8B-B14F-4D97-AF65-F5344CB8AC3E}">
        <p14:creationId xmlns:p14="http://schemas.microsoft.com/office/powerpoint/2010/main" val="377421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10FE0FFB-3FF2-11F9-69AF-2BC80347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pic>
        <p:nvPicPr>
          <p:cNvPr id="7" name="Online-media 6" descr="Object Permanence - Nathan at 6 and 13 months old">
            <a:hlinkClick r:id="" action="ppaction://media"/>
            <a:extLst>
              <a:ext uri="{FF2B5EF4-FFF2-40B4-BE49-F238E27FC236}">
                <a16:creationId xmlns:a16="http://schemas.microsoft.com/office/drawing/2014/main" id="{54C965C2-C81A-5F4C-BB00-9ACDE0841DA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01B9CA39-E2ED-A1CC-155E-F82189D1732C}"/>
              </a:ext>
            </a:extLst>
          </p:cNvPr>
          <p:cNvSpPr txBox="1"/>
          <p:nvPr/>
        </p:nvSpPr>
        <p:spPr>
          <a:xfrm>
            <a:off x="2503168" y="6231607"/>
            <a:ext cx="413767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/>
              <a:t>Example of object permanence</a:t>
            </a:r>
            <a:endParaRPr lang="en-GB" sz="2400" b="1" noProof="0"/>
          </a:p>
        </p:txBody>
      </p:sp>
    </p:spTree>
    <p:extLst>
      <p:ext uri="{BB962C8B-B14F-4D97-AF65-F5344CB8AC3E}">
        <p14:creationId xmlns:p14="http://schemas.microsoft.com/office/powerpoint/2010/main" val="18136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510FFC-0C24-AC65-B141-07228223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F3BABA-55B7-FDEA-83C0-4D24982E1F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b="1" noProof="0"/>
          </a:p>
          <a:p>
            <a:r>
              <a:rPr lang="en-GB" b="1" noProof="0"/>
              <a:t>(2) Preoperational stage </a:t>
            </a:r>
            <a:r>
              <a:rPr lang="en-GB" noProof="0"/>
              <a:t>(2-7 years)</a:t>
            </a:r>
          </a:p>
          <a:p>
            <a:pPr lvl="1"/>
            <a:r>
              <a:rPr lang="en-GB" b="1" noProof="0"/>
              <a:t>Symbolic thinking </a:t>
            </a:r>
            <a:r>
              <a:rPr lang="en-GB" noProof="0"/>
              <a:t>is enabled</a:t>
            </a:r>
          </a:p>
          <a:p>
            <a:pPr lvl="1"/>
            <a:r>
              <a:rPr lang="en-GB"/>
              <a:t>No </a:t>
            </a:r>
            <a:r>
              <a:rPr lang="en-GB" noProof="0"/>
              <a:t>understanding of </a:t>
            </a:r>
            <a:r>
              <a:rPr lang="en-GB" b="1" noProof="0"/>
              <a:t>conservation</a:t>
            </a:r>
          </a:p>
          <a:p>
            <a:pPr lvl="1"/>
            <a:r>
              <a:rPr lang="en-GB" b="1" noProof="0"/>
              <a:t>Egocentrism</a:t>
            </a:r>
          </a:p>
        </p:txBody>
      </p:sp>
      <p:pic>
        <p:nvPicPr>
          <p:cNvPr id="6" name="Sisällön paikkamerkki 5" descr="Kuva, joka sisältää kohteen animaatio, lelu, clipart&#10;&#10;Tekoälyllä luotu sisältö voi olla virheellistä.">
            <a:extLst>
              <a:ext uri="{FF2B5EF4-FFF2-40B4-BE49-F238E27FC236}">
                <a16:creationId xmlns:a16="http://schemas.microsoft.com/office/drawing/2014/main" id="{668D8AFB-02CE-B71B-BFEE-6F63231969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192905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126C95D5-C551-350A-EE27-851A1372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pic>
        <p:nvPicPr>
          <p:cNvPr id="7" name="Online-media 6" descr="A typical child on Piaget's conservation tasks">
            <a:hlinkClick r:id="" action="ppaction://media"/>
            <a:extLst>
              <a:ext uri="{FF2B5EF4-FFF2-40B4-BE49-F238E27FC236}">
                <a16:creationId xmlns:a16="http://schemas.microsoft.com/office/drawing/2014/main" id="{419C649F-C81C-337B-19DB-7ABC41E3065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5750" y="1600200"/>
            <a:ext cx="6034088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19B8ADF-B102-4268-F178-D67B49FA07AD}"/>
              </a:ext>
            </a:extLst>
          </p:cNvPr>
          <p:cNvSpPr txBox="1"/>
          <p:nvPr/>
        </p:nvSpPr>
        <p:spPr>
          <a:xfrm>
            <a:off x="2083791" y="6231607"/>
            <a:ext cx="497642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Example of Piaget’s conservation task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6647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14707B-CCB4-D996-13B3-302622C7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pic>
        <p:nvPicPr>
          <p:cNvPr id="4" name="Online-media 3" descr="Three Mountains task">
            <a:hlinkClick r:id="" action="ppaction://media"/>
            <a:extLst>
              <a:ext uri="{FF2B5EF4-FFF2-40B4-BE49-F238E27FC236}">
                <a16:creationId xmlns:a16="http://schemas.microsoft.com/office/drawing/2014/main" id="{F9ADFC3B-C11E-0E3F-EB21-E968D8BA0A3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5750" y="1600200"/>
            <a:ext cx="6034088" cy="452596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3899DFF-6681-1DA6-940F-348D2E31F28E}"/>
              </a:ext>
            </a:extLst>
          </p:cNvPr>
          <p:cNvSpPr txBox="1"/>
          <p:nvPr/>
        </p:nvSpPr>
        <p:spPr>
          <a:xfrm>
            <a:off x="2514131" y="6231607"/>
            <a:ext cx="411574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/>
              <a:t>Example of egocentric thinking</a:t>
            </a:r>
            <a:endParaRPr lang="en-GB" sz="2400" b="1" noProof="0"/>
          </a:p>
        </p:txBody>
      </p:sp>
    </p:spTree>
    <p:extLst>
      <p:ext uri="{BB962C8B-B14F-4D97-AF65-F5344CB8AC3E}">
        <p14:creationId xmlns:p14="http://schemas.microsoft.com/office/powerpoint/2010/main" val="7472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5F4EB9-A19A-79E0-9211-7D05413D2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DEB6BC-F611-4445-309E-EC926C955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GB" b="1" noProof="0"/>
              <a:t>(3) Concrete operational stage </a:t>
            </a:r>
            <a:r>
              <a:rPr lang="en-GB" noProof="0"/>
              <a:t>(7-11 years) </a:t>
            </a:r>
          </a:p>
          <a:p>
            <a:pPr lvl="1"/>
            <a:r>
              <a:rPr lang="en-GB" noProof="0"/>
              <a:t>Ability to understand </a:t>
            </a:r>
            <a:r>
              <a:rPr lang="en-GB" b="1" noProof="0"/>
              <a:t>conservation</a:t>
            </a:r>
          </a:p>
          <a:p>
            <a:pPr lvl="1"/>
            <a:r>
              <a:rPr lang="en-GB" noProof="0"/>
              <a:t>No understanding of </a:t>
            </a:r>
            <a:r>
              <a:rPr lang="en-GB" b="1" noProof="0"/>
              <a:t>abstract thinking</a:t>
            </a:r>
          </a:p>
          <a:p>
            <a:pPr lvl="1"/>
            <a:r>
              <a:rPr lang="en-GB" noProof="0"/>
              <a:t>Can perform </a:t>
            </a:r>
            <a:r>
              <a:rPr lang="en-GB" b="1" noProof="0"/>
              <a:t>reverse operations</a:t>
            </a:r>
          </a:p>
          <a:p>
            <a:pPr lvl="1"/>
            <a:r>
              <a:rPr lang="en-GB" noProof="0"/>
              <a:t>No longer </a:t>
            </a:r>
            <a:r>
              <a:rPr lang="en-GB" b="1" noProof="0"/>
              <a:t>egocentric</a:t>
            </a:r>
            <a:r>
              <a:rPr lang="en-GB" noProof="0"/>
              <a:t> (Theory of Mind)</a:t>
            </a:r>
          </a:p>
        </p:txBody>
      </p:sp>
      <p:pic>
        <p:nvPicPr>
          <p:cNvPr id="6" name="Sisällön paikkamerkki 5" descr="Kuva, joka sisältää kohteen henkilö, Ihmisen kasvot, sisä-, Laboratoriotarvikkeet&#10;&#10;Tekoälyllä luotu sisältö voi olla virheellistä.">
            <a:extLst>
              <a:ext uri="{FF2B5EF4-FFF2-40B4-BE49-F238E27FC236}">
                <a16:creationId xmlns:a16="http://schemas.microsoft.com/office/drawing/2014/main" id="{F51D2DAA-8181-4371-0CFF-FD1A804F44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569896"/>
            <a:ext cx="4038600" cy="2586571"/>
          </a:xfrm>
        </p:spPr>
      </p:pic>
    </p:spTree>
    <p:extLst>
      <p:ext uri="{BB962C8B-B14F-4D97-AF65-F5344CB8AC3E}">
        <p14:creationId xmlns:p14="http://schemas.microsoft.com/office/powerpoint/2010/main" val="11168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E6F553-F40A-22BF-C1BC-C6982B44F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041112-4450-690A-29E1-A04D617A49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b="1" noProof="0" dirty="0"/>
          </a:p>
          <a:p>
            <a:r>
              <a:rPr lang="en-GB" b="1" noProof="0" dirty="0"/>
              <a:t>(4) Formal operational stage </a:t>
            </a:r>
            <a:r>
              <a:rPr lang="en-GB" noProof="0" dirty="0"/>
              <a:t>(12+ years)</a:t>
            </a:r>
          </a:p>
          <a:p>
            <a:pPr lvl="1"/>
            <a:r>
              <a:rPr lang="en-GB" b="1" noProof="0" dirty="0"/>
              <a:t>Abstract thinking </a:t>
            </a:r>
            <a:r>
              <a:rPr lang="en-GB" noProof="0" dirty="0"/>
              <a:t>enabled</a:t>
            </a:r>
          </a:p>
          <a:p>
            <a:pPr lvl="1"/>
            <a:r>
              <a:rPr lang="en-GB" dirty="0"/>
              <a:t>Complex </a:t>
            </a:r>
            <a:r>
              <a:rPr lang="en-GB" b="1" noProof="0" dirty="0"/>
              <a:t>schemas</a:t>
            </a:r>
            <a:r>
              <a:rPr lang="en-GB" noProof="0" dirty="0"/>
              <a:t> that enable </a:t>
            </a:r>
            <a:r>
              <a:rPr lang="en-GB" b="1" noProof="0" dirty="0"/>
              <a:t>application of knowledge </a:t>
            </a:r>
          </a:p>
        </p:txBody>
      </p:sp>
      <p:pic>
        <p:nvPicPr>
          <p:cNvPr id="6" name="Sisällön paikkamerkki 5" descr="Kuva, joka sisältää kohteen Ihmisen kasvot, henkilö, vaate, poika&#10;&#10;Tekoälyllä luotu sisältö voi olla virheellistä.">
            <a:extLst>
              <a:ext uri="{FF2B5EF4-FFF2-40B4-BE49-F238E27FC236}">
                <a16:creationId xmlns:a16="http://schemas.microsoft.com/office/drawing/2014/main" id="{47C78F16-BBE3-466B-A163-EDD73AA48A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19520"/>
            <a:ext cx="4038600" cy="2690717"/>
          </a:xfrm>
        </p:spPr>
      </p:pic>
    </p:spTree>
    <p:extLst>
      <p:ext uri="{BB962C8B-B14F-4D97-AF65-F5344CB8AC3E}">
        <p14:creationId xmlns:p14="http://schemas.microsoft.com/office/powerpoint/2010/main" val="25589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FCC383-9E69-AD79-F9B9-9BDA0C63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AB57CB-6229-3AB6-0B9B-F2EDEB3AD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13104" cy="4525963"/>
          </a:xfrm>
        </p:spPr>
        <p:txBody>
          <a:bodyPr/>
          <a:lstStyle/>
          <a:p>
            <a:endParaRPr lang="en-GB" b="1" noProof="0" dirty="0"/>
          </a:p>
          <a:p>
            <a:r>
              <a:rPr lang="en-GB" b="1" noProof="0" dirty="0"/>
              <a:t>(5) Postformal operational stage</a:t>
            </a:r>
            <a:r>
              <a:rPr lang="en-GB" noProof="0" dirty="0"/>
              <a:t> (adulthood)</a:t>
            </a:r>
          </a:p>
          <a:p>
            <a:pPr lvl="1"/>
            <a:r>
              <a:rPr lang="en-GB" b="1" noProof="0" dirty="0"/>
              <a:t>Critical thinking</a:t>
            </a:r>
          </a:p>
          <a:p>
            <a:pPr lvl="1"/>
            <a:r>
              <a:rPr lang="en-GB" noProof="0" dirty="0"/>
              <a:t>Ability to </a:t>
            </a:r>
            <a:r>
              <a:rPr lang="en-GB" b="1" noProof="0" dirty="0"/>
              <a:t>accept conflicts </a:t>
            </a:r>
            <a:r>
              <a:rPr lang="en-GB" dirty="0"/>
              <a:t>and </a:t>
            </a:r>
            <a:r>
              <a:rPr lang="en-GB" b="1" dirty="0"/>
              <a:t>withstand uncertainty</a:t>
            </a:r>
            <a:endParaRPr lang="en-GB" b="1" noProof="0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73AE7A18-7F3D-D330-0066-2465A54224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6108" r="26500"/>
          <a:stretch>
            <a:fillRect/>
          </a:stretch>
        </p:blipFill>
        <p:spPr>
          <a:xfrm>
            <a:off x="4880472" y="1892343"/>
            <a:ext cx="3394778" cy="4233820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94618F84-9930-2C86-0AC6-D31A40035E0F}"/>
              </a:ext>
            </a:extLst>
          </p:cNvPr>
          <p:cNvSpPr txBox="1"/>
          <p:nvPr/>
        </p:nvSpPr>
        <p:spPr>
          <a:xfrm>
            <a:off x="1066634" y="5047032"/>
            <a:ext cx="2720553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 dirty="0"/>
              <a:t>No</a:t>
            </a:r>
            <a:r>
              <a:rPr lang="en-GB" sz="2400" b="1" dirty="0"/>
              <a:t>t part of Piaget’s </a:t>
            </a:r>
            <a:br>
              <a:rPr lang="en-GB" sz="2400" b="1" dirty="0"/>
            </a:br>
            <a:r>
              <a:rPr lang="en-GB" sz="2400" b="1" dirty="0"/>
              <a:t>original theory</a:t>
            </a:r>
          </a:p>
        </p:txBody>
      </p:sp>
    </p:spTree>
    <p:extLst>
      <p:ext uri="{BB962C8B-B14F-4D97-AF65-F5344CB8AC3E}">
        <p14:creationId xmlns:p14="http://schemas.microsoft.com/office/powerpoint/2010/main" val="298705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DB86F6-EFD5-3D99-4607-D5EBA1AF6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REVIEW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3E7A29-93D1-1BEE-75B1-03BF84E29A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/>
          </a:p>
          <a:p>
            <a:r>
              <a:rPr lang="en-GB" noProof="0"/>
              <a:t>Read </a:t>
            </a:r>
            <a:r>
              <a:rPr lang="en-GB" i="1" noProof="0"/>
              <a:t>”Piaget’s stages of cognitive development” </a:t>
            </a:r>
            <a:r>
              <a:rPr lang="en-GB" noProof="0"/>
              <a:t>from </a:t>
            </a:r>
            <a:r>
              <a:rPr lang="en-GB" noProof="0" err="1"/>
              <a:t>Kognity</a:t>
            </a:r>
            <a:r>
              <a:rPr lang="en-GB" noProof="0"/>
              <a:t> 3.1.2 </a:t>
            </a:r>
          </a:p>
          <a:p>
            <a:pPr lvl="1"/>
            <a:r>
              <a:rPr lang="en-GB" noProof="0"/>
              <a:t>Review Piaget’s </a:t>
            </a:r>
            <a:r>
              <a:rPr lang="en-GB" b="1" noProof="0"/>
              <a:t>schema theory</a:t>
            </a:r>
          </a:p>
          <a:p>
            <a:pPr lvl="1"/>
            <a:r>
              <a:rPr lang="en-GB" noProof="0"/>
              <a:t>Review Piaget’s </a:t>
            </a:r>
            <a:r>
              <a:rPr lang="en-GB" b="1" noProof="0"/>
              <a:t>stage theory</a:t>
            </a:r>
          </a:p>
          <a:p>
            <a:pPr lvl="1"/>
            <a:r>
              <a:rPr lang="en-GB" noProof="0"/>
              <a:t>Amend your memos</a:t>
            </a:r>
          </a:p>
        </p:txBody>
      </p:sp>
      <p:pic>
        <p:nvPicPr>
          <p:cNvPr id="6" name="Sisällön paikkamerkki 5" descr="Kuva, joka sisältää kohteen maalaus, Taidemaalaus, Nykytaide, piirros&#10;&#10;Tekoälyllä luotu sisältö voi olla virheellistä.">
            <a:extLst>
              <a:ext uri="{FF2B5EF4-FFF2-40B4-BE49-F238E27FC236}">
                <a16:creationId xmlns:a16="http://schemas.microsoft.com/office/drawing/2014/main" id="{C8CBC6BC-454C-2C06-2FA3-648EA4E030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81689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A09F6-61E8-614A-E6DE-6154ADED6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9515A3-F29C-C9BF-5699-AE1A40762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7D5337-39D6-ECD7-4EDD-9B05EB406A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Read </a:t>
            </a:r>
            <a:r>
              <a:rPr lang="en-GB" i="1" dirty="0"/>
              <a:t>”Erik Erikson’s stages of psychosocial development” </a:t>
            </a:r>
            <a:r>
              <a:rPr lang="en-GB" dirty="0"/>
              <a:t>from </a:t>
            </a:r>
            <a:r>
              <a:rPr lang="en-GB" dirty="0" err="1"/>
              <a:t>Kognity</a:t>
            </a:r>
            <a:r>
              <a:rPr lang="en-GB" dirty="0"/>
              <a:t> 3.1.2</a:t>
            </a:r>
          </a:p>
          <a:p>
            <a:pPr lvl="1"/>
            <a:r>
              <a:rPr lang="en-GB" dirty="0"/>
              <a:t>Summarize the </a:t>
            </a:r>
            <a:r>
              <a:rPr lang="en-GB" b="1" dirty="0"/>
              <a:t>main idea of Erikson’s theory </a:t>
            </a:r>
            <a:r>
              <a:rPr lang="en-GB" dirty="0"/>
              <a:t>in your own words</a:t>
            </a:r>
          </a:p>
          <a:p>
            <a:pPr lvl="1"/>
            <a:r>
              <a:rPr lang="en-GB" dirty="0"/>
              <a:t>Do NOT cover the stages</a:t>
            </a:r>
          </a:p>
        </p:txBody>
      </p:sp>
      <p:pic>
        <p:nvPicPr>
          <p:cNvPr id="6" name="Sisällön paikkamerkki 5" descr="Kuva, joka sisältää kohteen teksti, vaate, kuvakaappaus, henkilö&#10;&#10;Tekoälyllä luotu sisältö voi olla virheellistä.">
            <a:extLst>
              <a:ext uri="{FF2B5EF4-FFF2-40B4-BE49-F238E27FC236}">
                <a16:creationId xmlns:a16="http://schemas.microsoft.com/office/drawing/2014/main" id="{ED3D4B06-93EA-FB8D-ED84-CDF0885A58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3157" y="1938969"/>
            <a:ext cx="4729942" cy="3767767"/>
          </a:xfrm>
        </p:spPr>
      </p:pic>
    </p:spTree>
    <p:extLst>
      <p:ext uri="{BB962C8B-B14F-4D97-AF65-F5344CB8AC3E}">
        <p14:creationId xmlns:p14="http://schemas.microsoft.com/office/powerpoint/2010/main" val="336436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0DA59F-D78E-73D9-3A69-DEACFFC12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Developmental</a:t>
            </a:r>
            <a:r>
              <a:rPr lang="fi-FI"/>
              <a:t> </a:t>
            </a:r>
            <a:r>
              <a:rPr lang="fi-FI" err="1"/>
              <a:t>psychology</a:t>
            </a:r>
            <a:endParaRPr lang="fi-FI"/>
          </a:p>
        </p:txBody>
      </p:sp>
      <p:pic>
        <p:nvPicPr>
          <p:cNvPr id="6" name="Online-media 5" descr="Milestones in Brain Development and Cognitive Growth: Curious Learners">
            <a:hlinkClick r:id="" action="ppaction://media"/>
            <a:extLst>
              <a:ext uri="{FF2B5EF4-FFF2-40B4-BE49-F238E27FC236}">
                <a16:creationId xmlns:a16="http://schemas.microsoft.com/office/drawing/2014/main" id="{65B70679-0474-8072-B474-7546FFC452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BC3718-2E8C-28F7-70D2-DD630764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Stage</a:t>
            </a:r>
            <a:r>
              <a:rPr lang="fi-FI"/>
              <a:t> </a:t>
            </a:r>
            <a:r>
              <a:rPr lang="fi-FI" err="1"/>
              <a:t>theories</a:t>
            </a:r>
            <a:endParaRPr lang="fi-FI"/>
          </a:p>
        </p:txBody>
      </p:sp>
      <p:pic>
        <p:nvPicPr>
          <p:cNvPr id="6" name="Online-media 5" descr="8 Stages of Development by Erik Erikson">
            <a:hlinkClick r:id="" action="ppaction://media"/>
            <a:extLst>
              <a:ext uri="{FF2B5EF4-FFF2-40B4-BE49-F238E27FC236}">
                <a16:creationId xmlns:a16="http://schemas.microsoft.com/office/drawing/2014/main" id="{C0F3CD5B-BCBB-53FC-EC3B-ADC2B8E7F5D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3A47A66-DA23-16DF-E0E2-ECBC89F0DCAD}"/>
              </a:ext>
            </a:extLst>
          </p:cNvPr>
          <p:cNvSpPr txBox="1"/>
          <p:nvPr/>
        </p:nvSpPr>
        <p:spPr>
          <a:xfrm>
            <a:off x="2742079" y="6231607"/>
            <a:ext cx="365984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/>
              <a:t>Summarize Erikson’s stages</a:t>
            </a:r>
          </a:p>
        </p:txBody>
      </p:sp>
    </p:spTree>
    <p:extLst>
      <p:ext uri="{BB962C8B-B14F-4D97-AF65-F5344CB8AC3E}">
        <p14:creationId xmlns:p14="http://schemas.microsoft.com/office/powerpoint/2010/main" val="28315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9956DA-5567-9086-CAC7-2C524FCE4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8D9AD8-79A0-9BC5-CB53-BBFE0A5804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noProof="0"/>
              <a:t>Read </a:t>
            </a:r>
            <a:r>
              <a:rPr lang="en-GB" b="1" noProof="0"/>
              <a:t>table 2 </a:t>
            </a:r>
            <a:r>
              <a:rPr lang="en-GB" noProof="0"/>
              <a:t>from </a:t>
            </a:r>
            <a:r>
              <a:rPr lang="en-GB" noProof="0" err="1"/>
              <a:t>Kognity</a:t>
            </a:r>
            <a:r>
              <a:rPr lang="en-GB" noProof="0"/>
              <a:t> 3.1.2</a:t>
            </a:r>
          </a:p>
          <a:p>
            <a:pPr lvl="1"/>
            <a:r>
              <a:rPr lang="en-GB" noProof="0"/>
              <a:t>Summarize the strengths and the weaknesses of </a:t>
            </a:r>
            <a:r>
              <a:rPr lang="en-GB" b="1" noProof="0"/>
              <a:t>stage theories </a:t>
            </a:r>
            <a:r>
              <a:rPr lang="en-GB" noProof="0"/>
              <a:t>in your own words</a:t>
            </a:r>
          </a:p>
          <a:p>
            <a:pPr lvl="1"/>
            <a:r>
              <a:rPr lang="en-GB" noProof="0"/>
              <a:t>Can you invent any other strengths and weaknesses?</a:t>
            </a:r>
          </a:p>
        </p:txBody>
      </p:sp>
      <p:pic>
        <p:nvPicPr>
          <p:cNvPr id="6" name="Sisällön paikkamerkki 5" descr="Kuva, joka sisältää kohteen näppäimistö, teksti, Toimistotarvikkeet, Tietokoneen näppäimistö&#10;&#10;Tekoälyllä luotu sisältö voi olla virheellistä.">
            <a:extLst>
              <a:ext uri="{FF2B5EF4-FFF2-40B4-BE49-F238E27FC236}">
                <a16:creationId xmlns:a16="http://schemas.microsoft.com/office/drawing/2014/main" id="{CD0D1BD3-9243-49CA-CFF8-4FD114D52A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1600200"/>
            <a:ext cx="3845803" cy="3845803"/>
          </a:xfrm>
        </p:spPr>
      </p:pic>
    </p:spTree>
    <p:extLst>
      <p:ext uri="{BB962C8B-B14F-4D97-AF65-F5344CB8AC3E}">
        <p14:creationId xmlns:p14="http://schemas.microsoft.com/office/powerpoint/2010/main" val="340615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0346FA-4A96-D1D9-B0C1-B6470A19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3.1.2 </a:t>
            </a:r>
            <a:r>
              <a:rPr lang="fi-FI" err="1"/>
              <a:t>Theory</a:t>
            </a:r>
            <a:r>
              <a:rPr lang="fi-FI"/>
              <a:t> of </a:t>
            </a:r>
            <a:r>
              <a:rPr lang="fi-FI" err="1"/>
              <a:t>Mind</a:t>
            </a:r>
            <a:r>
              <a:rPr lang="fi-FI"/>
              <a:t> (</a:t>
            </a:r>
            <a:r>
              <a:rPr lang="fi-FI" err="1"/>
              <a:t>ToM</a:t>
            </a:r>
            <a:r>
              <a:rPr lang="fi-FI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D4B739-DD4D-0C43-250E-CCF9F509C4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Ability to think that others have beliefs and desires different from one’s own </a:t>
            </a:r>
            <a:r>
              <a:rPr lang="en-GB" b="1" noProof="0" dirty="0"/>
              <a:t>perspective</a:t>
            </a:r>
          </a:p>
        </p:txBody>
      </p:sp>
      <p:pic>
        <p:nvPicPr>
          <p:cNvPr id="6" name="Sisällön paikkamerkki 5" descr="Kuva, joka sisältää kohteen clipart, nisäkäs, Animoidut lastenohjelmat, animaatio&#10;&#10;Tekoälyllä luotu sisältö voi olla virheellistä.">
            <a:extLst>
              <a:ext uri="{FF2B5EF4-FFF2-40B4-BE49-F238E27FC236}">
                <a16:creationId xmlns:a16="http://schemas.microsoft.com/office/drawing/2014/main" id="{CE7D93AA-57EC-EE78-288C-DA5B68649B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106940"/>
            <a:ext cx="4038600" cy="2961640"/>
          </a:xfrm>
        </p:spPr>
      </p:pic>
    </p:spTree>
    <p:extLst>
      <p:ext uri="{BB962C8B-B14F-4D97-AF65-F5344CB8AC3E}">
        <p14:creationId xmlns:p14="http://schemas.microsoft.com/office/powerpoint/2010/main" val="152451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358FC3C-5DA9-98BB-16E7-A7A582BA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3.1.2 </a:t>
            </a:r>
            <a:r>
              <a:rPr lang="fi-FI" dirty="0" err="1"/>
              <a:t>Theory</a:t>
            </a:r>
            <a:r>
              <a:rPr lang="fi-FI"/>
              <a:t> of </a:t>
            </a:r>
            <a:r>
              <a:rPr lang="fi-FI" err="1"/>
              <a:t>Mind</a:t>
            </a:r>
            <a:r>
              <a:rPr lang="fi-FI"/>
              <a:t> (</a:t>
            </a:r>
            <a:r>
              <a:rPr lang="fi-FI" err="1"/>
              <a:t>ToM</a:t>
            </a:r>
            <a:r>
              <a:rPr lang="fi-FI"/>
              <a:t>)</a:t>
            </a:r>
          </a:p>
        </p:txBody>
      </p:sp>
      <p:pic>
        <p:nvPicPr>
          <p:cNvPr id="7" name="Online-media 6" descr="Theory of Mind">
            <a:hlinkClick r:id="" action="ppaction://media"/>
            <a:extLst>
              <a:ext uri="{FF2B5EF4-FFF2-40B4-BE49-F238E27FC236}">
                <a16:creationId xmlns:a16="http://schemas.microsoft.com/office/drawing/2014/main" id="{59F5C0C6-DA60-FA19-2DD6-3726C92785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6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2C2583-F6AC-1061-E55D-F5CEE047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3.1.2 </a:t>
            </a:r>
            <a:r>
              <a:rPr lang="fi-FI" dirty="0" err="1"/>
              <a:t>Theory</a:t>
            </a:r>
            <a:r>
              <a:rPr lang="fi-FI" dirty="0"/>
              <a:t> of </a:t>
            </a:r>
            <a:r>
              <a:rPr lang="fi-FI" dirty="0" err="1"/>
              <a:t>Mind</a:t>
            </a:r>
            <a:r>
              <a:rPr lang="fi-FI" dirty="0"/>
              <a:t> (</a:t>
            </a:r>
            <a:r>
              <a:rPr lang="fi-FI" dirty="0" err="1"/>
              <a:t>ToM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A81FF6-72A4-AACF-265F-22E494A7F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3036"/>
            <a:ext cx="8229600" cy="4143127"/>
          </a:xfrm>
        </p:spPr>
        <p:txBody>
          <a:bodyPr/>
          <a:lstStyle/>
          <a:p>
            <a:r>
              <a:rPr lang="en-GB" b="1" noProof="0" dirty="0"/>
              <a:t>Barron-Cohen’s (1996) stage theory of mind</a:t>
            </a:r>
          </a:p>
          <a:p>
            <a:pPr lvl="1"/>
            <a:r>
              <a:rPr lang="en-GB" b="1" noProof="0" dirty="0"/>
              <a:t>(1) Pre theory of mind </a:t>
            </a:r>
            <a:r>
              <a:rPr lang="en-GB" noProof="0" dirty="0"/>
              <a:t>(1st year): </a:t>
            </a:r>
            <a:r>
              <a:rPr lang="en-GB" i="1" noProof="0" dirty="0"/>
              <a:t>gaze following</a:t>
            </a:r>
          </a:p>
          <a:p>
            <a:pPr lvl="1"/>
            <a:r>
              <a:rPr lang="en-GB" b="1" noProof="0" dirty="0"/>
              <a:t>(2) Desire stage </a:t>
            </a:r>
            <a:r>
              <a:rPr lang="en-GB" noProof="0" dirty="0"/>
              <a:t>(1-2 years): </a:t>
            </a:r>
            <a:r>
              <a:rPr lang="en-GB" i="1" noProof="0" dirty="0"/>
              <a:t>others have desires</a:t>
            </a:r>
          </a:p>
          <a:p>
            <a:pPr lvl="1"/>
            <a:r>
              <a:rPr lang="en-GB" b="1" noProof="0" dirty="0"/>
              <a:t>(3) Belief-desire stage </a:t>
            </a:r>
            <a:r>
              <a:rPr lang="en-GB" noProof="0" dirty="0"/>
              <a:t>(3 years): </a:t>
            </a:r>
            <a:r>
              <a:rPr lang="en-GB" i="1" noProof="0" dirty="0"/>
              <a:t>others can have desires and beliefs different from my own</a:t>
            </a:r>
          </a:p>
          <a:p>
            <a:pPr lvl="1"/>
            <a:r>
              <a:rPr lang="en-GB" b="1" noProof="0" dirty="0"/>
              <a:t>(4) Representational stage</a:t>
            </a:r>
            <a:r>
              <a:rPr lang="en-GB" b="1" noProof="0" dirty="0">
                <a:sym typeface="Wingdings" pitchFamily="2" charset="2"/>
              </a:rPr>
              <a:t> </a:t>
            </a:r>
            <a:r>
              <a:rPr lang="en-GB" noProof="0" dirty="0">
                <a:sym typeface="Wingdings" pitchFamily="2" charset="2"/>
              </a:rPr>
              <a:t>(4 years onwards): </a:t>
            </a:r>
            <a:r>
              <a:rPr lang="en-GB" i="1" noProof="0" dirty="0">
                <a:sym typeface="Wingdings" pitchFamily="2" charset="2"/>
              </a:rPr>
              <a:t>others’ beliefs can be false</a:t>
            </a:r>
            <a:endParaRPr lang="en-GB" i="1" noProof="0" dirty="0"/>
          </a:p>
        </p:txBody>
      </p:sp>
    </p:spTree>
    <p:extLst>
      <p:ext uri="{BB962C8B-B14F-4D97-AF65-F5344CB8AC3E}">
        <p14:creationId xmlns:p14="http://schemas.microsoft.com/office/powerpoint/2010/main" val="30192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FE042D-FB18-ECBC-DD33-FE423C8E1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3.1.2 </a:t>
            </a:r>
            <a:r>
              <a:rPr lang="fi-FI" dirty="0" err="1"/>
              <a:t>Theory</a:t>
            </a:r>
            <a:r>
              <a:rPr lang="fi-FI" dirty="0"/>
              <a:t> of </a:t>
            </a:r>
            <a:r>
              <a:rPr lang="fi-FI" dirty="0" err="1"/>
              <a:t>Mind</a:t>
            </a:r>
            <a:r>
              <a:rPr lang="fi-FI" dirty="0"/>
              <a:t> (</a:t>
            </a:r>
            <a:r>
              <a:rPr lang="fi-FI" dirty="0" err="1"/>
              <a:t>ToM</a:t>
            </a:r>
            <a:r>
              <a:rPr lang="fi-FI" dirty="0"/>
              <a:t>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983F75-8ADC-71D5-35BB-9D0F4F6C5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94054"/>
            <a:ext cx="8229600" cy="4132110"/>
          </a:xfrm>
        </p:spPr>
        <p:txBody>
          <a:bodyPr/>
          <a:lstStyle/>
          <a:p>
            <a:r>
              <a:rPr lang="en-GB" noProof="0" dirty="0"/>
              <a:t>Development of </a:t>
            </a:r>
            <a:r>
              <a:rPr lang="en-GB" noProof="0" dirty="0" err="1"/>
              <a:t>ToM</a:t>
            </a:r>
            <a:r>
              <a:rPr lang="en-GB" noProof="0" dirty="0"/>
              <a:t> later in life</a:t>
            </a:r>
          </a:p>
          <a:p>
            <a:pPr lvl="1"/>
            <a:r>
              <a:rPr lang="en-GB" b="1" dirty="0"/>
              <a:t>Middle childhood</a:t>
            </a:r>
            <a:r>
              <a:rPr lang="en-GB" b="1" noProof="0" dirty="0"/>
              <a:t> (6–12): </a:t>
            </a:r>
            <a:r>
              <a:rPr lang="en-GB" noProof="0" dirty="0"/>
              <a:t>Children become less egocentric and more logical</a:t>
            </a:r>
          </a:p>
          <a:p>
            <a:pPr lvl="1"/>
            <a:r>
              <a:rPr lang="en-GB" b="1" noProof="0" dirty="0"/>
              <a:t>Adolescence (12–18): </a:t>
            </a:r>
            <a:r>
              <a:rPr lang="en-GB" noProof="0" dirty="0"/>
              <a:t>Cognitive empathy that supports complex relationships</a:t>
            </a:r>
          </a:p>
          <a:p>
            <a:pPr lvl="1"/>
            <a:r>
              <a:rPr lang="en-GB" b="1" noProof="0" dirty="0"/>
              <a:t>Adulthood and later life: </a:t>
            </a:r>
            <a:r>
              <a:rPr lang="en-GB" noProof="0" dirty="0"/>
              <a:t>More nuanced </a:t>
            </a:r>
            <a:r>
              <a:rPr lang="en-GB" noProof="0" dirty="0" err="1"/>
              <a:t>ToM</a:t>
            </a:r>
            <a:r>
              <a:rPr lang="en-GB" noProof="0" dirty="0"/>
              <a:t> with elaborate communication and social navigation</a:t>
            </a:r>
          </a:p>
        </p:txBody>
      </p:sp>
    </p:spTree>
    <p:extLst>
      <p:ext uri="{BB962C8B-B14F-4D97-AF65-F5344CB8AC3E}">
        <p14:creationId xmlns:p14="http://schemas.microsoft.com/office/powerpoint/2010/main" val="9898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A74067-4E11-2E2B-856A-E3212F67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EE73A6E-5F41-6430-9D69-BC829B9BA6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Read the teacher’s supplementary material on </a:t>
            </a:r>
            <a:r>
              <a:rPr lang="en-GB" b="1" dirty="0"/>
              <a:t>Carr et al. (2003)</a:t>
            </a:r>
          </a:p>
          <a:p>
            <a:pPr lvl="1"/>
            <a:r>
              <a:rPr lang="en-GB" dirty="0"/>
              <a:t>What role do </a:t>
            </a:r>
            <a:r>
              <a:rPr lang="en-GB" b="1" dirty="0"/>
              <a:t>mirror neurons</a:t>
            </a:r>
            <a:r>
              <a:rPr lang="en-GB" dirty="0"/>
              <a:t> play in Theory of Mind (</a:t>
            </a:r>
            <a:r>
              <a:rPr lang="en-GB" dirty="0" err="1"/>
              <a:t>ToM</a:t>
            </a:r>
            <a:r>
              <a:rPr lang="en-GB" dirty="0"/>
              <a:t>)?</a:t>
            </a:r>
          </a:p>
          <a:p>
            <a:endParaRPr lang="fi-FI" dirty="0"/>
          </a:p>
        </p:txBody>
      </p:sp>
      <p:pic>
        <p:nvPicPr>
          <p:cNvPr id="7" name="Sisällön paikkamerkki 6" descr="Kuva, joka sisältää kohteen piirros, luonnos, clipart, kuvitus&#10;&#10;Tekoälyllä luotu sisältö voi olla virheellistä.">
            <a:extLst>
              <a:ext uri="{FF2B5EF4-FFF2-40B4-BE49-F238E27FC236}">
                <a16:creationId xmlns:a16="http://schemas.microsoft.com/office/drawing/2014/main" id="{EC74461A-18E6-49E2-4D3D-4BC44D2BA8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9202" y="1600200"/>
            <a:ext cx="3396595" cy="4525963"/>
          </a:xfrm>
        </p:spPr>
      </p:pic>
    </p:spTree>
    <p:extLst>
      <p:ext uri="{BB962C8B-B14F-4D97-AF65-F5344CB8AC3E}">
        <p14:creationId xmlns:p14="http://schemas.microsoft.com/office/powerpoint/2010/main" val="36447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60577-C102-BEE2-3607-CBDF175FA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AA5C07-3559-FFDF-6A95-CCA0C4D2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4E5CEA-AA2F-4EAC-8D2A-C5D9D64455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What are the strengths and the limitations of the </a:t>
            </a:r>
            <a:r>
              <a:rPr lang="en-GB" b="1" noProof="0" dirty="0"/>
              <a:t>Theory of Mind (</a:t>
            </a:r>
            <a:r>
              <a:rPr lang="en-GB" b="1" noProof="0" dirty="0" err="1"/>
              <a:t>ToM</a:t>
            </a:r>
            <a:r>
              <a:rPr lang="en-GB" b="1" noProof="0" dirty="0"/>
              <a:t>)</a:t>
            </a:r>
            <a:r>
              <a:rPr lang="en-GB" noProof="0" dirty="0"/>
              <a:t>? </a:t>
            </a:r>
          </a:p>
          <a:p>
            <a:pPr lvl="1"/>
            <a:r>
              <a:rPr lang="en-GB" dirty="0"/>
              <a:t>Engage in conversation</a:t>
            </a:r>
          </a:p>
          <a:p>
            <a:pPr lvl="1"/>
            <a:r>
              <a:rPr lang="en-GB" noProof="0" dirty="0"/>
              <a:t>Write your ideas on the whiteboard</a:t>
            </a:r>
          </a:p>
        </p:txBody>
      </p:sp>
      <p:pic>
        <p:nvPicPr>
          <p:cNvPr id="6" name="Sisällön paikkamerkki 5" descr="Kuva, joka sisältää kohteen näppäimistö, teksti, Toimistotarvikkeet, Tietokoneen näppäimistö&#10;&#10;Tekoälyllä luotu sisältö voi olla virheellistä.">
            <a:extLst>
              <a:ext uri="{FF2B5EF4-FFF2-40B4-BE49-F238E27FC236}">
                <a16:creationId xmlns:a16="http://schemas.microsoft.com/office/drawing/2014/main" id="{3557691C-A0C1-4A73-E2A0-E9E58F9B0B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1600200"/>
            <a:ext cx="3845803" cy="3845803"/>
          </a:xfrm>
        </p:spPr>
      </p:pic>
    </p:spTree>
    <p:extLst>
      <p:ext uri="{BB962C8B-B14F-4D97-AF65-F5344CB8AC3E}">
        <p14:creationId xmlns:p14="http://schemas.microsoft.com/office/powerpoint/2010/main" val="10749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83AEEC-1F47-B861-87E1-42C05A48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3.1.3 </a:t>
            </a:r>
            <a:r>
              <a:rPr lang="fi-FI" dirty="0" err="1"/>
              <a:t>Continuous</a:t>
            </a:r>
            <a:r>
              <a:rPr lang="fi-FI" dirty="0"/>
              <a:t> </a:t>
            </a:r>
            <a:r>
              <a:rPr lang="fi-FI" dirty="0" err="1"/>
              <a:t>theories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50F70A-0F9A-DACE-3E58-75E67EB6B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endParaRPr lang="en-GB" b="1" noProof="0" dirty="0"/>
          </a:p>
          <a:p>
            <a:endParaRPr lang="en-GB" b="1" noProof="0" dirty="0"/>
          </a:p>
          <a:p>
            <a:r>
              <a:rPr lang="en-GB" b="1" noProof="0" dirty="0"/>
              <a:t>Continuous theories of human development </a:t>
            </a:r>
            <a:r>
              <a:rPr lang="en-GB" dirty="0"/>
              <a:t>argue</a:t>
            </a:r>
            <a:r>
              <a:rPr lang="en-GB" noProof="0" dirty="0"/>
              <a:t> that development is a gradual, incremental process</a:t>
            </a:r>
          </a:p>
        </p:txBody>
      </p:sp>
      <p:pic>
        <p:nvPicPr>
          <p:cNvPr id="6" name="Sisällön paikkamerkki 5" descr="Kuva, joka sisältää kohteen Grafiikka, ympyrä, graafinen suunnittelu, luovuus&#10;&#10;Tekoälyllä luotu sisältö voi olla virheellistä.">
            <a:extLst>
              <a:ext uri="{FF2B5EF4-FFF2-40B4-BE49-F238E27FC236}">
                <a16:creationId xmlns:a16="http://schemas.microsoft.com/office/drawing/2014/main" id="{C26186BA-A2B0-CE18-0D45-4381329B11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8607" y="2021068"/>
            <a:ext cx="3514381" cy="3514381"/>
          </a:xfrm>
        </p:spPr>
      </p:pic>
    </p:spTree>
    <p:extLst>
      <p:ext uri="{BB962C8B-B14F-4D97-AF65-F5344CB8AC3E}">
        <p14:creationId xmlns:p14="http://schemas.microsoft.com/office/powerpoint/2010/main" val="64791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F3C5FA-58AA-08F9-6F8C-A5DFF6BA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C56FE0-463C-DA04-04BE-1C7D6634C2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How similar are you with people from other cultures?</a:t>
            </a:r>
          </a:p>
          <a:p>
            <a:endParaRPr lang="en-GB" noProof="0" dirty="0"/>
          </a:p>
          <a:p>
            <a:r>
              <a:rPr lang="en-GB" noProof="0" dirty="0"/>
              <a:t>Have you all gone through similar stages of development to become who you are?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6EEC359-1E79-6239-ED8B-5C5316FDB7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62664"/>
            <a:ext cx="4038600" cy="3801035"/>
          </a:xfrm>
        </p:spPr>
      </p:pic>
    </p:spTree>
    <p:extLst>
      <p:ext uri="{BB962C8B-B14F-4D97-AF65-F5344CB8AC3E}">
        <p14:creationId xmlns:p14="http://schemas.microsoft.com/office/powerpoint/2010/main" val="72833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870DE5-F7A2-930A-72E4-818A06F39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8AB135-18A5-D490-E64F-1A42FA48C9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noProof="0"/>
              <a:t>What is the role of biology in human development?</a:t>
            </a:r>
          </a:p>
          <a:p>
            <a:pPr lvl="1"/>
            <a:r>
              <a:rPr lang="en-GB"/>
              <a:t>When is your brain fully developed?</a:t>
            </a:r>
          </a:p>
          <a:p>
            <a:pPr lvl="1"/>
            <a:r>
              <a:rPr lang="en-GB"/>
              <a:t>What kind environmental factors affect the development of your brain?</a:t>
            </a:r>
          </a:p>
        </p:txBody>
      </p:sp>
      <p:pic>
        <p:nvPicPr>
          <p:cNvPr id="6" name="Sisällön paikkamerkki 5" descr="Kuva, joka sisältää kohteen piirros, kuvitus, clipart, animaatio&#10;&#10;Tekoälyllä luotu sisältö voi olla virheellistä.">
            <a:extLst>
              <a:ext uri="{FF2B5EF4-FFF2-40B4-BE49-F238E27FC236}">
                <a16:creationId xmlns:a16="http://schemas.microsoft.com/office/drawing/2014/main" id="{4D8E41AD-7828-8516-9FBB-CF25B7C615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2010682"/>
            <a:ext cx="4038600" cy="2836635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0C40418-8EE7-F457-3DB6-39191D72E491}"/>
              </a:ext>
            </a:extLst>
          </p:cNvPr>
          <p:cNvSpPr txBox="1"/>
          <p:nvPr/>
        </p:nvSpPr>
        <p:spPr>
          <a:xfrm>
            <a:off x="537924" y="5531773"/>
            <a:ext cx="387715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/>
              <a:t>Write down your hypotheses</a:t>
            </a:r>
          </a:p>
        </p:txBody>
      </p:sp>
    </p:spTree>
    <p:extLst>
      <p:ext uri="{BB962C8B-B14F-4D97-AF65-F5344CB8AC3E}">
        <p14:creationId xmlns:p14="http://schemas.microsoft.com/office/powerpoint/2010/main" val="214684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899F1E-AEC7-E342-135B-6DD7C77D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3.1.3 </a:t>
            </a:r>
            <a:r>
              <a:rPr lang="fi-FI" dirty="0" err="1"/>
              <a:t>Continuous</a:t>
            </a:r>
            <a:r>
              <a:rPr lang="fi-FI" dirty="0"/>
              <a:t> </a:t>
            </a:r>
            <a:r>
              <a:rPr lang="fi-FI" dirty="0" err="1"/>
              <a:t>theories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909E67-9FAA-6CC3-52DE-D1F7147B2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202935" cy="4525963"/>
          </a:xfrm>
        </p:spPr>
        <p:txBody>
          <a:bodyPr/>
          <a:lstStyle/>
          <a:p>
            <a:endParaRPr lang="en-GB" noProof="0" dirty="0"/>
          </a:p>
          <a:p>
            <a:r>
              <a:rPr lang="en-GB" b="1" noProof="0" dirty="0"/>
              <a:t>Vygotsky’s sociocultural theory (1934)</a:t>
            </a:r>
          </a:p>
          <a:p>
            <a:pPr lvl="1"/>
            <a:r>
              <a:rPr lang="en-GB" noProof="0" dirty="0"/>
              <a:t>Child’s development is based on interactions with others in a certain social and cultural context</a:t>
            </a:r>
          </a:p>
          <a:p>
            <a:pPr lvl="1"/>
            <a:r>
              <a:rPr lang="en-GB" dirty="0"/>
              <a:t>Learning precedes development</a:t>
            </a:r>
            <a:endParaRPr lang="en-GB" noProof="0" dirty="0"/>
          </a:p>
        </p:txBody>
      </p:sp>
      <p:pic>
        <p:nvPicPr>
          <p:cNvPr id="6" name="Sisällön paikkamerkki 5" descr="Kuva, joka sisältää kohteen mies, Ihmisen kasvot, muotokuva, vaate&#10;&#10;Tekoälyllä luotu sisältö voi olla virheellistä.">
            <a:extLst>
              <a:ext uri="{FF2B5EF4-FFF2-40B4-BE49-F238E27FC236}">
                <a16:creationId xmlns:a16="http://schemas.microsoft.com/office/drawing/2014/main" id="{44051CF2-ED4D-7888-5786-CF47D45043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5900" y="1907381"/>
            <a:ext cx="2743200" cy="3911600"/>
          </a:xfrm>
        </p:spPr>
      </p:pic>
    </p:spTree>
    <p:extLst>
      <p:ext uri="{BB962C8B-B14F-4D97-AF65-F5344CB8AC3E}">
        <p14:creationId xmlns:p14="http://schemas.microsoft.com/office/powerpoint/2010/main" val="39476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FCB462-FC79-80FD-E9A5-DD2339FD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057B4E-A81F-DE39-C5DB-43821EAB5E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Read </a:t>
            </a:r>
            <a:r>
              <a:rPr lang="en-GB" i="1" dirty="0"/>
              <a:t>”Vygotsky’s theory” </a:t>
            </a:r>
            <a:r>
              <a:rPr lang="en-GB" dirty="0"/>
              <a:t>from </a:t>
            </a:r>
            <a:r>
              <a:rPr lang="en-GB" dirty="0" err="1"/>
              <a:t>Kognity</a:t>
            </a:r>
            <a:r>
              <a:rPr lang="en-GB" dirty="0"/>
              <a:t> 3.1.3</a:t>
            </a:r>
          </a:p>
          <a:p>
            <a:pPr lvl="1"/>
            <a:r>
              <a:rPr lang="en-GB" dirty="0"/>
              <a:t>Complete the </a:t>
            </a:r>
            <a:br>
              <a:rPr lang="en-GB" dirty="0"/>
            </a:br>
            <a:r>
              <a:rPr lang="en-GB" dirty="0"/>
              <a:t>teacher’s handout</a:t>
            </a:r>
          </a:p>
          <a:p>
            <a:endParaRPr lang="fi-FI" dirty="0"/>
          </a:p>
        </p:txBody>
      </p:sp>
      <p:pic>
        <p:nvPicPr>
          <p:cNvPr id="6" name="Sisällön paikkamerkki 5" descr="Kuva, joka sisältää kohteen teksti, ympyrä, kuvakaappaus, Fontti&#10;&#10;Tekoälyllä luotu sisältö voi olla virheellistä.">
            <a:extLst>
              <a:ext uri="{FF2B5EF4-FFF2-40B4-BE49-F238E27FC236}">
                <a16:creationId xmlns:a16="http://schemas.microsoft.com/office/drawing/2014/main" id="{99AD128A-EBF5-5511-DAC3-AAAB62CB2C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181101"/>
            <a:ext cx="4038600" cy="3364161"/>
          </a:xfrm>
        </p:spPr>
      </p:pic>
    </p:spTree>
    <p:extLst>
      <p:ext uri="{BB962C8B-B14F-4D97-AF65-F5344CB8AC3E}">
        <p14:creationId xmlns:p14="http://schemas.microsoft.com/office/powerpoint/2010/main" val="395169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AEA6D8-80E2-FCC8-2404-ECA2F942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3.1.3 </a:t>
            </a:r>
            <a:r>
              <a:rPr lang="fi-FI" dirty="0" err="1"/>
              <a:t>Continuous</a:t>
            </a:r>
            <a:r>
              <a:rPr lang="fi-FI" dirty="0"/>
              <a:t> </a:t>
            </a:r>
            <a:r>
              <a:rPr lang="fi-FI" dirty="0" err="1"/>
              <a:t>theories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AAD13D-8392-B38E-7132-3C09822A9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7462"/>
            <a:ext cx="4114800" cy="4525963"/>
          </a:xfrm>
        </p:spPr>
        <p:txBody>
          <a:bodyPr/>
          <a:lstStyle/>
          <a:p>
            <a:r>
              <a:rPr lang="en-GB" noProof="0" dirty="0"/>
              <a:t>Vygotsky’s language theory</a:t>
            </a:r>
          </a:p>
          <a:p>
            <a:pPr lvl="1"/>
            <a:r>
              <a:rPr lang="en-GB" b="1" noProof="0" dirty="0"/>
              <a:t>Private speech: </a:t>
            </a:r>
            <a:r>
              <a:rPr lang="en-GB" noProof="0" dirty="0"/>
              <a:t>children talk aloud to themselves</a:t>
            </a:r>
          </a:p>
          <a:p>
            <a:pPr lvl="1"/>
            <a:r>
              <a:rPr lang="en-GB" b="1" noProof="0" dirty="0"/>
              <a:t>Egocentric speech: </a:t>
            </a:r>
            <a:r>
              <a:rPr lang="en-GB" noProof="0" dirty="0"/>
              <a:t>children’s monologue to guide their actions</a:t>
            </a:r>
          </a:p>
          <a:p>
            <a:pPr lvl="1"/>
            <a:r>
              <a:rPr lang="en-GB" b="1" noProof="0" dirty="0"/>
              <a:t>Inner speech: </a:t>
            </a:r>
            <a:r>
              <a:rPr lang="en-GB" noProof="0" dirty="0"/>
              <a:t>children speak to themselves silently in their minds</a:t>
            </a:r>
          </a:p>
        </p:txBody>
      </p:sp>
      <p:pic>
        <p:nvPicPr>
          <p:cNvPr id="7" name="Sisällön paikkamerkki 6" descr="Kuva, joka sisältää kohteen poika, henkilö, taapero, Ihmisen kasvot&#10;&#10;Tekoälyllä luotu sisältö voi olla virheellistä.">
            <a:extLst>
              <a:ext uri="{FF2B5EF4-FFF2-40B4-BE49-F238E27FC236}">
                <a16:creationId xmlns:a16="http://schemas.microsoft.com/office/drawing/2014/main" id="{A8AA9107-A1CC-60FA-D502-8309B83631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4481" r="7774"/>
          <a:stretch>
            <a:fillRect/>
          </a:stretch>
        </p:blipFill>
        <p:spPr>
          <a:xfrm>
            <a:off x="4572000" y="1829754"/>
            <a:ext cx="4351663" cy="3198491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F0711DD-A130-B874-672C-E97B271F80DC}"/>
              </a:ext>
            </a:extLst>
          </p:cNvPr>
          <p:cNvSpPr txBox="1"/>
          <p:nvPr/>
        </p:nvSpPr>
        <p:spPr>
          <a:xfrm>
            <a:off x="628175" y="5508566"/>
            <a:ext cx="4079771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Internalised language leads to </a:t>
            </a:r>
            <a:br>
              <a:rPr lang="en-GB" sz="2400" b="1" dirty="0"/>
            </a:br>
            <a:r>
              <a:rPr lang="en-GB" sz="2400" b="1" dirty="0"/>
              <a:t>independent thinking</a:t>
            </a:r>
          </a:p>
        </p:txBody>
      </p:sp>
    </p:spTree>
    <p:extLst>
      <p:ext uri="{BB962C8B-B14F-4D97-AF65-F5344CB8AC3E}">
        <p14:creationId xmlns:p14="http://schemas.microsoft.com/office/powerpoint/2010/main" val="357300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335064-4B56-7F8E-0F61-D909D7AF0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3.1.3 </a:t>
            </a:r>
            <a:r>
              <a:rPr lang="fi-FI" dirty="0" err="1"/>
              <a:t>Continuous</a:t>
            </a:r>
            <a:r>
              <a:rPr lang="fi-FI" dirty="0"/>
              <a:t> </a:t>
            </a:r>
            <a:r>
              <a:rPr lang="fi-FI" dirty="0" err="1"/>
              <a:t>theories</a:t>
            </a:r>
            <a:endParaRPr lang="fi-FI" dirty="0"/>
          </a:p>
        </p:txBody>
      </p:sp>
      <p:pic>
        <p:nvPicPr>
          <p:cNvPr id="6" name="Online-media 5" descr="Roxanne - Private Speech">
            <a:hlinkClick r:id="" action="ppaction://media"/>
            <a:extLst>
              <a:ext uri="{FF2B5EF4-FFF2-40B4-BE49-F238E27FC236}">
                <a16:creationId xmlns:a16="http://schemas.microsoft.com/office/drawing/2014/main" id="{13E04C64-F6C3-E837-C767-CD3FD3038A2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5750" y="1600200"/>
            <a:ext cx="6034088" cy="452596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D8C34C4-690F-4999-EEB1-3B55E7AB2E77}"/>
              </a:ext>
            </a:extLst>
          </p:cNvPr>
          <p:cNvSpPr txBox="1"/>
          <p:nvPr/>
        </p:nvSpPr>
        <p:spPr>
          <a:xfrm>
            <a:off x="2806102" y="6231607"/>
            <a:ext cx="353180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Example of private speech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2812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ED263-27D1-E7C5-64AA-20B42D76C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E17AA0-C579-D5E4-CF34-8EFCD1CEE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3682C9E-0F70-344E-C595-8ED8A21D8F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What are the strengths and the limitations of the </a:t>
            </a:r>
            <a:r>
              <a:rPr lang="en-GB" b="1" noProof="0" dirty="0"/>
              <a:t>continuous theories of development</a:t>
            </a:r>
            <a:r>
              <a:rPr lang="en-GB" noProof="0" dirty="0"/>
              <a:t>?</a:t>
            </a:r>
          </a:p>
          <a:p>
            <a:pPr lvl="1"/>
            <a:r>
              <a:rPr lang="en-GB" dirty="0"/>
              <a:t>Engage in conversation</a:t>
            </a:r>
          </a:p>
          <a:p>
            <a:pPr lvl="1"/>
            <a:r>
              <a:rPr lang="en-GB" noProof="0" dirty="0"/>
              <a:t>Write your ideas on the whiteboard</a:t>
            </a:r>
          </a:p>
        </p:txBody>
      </p:sp>
      <p:pic>
        <p:nvPicPr>
          <p:cNvPr id="6" name="Sisällön paikkamerkki 5" descr="Kuva, joka sisältää kohteen näppäimistö, teksti, Toimistotarvikkeet, Tietokoneen näppäimistö&#10;&#10;Tekoälyllä luotu sisältö voi olla virheellistä.">
            <a:extLst>
              <a:ext uri="{FF2B5EF4-FFF2-40B4-BE49-F238E27FC236}">
                <a16:creationId xmlns:a16="http://schemas.microsoft.com/office/drawing/2014/main" id="{B07F0FD7-D3E5-F57A-814F-757F8E1BBB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1600200"/>
            <a:ext cx="3845803" cy="3845803"/>
          </a:xfrm>
        </p:spPr>
      </p:pic>
    </p:spTree>
    <p:extLst>
      <p:ext uri="{BB962C8B-B14F-4D97-AF65-F5344CB8AC3E}">
        <p14:creationId xmlns:p14="http://schemas.microsoft.com/office/powerpoint/2010/main" val="22648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860163-1F57-E236-9807-64FCDA0D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TASK/REVIEW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2B5703-83CC-32EF-E5B6-44B894560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91070" cy="4525963"/>
          </a:xfrm>
        </p:spPr>
        <p:txBody>
          <a:bodyPr>
            <a:normAutofit/>
          </a:bodyPr>
          <a:lstStyle/>
          <a:p>
            <a:r>
              <a:rPr lang="en-GB" noProof="0" dirty="0"/>
              <a:t>Read </a:t>
            </a:r>
            <a:r>
              <a:rPr lang="en-GB" i="1" noProof="0" dirty="0"/>
              <a:t>”Deprivation and privation” </a:t>
            </a:r>
            <a:r>
              <a:rPr lang="en-GB" noProof="0" dirty="0"/>
              <a:t>from </a:t>
            </a:r>
            <a:br>
              <a:rPr lang="en-GB" noProof="0" dirty="0"/>
            </a:br>
            <a:r>
              <a:rPr lang="en-GB" noProof="0" dirty="0" err="1"/>
              <a:t>Kognity</a:t>
            </a:r>
            <a:r>
              <a:rPr lang="en-GB" noProof="0" dirty="0"/>
              <a:t> 3.1.3</a:t>
            </a:r>
          </a:p>
          <a:p>
            <a:pPr lvl="1"/>
            <a:r>
              <a:rPr lang="en-GB" noProof="0" dirty="0"/>
              <a:t>What is meant by </a:t>
            </a:r>
            <a:r>
              <a:rPr lang="en-GB" b="1" noProof="0" dirty="0"/>
              <a:t>institutionalisation</a:t>
            </a:r>
            <a:r>
              <a:rPr lang="en-GB" noProof="0" dirty="0"/>
              <a:t>, </a:t>
            </a:r>
            <a:r>
              <a:rPr lang="en-GB" b="1" noProof="0" dirty="0"/>
              <a:t>deprivation</a:t>
            </a:r>
            <a:r>
              <a:rPr lang="en-GB" noProof="0" dirty="0"/>
              <a:t> and </a:t>
            </a:r>
            <a:r>
              <a:rPr lang="en-GB" b="1" noProof="0" dirty="0"/>
              <a:t>privation?</a:t>
            </a:r>
          </a:p>
          <a:p>
            <a:pPr lvl="1"/>
            <a:r>
              <a:rPr lang="en-GB" noProof="0" dirty="0"/>
              <a:t>How do they connect with </a:t>
            </a:r>
            <a:r>
              <a:rPr lang="en-GB" b="1" noProof="0" dirty="0"/>
              <a:t>Romanian orphanages </a:t>
            </a:r>
            <a:r>
              <a:rPr lang="en-GB" noProof="0" dirty="0"/>
              <a:t>and </a:t>
            </a:r>
            <a:r>
              <a:rPr lang="en-GB" b="1" noProof="0" dirty="0"/>
              <a:t>Rutter et al. (2007)?</a:t>
            </a:r>
          </a:p>
        </p:txBody>
      </p:sp>
      <p:pic>
        <p:nvPicPr>
          <p:cNvPr id="6" name="Sisällön paikkamerkki 5" descr="Kuva, joka sisältää kohteen sisä-, seinä, mustavalkoinen, lattia&#10;&#10;Tekoälyllä luotu sisältö voi olla virheellistä.">
            <a:extLst>
              <a:ext uri="{FF2B5EF4-FFF2-40B4-BE49-F238E27FC236}">
                <a16:creationId xmlns:a16="http://schemas.microsoft.com/office/drawing/2014/main" id="{A145EDF6-3799-5AB9-1328-BCDDA73C11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06" r="8866"/>
          <a:stretch>
            <a:fillRect/>
          </a:stretch>
        </p:blipFill>
        <p:spPr>
          <a:xfrm>
            <a:off x="4858439" y="1733442"/>
            <a:ext cx="3938530" cy="3391116"/>
          </a:xfrm>
        </p:spPr>
      </p:pic>
    </p:spTree>
    <p:extLst>
      <p:ext uri="{BB962C8B-B14F-4D97-AF65-F5344CB8AC3E}">
        <p14:creationId xmlns:p14="http://schemas.microsoft.com/office/powerpoint/2010/main" val="16844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2FA8F-DE90-143C-ECFC-756105593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9FF874-8607-505A-A346-3897E933F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BD77C7D-EA58-E5BD-B229-F7938D80B6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Read the teacher’s supplementary material on </a:t>
            </a:r>
            <a:r>
              <a:rPr lang="en-GB" b="1" dirty="0" err="1"/>
              <a:t>Arranbarri</a:t>
            </a:r>
            <a:r>
              <a:rPr lang="en-GB" b="1" dirty="0"/>
              <a:t> et al. (2023)</a:t>
            </a:r>
          </a:p>
          <a:p>
            <a:pPr lvl="1"/>
            <a:r>
              <a:rPr lang="en-GB" dirty="0"/>
              <a:t>What role does </a:t>
            </a:r>
            <a:r>
              <a:rPr lang="en-GB" b="1" dirty="0"/>
              <a:t>socioeconomic status </a:t>
            </a:r>
            <a:r>
              <a:rPr lang="en-GB" dirty="0"/>
              <a:t>play in human development?</a:t>
            </a:r>
          </a:p>
          <a:p>
            <a:endParaRPr lang="fi-FI" dirty="0"/>
          </a:p>
        </p:txBody>
      </p:sp>
      <p:pic>
        <p:nvPicPr>
          <p:cNvPr id="8" name="Sisällön paikkamerkki 7" descr="Kuva, joka sisältää kohteen Grafiikka, taide, graafinen suunnittelu, clipart&#10;&#10;Tekoälyllä luotu sisältö voi olla virheellistä.">
            <a:extLst>
              <a:ext uri="{FF2B5EF4-FFF2-40B4-BE49-F238E27FC236}">
                <a16:creationId xmlns:a16="http://schemas.microsoft.com/office/drawing/2014/main" id="{F1605BA3-6A3E-919E-394C-11EE748FFA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33650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B08737-8394-D638-826D-303288745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708053-ED79-837B-5415-4B69080607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noProof="0" dirty="0"/>
          </a:p>
          <a:p>
            <a:r>
              <a:rPr lang="en-GB" noProof="0" dirty="0"/>
              <a:t>To what extent is human development universal?</a:t>
            </a:r>
          </a:p>
          <a:p>
            <a:pPr lvl="1"/>
            <a:r>
              <a:rPr lang="en-GB" noProof="0" dirty="0"/>
              <a:t>Try provide arguments and counter arguments based on what you have learned</a:t>
            </a:r>
          </a:p>
        </p:txBody>
      </p:sp>
      <p:pic>
        <p:nvPicPr>
          <p:cNvPr id="6" name="Sisällön paikkamerkki 5" descr="Kuva, joka sisältää kohteen vaate, poika, hymy, henkilö&#10;&#10;Tekoälyllä luotu sisältö voi olla virheellistä.">
            <a:extLst>
              <a:ext uri="{FF2B5EF4-FFF2-40B4-BE49-F238E27FC236}">
                <a16:creationId xmlns:a16="http://schemas.microsoft.com/office/drawing/2014/main" id="{C7B4FDEE-648C-7F56-E791-265F0A82CD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866" b="10049"/>
          <a:stretch>
            <a:fillRect/>
          </a:stretch>
        </p:blipFill>
        <p:spPr>
          <a:xfrm>
            <a:off x="4495800" y="2653401"/>
            <a:ext cx="4290106" cy="1907581"/>
          </a:xfrm>
        </p:spPr>
      </p:pic>
    </p:spTree>
    <p:extLst>
      <p:ext uri="{BB962C8B-B14F-4D97-AF65-F5344CB8AC3E}">
        <p14:creationId xmlns:p14="http://schemas.microsoft.com/office/powerpoint/2010/main" val="11354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18E112B7-06DB-3C5C-6523-2E9F5536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Picture </a:t>
            </a:r>
            <a:r>
              <a:rPr lang="fi-FI" err="1"/>
              <a:t>sources</a:t>
            </a:r>
            <a:endParaRPr lang="fi-FI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ECB504A-D098-6094-7841-2461709A5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i-FI" err="1"/>
              <a:t>Woman’s</a:t>
            </a:r>
            <a:r>
              <a:rPr lang="fi-FI"/>
              <a:t> life-</a:t>
            </a:r>
            <a:r>
              <a:rPr lang="fi-FI" err="1"/>
              <a:t>cycle</a:t>
            </a:r>
            <a:r>
              <a:rPr lang="fi-FI"/>
              <a:t> &lt;http://</a:t>
            </a:r>
            <a:r>
              <a:rPr lang="fi-FI" err="1"/>
              <a:t>www.omaplus.fi</a:t>
            </a:r>
            <a:r>
              <a:rPr lang="fi-FI"/>
              <a:t>/?s=</a:t>
            </a:r>
            <a:r>
              <a:rPr lang="fi-FI" err="1"/>
              <a:t>artikkelit&amp;p</a:t>
            </a:r>
            <a:r>
              <a:rPr lang="fi-FI"/>
              <a:t>=108&gt; </a:t>
            </a:r>
            <a:r>
              <a:rPr lang="fi-FI" err="1"/>
              <a:t>Accessed</a:t>
            </a:r>
            <a:r>
              <a:rPr lang="fi-FI"/>
              <a:t> 2nd of </a:t>
            </a:r>
            <a:r>
              <a:rPr lang="fi-FI" err="1"/>
              <a:t>December</a:t>
            </a:r>
            <a:r>
              <a:rPr lang="fi-FI"/>
              <a:t> 2015.</a:t>
            </a:r>
          </a:p>
          <a:p>
            <a:r>
              <a:rPr lang="fi-FI"/>
              <a:t>Brain </a:t>
            </a:r>
            <a:r>
              <a:rPr lang="fi-FI" err="1"/>
              <a:t>development</a:t>
            </a:r>
            <a:r>
              <a:rPr lang="fi-FI"/>
              <a:t> &lt;</a:t>
            </a:r>
            <a:r>
              <a:rPr lang="fi-FI" err="1"/>
              <a:t>https</a:t>
            </a:r>
            <a:r>
              <a:rPr lang="fi-FI"/>
              <a:t>://</a:t>
            </a:r>
            <a:r>
              <a:rPr lang="fi-FI" err="1"/>
              <a:t>www.news-medical.net</a:t>
            </a:r>
            <a:r>
              <a:rPr lang="fi-FI"/>
              <a:t>/</a:t>
            </a:r>
            <a:r>
              <a:rPr lang="fi-FI" err="1"/>
              <a:t>health</a:t>
            </a:r>
            <a:r>
              <a:rPr lang="fi-FI"/>
              <a:t>/An-</a:t>
            </a:r>
            <a:r>
              <a:rPr lang="fi-FI" err="1"/>
              <a:t>Overview</a:t>
            </a:r>
            <a:r>
              <a:rPr lang="fi-FI"/>
              <a:t>-of-Brain-</a:t>
            </a:r>
            <a:r>
              <a:rPr lang="fi-FI" err="1"/>
              <a:t>Development.aspx</a:t>
            </a:r>
            <a:r>
              <a:rPr lang="fi-FI"/>
              <a:t>&gt; </a:t>
            </a:r>
            <a:r>
              <a:rPr lang="fi-FI" err="1"/>
              <a:t>Accessed</a:t>
            </a:r>
            <a:r>
              <a:rPr lang="fi-FI"/>
              <a:t> 20th of October 2025.</a:t>
            </a:r>
          </a:p>
          <a:p>
            <a:r>
              <a:rPr lang="fi-FI"/>
              <a:t>Brain </a:t>
            </a:r>
            <a:r>
              <a:rPr lang="fi-FI" err="1"/>
              <a:t>maturation</a:t>
            </a:r>
            <a:r>
              <a:rPr lang="fi-FI"/>
              <a:t> &lt;</a:t>
            </a:r>
            <a:r>
              <a:rPr lang="fi-FI" err="1"/>
              <a:t>https</a:t>
            </a:r>
            <a:r>
              <a:rPr lang="fi-FI"/>
              <a:t>://</a:t>
            </a:r>
            <a:r>
              <a:rPr lang="fi-FI" err="1"/>
              <a:t>sites.duke.edu</a:t>
            </a:r>
            <a:r>
              <a:rPr lang="fi-FI"/>
              <a:t>/</a:t>
            </a:r>
            <a:r>
              <a:rPr lang="fi-FI" err="1"/>
              <a:t>apep</a:t>
            </a:r>
            <a:r>
              <a:rPr lang="fi-FI"/>
              <a:t>/module-3-alcohol-cell-suicide-and-the-adolescent-brain/science-</a:t>
            </a:r>
            <a:r>
              <a:rPr lang="fi-FI" err="1"/>
              <a:t>content</a:t>
            </a:r>
            <a:r>
              <a:rPr lang="fi-FI"/>
              <a:t>/brain-maturation-is-complete-at-about-24-years-of-age/&gt; </a:t>
            </a:r>
            <a:r>
              <a:rPr lang="fi-FI" err="1"/>
              <a:t>Accessed</a:t>
            </a:r>
            <a:r>
              <a:rPr lang="fi-FI"/>
              <a:t> 22nd of October 2025.</a:t>
            </a:r>
          </a:p>
          <a:p>
            <a:r>
              <a:rPr lang="fi-FI" err="1"/>
              <a:t>Blue</a:t>
            </a:r>
            <a:r>
              <a:rPr lang="fi-FI"/>
              <a:t> </a:t>
            </a:r>
            <a:r>
              <a:rPr lang="fi-FI" err="1"/>
              <a:t>brain</a:t>
            </a:r>
            <a:r>
              <a:rPr lang="fi-FI"/>
              <a:t> </a:t>
            </a:r>
            <a:r>
              <a:rPr lang="fi-FI" err="1"/>
              <a:t>cells</a:t>
            </a:r>
            <a:r>
              <a:rPr lang="fi-FI"/>
              <a:t> &lt;</a:t>
            </a:r>
            <a:r>
              <a:rPr lang="fi-FI" err="1"/>
              <a:t>https</a:t>
            </a:r>
            <a:r>
              <a:rPr lang="fi-FI"/>
              <a:t>://</a:t>
            </a:r>
            <a:r>
              <a:rPr lang="fi-FI" err="1"/>
              <a:t>medium.com</a:t>
            </a:r>
            <a:r>
              <a:rPr lang="fi-FI"/>
              <a:t>/</a:t>
            </a:r>
            <a:r>
              <a:rPr lang="fi-FI" err="1"/>
              <a:t>predict</a:t>
            </a:r>
            <a:r>
              <a:rPr lang="fi-FI"/>
              <a:t>/artificial-neural-networks-mapping-the-human-brain-2e0bd4a93160&gt; </a:t>
            </a:r>
            <a:r>
              <a:rPr lang="fi-FI" err="1"/>
              <a:t>Accessed</a:t>
            </a:r>
            <a:r>
              <a:rPr lang="fi-FI"/>
              <a:t> 10th of </a:t>
            </a:r>
            <a:r>
              <a:rPr lang="fi-FI" err="1"/>
              <a:t>February</a:t>
            </a:r>
            <a:r>
              <a:rPr lang="fi-FI"/>
              <a:t> 2020.</a:t>
            </a:r>
          </a:p>
          <a:p>
            <a:r>
              <a:rPr lang="fi-FI" err="1"/>
              <a:t>Synaptic</a:t>
            </a:r>
            <a:r>
              <a:rPr lang="fi-FI"/>
              <a:t> </a:t>
            </a:r>
            <a:r>
              <a:rPr lang="fi-FI" err="1"/>
              <a:t>pruning</a:t>
            </a:r>
            <a:r>
              <a:rPr lang="fi-FI"/>
              <a:t>&lt;</a:t>
            </a:r>
            <a:r>
              <a:rPr lang="fi-FI" err="1"/>
              <a:t>https</a:t>
            </a:r>
            <a:r>
              <a:rPr lang="fi-FI"/>
              <a:t>://</a:t>
            </a:r>
            <a:r>
              <a:rPr lang="fi-FI" err="1"/>
              <a:t>www.quora.com</a:t>
            </a:r>
            <a:r>
              <a:rPr lang="fi-FI"/>
              <a:t>/How-</a:t>
            </a:r>
            <a:r>
              <a:rPr lang="fi-FI" err="1"/>
              <a:t>much</a:t>
            </a:r>
            <a:r>
              <a:rPr lang="fi-FI"/>
              <a:t>-</a:t>
            </a:r>
            <a:r>
              <a:rPr lang="fi-FI" err="1"/>
              <a:t>can-our-brains-be-altered-after-we-enter-adulthood</a:t>
            </a:r>
            <a:r>
              <a:rPr lang="fi-FI"/>
              <a:t>&gt; </a:t>
            </a:r>
            <a:r>
              <a:rPr lang="fi-FI" err="1"/>
              <a:t>Accessed</a:t>
            </a:r>
            <a:r>
              <a:rPr lang="fi-FI"/>
              <a:t> 10th of </a:t>
            </a:r>
            <a:r>
              <a:rPr lang="fi-FI" err="1"/>
              <a:t>February</a:t>
            </a:r>
            <a:r>
              <a:rPr lang="fi-FI"/>
              <a:t> 2020.</a:t>
            </a:r>
          </a:p>
          <a:p>
            <a:r>
              <a:rPr lang="fi-FI" err="1"/>
              <a:t>Myelin</a:t>
            </a:r>
            <a:r>
              <a:rPr lang="fi-FI"/>
              <a:t> </a:t>
            </a:r>
            <a:r>
              <a:rPr lang="fi-FI" err="1"/>
              <a:t>sheath</a:t>
            </a:r>
            <a:r>
              <a:rPr lang="fi-FI"/>
              <a:t> &lt;</a:t>
            </a:r>
            <a:r>
              <a:rPr lang="fi-FI" err="1"/>
              <a:t>https</a:t>
            </a:r>
            <a:r>
              <a:rPr lang="fi-FI"/>
              <a:t>://</a:t>
            </a:r>
            <a:r>
              <a:rPr lang="fi-FI" err="1"/>
              <a:t>www.getbodysmart.com</a:t>
            </a:r>
            <a:r>
              <a:rPr lang="fi-FI"/>
              <a:t>/</a:t>
            </a:r>
            <a:r>
              <a:rPr lang="fi-FI" err="1"/>
              <a:t>neuron-support-cells</a:t>
            </a:r>
            <a:r>
              <a:rPr lang="fi-FI"/>
              <a:t>/</a:t>
            </a:r>
            <a:r>
              <a:rPr lang="fi-FI" err="1"/>
              <a:t>schwann-cells</a:t>
            </a:r>
            <a:r>
              <a:rPr lang="fi-FI"/>
              <a:t>/&gt; </a:t>
            </a:r>
            <a:r>
              <a:rPr lang="fi-FI" err="1"/>
              <a:t>Accessed</a:t>
            </a:r>
            <a:r>
              <a:rPr lang="fi-FI"/>
              <a:t> 22nd of October 2025.</a:t>
            </a:r>
          </a:p>
          <a:p>
            <a:r>
              <a:rPr lang="fi-FI" err="1"/>
              <a:t>Stages</a:t>
            </a:r>
            <a:r>
              <a:rPr lang="fi-FI"/>
              <a:t> &lt;</a:t>
            </a:r>
            <a:r>
              <a:rPr lang="fi-FI" err="1"/>
              <a:t>https</a:t>
            </a:r>
            <a:r>
              <a:rPr lang="fi-FI"/>
              <a:t>://</a:t>
            </a:r>
            <a:r>
              <a:rPr lang="fi-FI" err="1"/>
              <a:t>www.grahamfoster.co.uk</a:t>
            </a:r>
            <a:r>
              <a:rPr lang="fi-FI"/>
              <a:t>/</a:t>
            </a:r>
            <a:r>
              <a:rPr lang="fi-FI" err="1"/>
              <a:t>stages</a:t>
            </a:r>
            <a:r>
              <a:rPr lang="fi-FI"/>
              <a:t>-of-a-</a:t>
            </a:r>
            <a:r>
              <a:rPr lang="fi-FI" err="1"/>
              <a:t>branding</a:t>
            </a:r>
            <a:r>
              <a:rPr lang="fi-FI"/>
              <a:t>-</a:t>
            </a:r>
            <a:r>
              <a:rPr lang="fi-FI" err="1"/>
              <a:t>project</a:t>
            </a:r>
            <a:r>
              <a:rPr lang="fi-FI"/>
              <a:t>/&gt; </a:t>
            </a:r>
            <a:r>
              <a:rPr lang="fi-FI" err="1"/>
              <a:t>Accessed</a:t>
            </a:r>
            <a:r>
              <a:rPr lang="fi-FI"/>
              <a:t> 22nd of October 2025.</a:t>
            </a:r>
          </a:p>
          <a:p>
            <a:r>
              <a:rPr lang="fi-FI"/>
              <a:t>Jean Piaget &lt;</a:t>
            </a:r>
            <a:r>
              <a:rPr lang="fi-FI" err="1"/>
              <a:t>https</a:t>
            </a:r>
            <a:r>
              <a:rPr lang="fi-FI"/>
              <a:t>://</a:t>
            </a:r>
            <a:r>
              <a:rPr lang="fi-FI" err="1"/>
              <a:t>fi.wikipedia.org</a:t>
            </a:r>
            <a:r>
              <a:rPr lang="fi-FI"/>
              <a:t>/wiki/</a:t>
            </a:r>
            <a:r>
              <a:rPr lang="fi-FI" err="1"/>
              <a:t>Jean_Piaget</a:t>
            </a:r>
            <a:r>
              <a:rPr lang="fi-FI"/>
              <a:t>&gt; </a:t>
            </a:r>
            <a:r>
              <a:rPr lang="fi-FI" err="1"/>
              <a:t>Accessed</a:t>
            </a:r>
            <a:r>
              <a:rPr lang="fi-FI"/>
              <a:t> 22nd of October 2025.</a:t>
            </a:r>
          </a:p>
          <a:p>
            <a:r>
              <a:rPr lang="fi-FI"/>
              <a:t>Playing </a:t>
            </a:r>
            <a:r>
              <a:rPr lang="fi-FI" err="1"/>
              <a:t>parent</a:t>
            </a:r>
            <a:r>
              <a:rPr lang="fi-FI"/>
              <a:t> and </a:t>
            </a:r>
            <a:r>
              <a:rPr lang="fi-FI" err="1"/>
              <a:t>child</a:t>
            </a:r>
            <a:r>
              <a:rPr lang="fi-FI"/>
              <a:t> &lt;</a:t>
            </a:r>
            <a:r>
              <a:rPr lang="fi-FI" err="1"/>
              <a:t>https</a:t>
            </a:r>
            <a:r>
              <a:rPr lang="fi-FI"/>
              <a:t>://</a:t>
            </a:r>
            <a:r>
              <a:rPr lang="fi-FI" err="1"/>
              <a:t>practicalpie.com</a:t>
            </a:r>
            <a:r>
              <a:rPr lang="fi-FI"/>
              <a:t>/</a:t>
            </a:r>
            <a:r>
              <a:rPr lang="fi-FI" err="1"/>
              <a:t>object-permanence</a:t>
            </a:r>
            <a:r>
              <a:rPr lang="fi-FI"/>
              <a:t>/&gt; </a:t>
            </a:r>
            <a:r>
              <a:rPr lang="fi-FI" err="1"/>
              <a:t>Accessed</a:t>
            </a:r>
            <a:r>
              <a:rPr lang="fi-FI"/>
              <a:t> 22nd of October 2025.</a:t>
            </a:r>
          </a:p>
          <a:p>
            <a:r>
              <a:rPr lang="fi-FI"/>
              <a:t>Child playing &lt;</a:t>
            </a:r>
            <a:r>
              <a:rPr lang="fi-FI" err="1"/>
              <a:t>https</a:t>
            </a:r>
            <a:r>
              <a:rPr lang="fi-FI"/>
              <a:t>://</a:t>
            </a:r>
            <a:r>
              <a:rPr lang="fi-FI" err="1"/>
              <a:t>helpfulprofessor.com</a:t>
            </a:r>
            <a:r>
              <a:rPr lang="fi-FI"/>
              <a:t>/</a:t>
            </a:r>
            <a:r>
              <a:rPr lang="fi-FI" err="1"/>
              <a:t>preoperational-stage-examples</a:t>
            </a:r>
            <a:r>
              <a:rPr lang="fi-FI"/>
              <a:t>/&gt; </a:t>
            </a:r>
            <a:r>
              <a:rPr lang="fi-FI" err="1"/>
              <a:t>Accessed</a:t>
            </a:r>
            <a:r>
              <a:rPr lang="fi-FI"/>
              <a:t> 22nd of October 2025.</a:t>
            </a:r>
          </a:p>
          <a:p>
            <a:r>
              <a:rPr lang="fi-FI" err="1"/>
              <a:t>Experimenting</a:t>
            </a:r>
            <a:r>
              <a:rPr lang="fi-FI"/>
              <a:t> </a:t>
            </a:r>
            <a:r>
              <a:rPr lang="fi-FI" err="1"/>
              <a:t>child</a:t>
            </a:r>
            <a:r>
              <a:rPr lang="fi-FI"/>
              <a:t> &lt;</a:t>
            </a:r>
            <a:r>
              <a:rPr lang="fi-FI" err="1"/>
              <a:t>https</a:t>
            </a:r>
            <a:r>
              <a:rPr lang="fi-FI"/>
              <a:t>://</a:t>
            </a:r>
            <a:r>
              <a:rPr lang="fi-FI" err="1"/>
              <a:t>www.fidmz.online</a:t>
            </a:r>
            <a:r>
              <a:rPr lang="fi-FI"/>
              <a:t>/?</a:t>
            </a:r>
            <a:r>
              <a:rPr lang="fi-FI" err="1"/>
              <a:t>ggcid</a:t>
            </a:r>
            <a:r>
              <a:rPr lang="fi-FI"/>
              <a:t>=4746609&gt; </a:t>
            </a:r>
            <a:r>
              <a:rPr lang="fi-FI" err="1"/>
              <a:t>Accessed</a:t>
            </a:r>
            <a:r>
              <a:rPr lang="fi-FI"/>
              <a:t> 22nd of October 2025.</a:t>
            </a:r>
          </a:p>
          <a:p>
            <a:endParaRPr lang="fi-FI"/>
          </a:p>
          <a:p>
            <a:endParaRPr lang="fi-FI"/>
          </a:p>
          <a:p>
            <a:pPr marL="0" indent="0">
              <a:buNone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85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E8971A-3834-1610-2EB8-67ECE5073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Picture </a:t>
            </a:r>
            <a:r>
              <a:rPr lang="fi-FI" err="1"/>
              <a:t>sources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30D7D6-B79C-ED53-B21B-C36ECCA51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i-FI" dirty="0"/>
              <a:t>Group of </a:t>
            </a:r>
            <a:r>
              <a:rPr lang="fi-FI" dirty="0" err="1"/>
              <a:t>youngsters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www.britannica.com</a:t>
            </a:r>
            <a:r>
              <a:rPr lang="fi-FI" dirty="0"/>
              <a:t>/science/</a:t>
            </a:r>
            <a:r>
              <a:rPr lang="fi-FI" dirty="0" err="1"/>
              <a:t>formal-operational-stage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22nd of October 2025.</a:t>
            </a:r>
          </a:p>
          <a:p>
            <a:r>
              <a:rPr lang="fi-FI" dirty="0" err="1"/>
              <a:t>Thinking</a:t>
            </a:r>
            <a:r>
              <a:rPr lang="fi-FI" dirty="0"/>
              <a:t> </a:t>
            </a:r>
            <a:r>
              <a:rPr lang="fi-FI" dirty="0" err="1"/>
              <a:t>woman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www.freepik.com</a:t>
            </a:r>
            <a:r>
              <a:rPr lang="fi-FI" dirty="0"/>
              <a:t>/</a:t>
            </a:r>
            <a:r>
              <a:rPr lang="fi-FI" dirty="0" err="1"/>
              <a:t>premium-photo</a:t>
            </a:r>
            <a:r>
              <a:rPr lang="fi-FI" dirty="0"/>
              <a:t>/middle-age-woman-thinking-feeling-doubtful-confused-with-different-options-wondering-which-decision-make_22042990.htm&gt; </a:t>
            </a:r>
            <a:r>
              <a:rPr lang="fi-FI" dirty="0" err="1"/>
              <a:t>Accessed</a:t>
            </a:r>
            <a:r>
              <a:rPr lang="fi-FI" dirty="0"/>
              <a:t> 22nd of October 2025.</a:t>
            </a:r>
          </a:p>
          <a:p>
            <a:r>
              <a:rPr lang="fi-FI" dirty="0"/>
              <a:t>Piaget </a:t>
            </a:r>
            <a:r>
              <a:rPr lang="fi-FI" dirty="0" err="1"/>
              <a:t>painting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www.saatchiart.com</a:t>
            </a:r>
            <a:r>
              <a:rPr lang="fi-FI" dirty="0"/>
              <a:t>/en-fi/</a:t>
            </a:r>
            <a:r>
              <a:rPr lang="fi-FI" dirty="0" err="1"/>
              <a:t>print</a:t>
            </a:r>
            <a:r>
              <a:rPr lang="fi-FI" dirty="0"/>
              <a:t>/</a:t>
            </a:r>
            <a:r>
              <a:rPr lang="fi-FI" dirty="0" err="1"/>
              <a:t>Painting</a:t>
            </a:r>
            <a:r>
              <a:rPr lang="fi-FI" dirty="0"/>
              <a:t>-JEAN-PIAGET/73588/11849799/</a:t>
            </a:r>
            <a:r>
              <a:rPr lang="fi-FI" dirty="0" err="1"/>
              <a:t>view?srsltid</a:t>
            </a:r>
            <a:r>
              <a:rPr lang="fi-FI" dirty="0"/>
              <a:t>=AfmBOorLQWNDuBs9lcVOLw4eylZA2eBEC22vLKRae-dWI5iLq1AWc4tA&gt; </a:t>
            </a:r>
            <a:r>
              <a:rPr lang="fi-FI" dirty="0" err="1"/>
              <a:t>Accessed</a:t>
            </a:r>
            <a:r>
              <a:rPr lang="fi-FI" dirty="0"/>
              <a:t> 22nd of October 2025.</a:t>
            </a:r>
          </a:p>
          <a:p>
            <a:r>
              <a:rPr lang="fi-FI" dirty="0" err="1"/>
              <a:t>Erikson’s</a:t>
            </a:r>
            <a:r>
              <a:rPr lang="fi-FI" dirty="0"/>
              <a:t> </a:t>
            </a:r>
            <a:r>
              <a:rPr lang="fi-FI" dirty="0" err="1"/>
              <a:t>stages</a:t>
            </a:r>
            <a:r>
              <a:rPr lang="fi-FI" dirty="0"/>
              <a:t> – </a:t>
            </a:r>
            <a:r>
              <a:rPr lang="fi-FI" dirty="0" err="1"/>
              <a:t>Kognity</a:t>
            </a:r>
            <a:endParaRPr lang="fi-FI" dirty="0"/>
          </a:p>
          <a:p>
            <a:r>
              <a:rPr lang="fi-FI" dirty="0" err="1"/>
              <a:t>Strenghts</a:t>
            </a:r>
            <a:r>
              <a:rPr lang="fi-FI" dirty="0"/>
              <a:t> and </a:t>
            </a:r>
            <a:r>
              <a:rPr lang="fi-FI" dirty="0" err="1"/>
              <a:t>weaknesses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silviapencak.com</a:t>
            </a:r>
            <a:r>
              <a:rPr lang="fi-FI" dirty="0"/>
              <a:t>/</a:t>
            </a:r>
            <a:r>
              <a:rPr lang="fi-FI" dirty="0" err="1"/>
              <a:t>strengths</a:t>
            </a:r>
            <a:r>
              <a:rPr lang="fi-FI" dirty="0"/>
              <a:t>-and-</a:t>
            </a:r>
            <a:r>
              <a:rPr lang="fi-FI" dirty="0" err="1"/>
              <a:t>weaknesses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22nd of October 2025.</a:t>
            </a:r>
          </a:p>
          <a:p>
            <a:r>
              <a:rPr lang="fi-FI" dirty="0" err="1"/>
              <a:t>Theory</a:t>
            </a:r>
            <a:r>
              <a:rPr lang="fi-FI" dirty="0"/>
              <a:t> of </a:t>
            </a:r>
            <a:r>
              <a:rPr lang="fi-FI" dirty="0" err="1"/>
              <a:t>mind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embrace-autism.com</a:t>
            </a:r>
            <a:r>
              <a:rPr lang="fi-FI" dirty="0"/>
              <a:t>/</a:t>
            </a:r>
            <a:r>
              <a:rPr lang="fi-FI" dirty="0" err="1"/>
              <a:t>autism</a:t>
            </a:r>
            <a:r>
              <a:rPr lang="fi-FI" dirty="0"/>
              <a:t>-and-</a:t>
            </a:r>
            <a:r>
              <a:rPr lang="fi-FI" dirty="0" err="1"/>
              <a:t>theory</a:t>
            </a:r>
            <a:r>
              <a:rPr lang="fi-FI" dirty="0"/>
              <a:t>-of-</a:t>
            </a:r>
            <a:r>
              <a:rPr lang="fi-FI" dirty="0" err="1"/>
              <a:t>mind</a:t>
            </a:r>
            <a:r>
              <a:rPr lang="fi-FI" dirty="0"/>
              <a:t>-</a:t>
            </a:r>
            <a:r>
              <a:rPr lang="fi-FI" dirty="0" err="1"/>
              <a:t>whats-new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22nd of October 2025.</a:t>
            </a:r>
          </a:p>
          <a:p>
            <a:r>
              <a:rPr lang="fi-FI" dirty="0" err="1"/>
              <a:t>Mirror</a:t>
            </a:r>
            <a:r>
              <a:rPr lang="fi-FI" dirty="0"/>
              <a:t> </a:t>
            </a:r>
            <a:r>
              <a:rPr lang="fi-FI" dirty="0" err="1"/>
              <a:t>neuron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theneuronfamily.com</a:t>
            </a:r>
            <a:r>
              <a:rPr lang="fi-FI" dirty="0"/>
              <a:t>/</a:t>
            </a:r>
            <a:r>
              <a:rPr lang="fi-FI" dirty="0" err="1"/>
              <a:t>meet-the-neuron-family</a:t>
            </a:r>
            <a:r>
              <a:rPr lang="fi-FI" dirty="0"/>
              <a:t>/</a:t>
            </a:r>
            <a:r>
              <a:rPr lang="fi-FI" dirty="0" err="1"/>
              <a:t>mirror-neuron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23rd of October 2025.</a:t>
            </a:r>
          </a:p>
          <a:p>
            <a:r>
              <a:rPr lang="fi-FI" dirty="0" err="1"/>
              <a:t>Continuum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www.absolutestl.com</a:t>
            </a:r>
            <a:r>
              <a:rPr lang="fi-FI" dirty="0"/>
              <a:t>/</a:t>
            </a:r>
            <a:r>
              <a:rPr lang="fi-FI" dirty="0" err="1"/>
              <a:t>understanding</a:t>
            </a:r>
            <a:r>
              <a:rPr lang="fi-FI" dirty="0"/>
              <a:t>-it/</a:t>
            </a:r>
            <a:r>
              <a:rPr lang="fi-FI" dirty="0" err="1"/>
              <a:t>understanding</a:t>
            </a:r>
            <a:r>
              <a:rPr lang="fi-FI" dirty="0"/>
              <a:t>-business-</a:t>
            </a:r>
            <a:r>
              <a:rPr lang="fi-FI" dirty="0" err="1"/>
              <a:t>continuity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23rd of October 2025.</a:t>
            </a:r>
          </a:p>
          <a:p>
            <a:r>
              <a:rPr lang="fi-FI" dirty="0" err="1"/>
              <a:t>Lev</a:t>
            </a:r>
            <a:r>
              <a:rPr lang="fi-FI" dirty="0"/>
              <a:t> </a:t>
            </a:r>
            <a:r>
              <a:rPr lang="fi-FI" dirty="0" err="1"/>
              <a:t>Vygotsky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fi.wikipedia.org</a:t>
            </a:r>
            <a:r>
              <a:rPr lang="fi-FI" dirty="0"/>
              <a:t>/wiki/</a:t>
            </a:r>
            <a:r>
              <a:rPr lang="fi-FI" dirty="0" err="1"/>
              <a:t>Lev_Vygotski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23rd of October 2025.</a:t>
            </a:r>
          </a:p>
        </p:txBody>
      </p:sp>
    </p:spTree>
    <p:extLst>
      <p:ext uri="{BB962C8B-B14F-4D97-AF65-F5344CB8AC3E}">
        <p14:creationId xmlns:p14="http://schemas.microsoft.com/office/powerpoint/2010/main" val="969405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BB8CA9F4-036E-6949-2206-856AECE2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3.1.1 </a:t>
            </a:r>
            <a:r>
              <a:rPr lang="fi-FI" err="1"/>
              <a:t>Maturation</a:t>
            </a:r>
            <a:r>
              <a:rPr lang="fi-FI"/>
              <a:t> of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brain</a:t>
            </a:r>
            <a:endParaRPr lang="fi-FI"/>
          </a:p>
        </p:txBody>
      </p:sp>
      <p:pic>
        <p:nvPicPr>
          <p:cNvPr id="7" name="Online-media 6" descr="How baby brains develop">
            <a:hlinkClick r:id="" action="ppaction://media"/>
            <a:extLst>
              <a:ext uri="{FF2B5EF4-FFF2-40B4-BE49-F238E27FC236}">
                <a16:creationId xmlns:a16="http://schemas.microsoft.com/office/drawing/2014/main" id="{B9510AF8-ADA5-FD80-B6C1-239F8CBE25B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3E98E3A6-D282-813C-CD2B-8AB993EB537B}"/>
              </a:ext>
            </a:extLst>
          </p:cNvPr>
          <p:cNvSpPr txBox="1"/>
          <p:nvPr/>
        </p:nvSpPr>
        <p:spPr>
          <a:xfrm>
            <a:off x="2599440" y="6231607"/>
            <a:ext cx="394511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/>
              <a:t>Fill out the teacher’s handout</a:t>
            </a:r>
          </a:p>
        </p:txBody>
      </p:sp>
    </p:spTree>
    <p:extLst>
      <p:ext uri="{BB962C8B-B14F-4D97-AF65-F5344CB8AC3E}">
        <p14:creationId xmlns:p14="http://schemas.microsoft.com/office/powerpoint/2010/main" val="22975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1E69DA-B300-85DA-32E8-61B72CBE8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Picture </a:t>
            </a:r>
            <a:r>
              <a:rPr lang="fi-FI" dirty="0" err="1"/>
              <a:t>sources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DFCE54-0742-6305-476A-2E7A90802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 err="1"/>
              <a:t>Flaghand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psychology.iresearchnet.com</a:t>
            </a:r>
            <a:r>
              <a:rPr lang="fi-FI" dirty="0"/>
              <a:t>/</a:t>
            </a:r>
            <a:r>
              <a:rPr lang="fi-FI" dirty="0" err="1"/>
              <a:t>social-psychology</a:t>
            </a:r>
            <a:r>
              <a:rPr lang="fi-FI" dirty="0"/>
              <a:t>/</a:t>
            </a:r>
            <a:r>
              <a:rPr lang="fi-FI" dirty="0" err="1"/>
              <a:t>cultural-psychology</a:t>
            </a:r>
            <a:r>
              <a:rPr lang="fi-FI" dirty="0"/>
              <a:t>/culture/&gt; </a:t>
            </a:r>
            <a:r>
              <a:rPr lang="fi-FI" dirty="0" err="1"/>
              <a:t>Accessed</a:t>
            </a:r>
            <a:r>
              <a:rPr lang="fi-FI" dirty="0"/>
              <a:t> 11th of October 2017.</a:t>
            </a:r>
          </a:p>
          <a:p>
            <a:r>
              <a:rPr lang="fi-FI" dirty="0" err="1"/>
              <a:t>Zone</a:t>
            </a:r>
            <a:r>
              <a:rPr lang="fi-FI" dirty="0"/>
              <a:t> of </a:t>
            </a:r>
            <a:r>
              <a:rPr lang="fi-FI" dirty="0" err="1"/>
              <a:t>proximal</a:t>
            </a:r>
            <a:r>
              <a:rPr lang="fi-FI" dirty="0"/>
              <a:t> </a:t>
            </a:r>
            <a:r>
              <a:rPr lang="fi-FI" dirty="0" err="1"/>
              <a:t>development</a:t>
            </a:r>
            <a:r>
              <a:rPr lang="fi-FI" dirty="0"/>
              <a:t> – </a:t>
            </a:r>
            <a:r>
              <a:rPr lang="fi-FI" dirty="0" err="1"/>
              <a:t>Kognity</a:t>
            </a:r>
            <a:endParaRPr lang="fi-FI" dirty="0"/>
          </a:p>
          <a:p>
            <a:r>
              <a:rPr lang="fi-FI" dirty="0" err="1"/>
              <a:t>Talking</a:t>
            </a:r>
            <a:r>
              <a:rPr lang="fi-FI" dirty="0"/>
              <a:t> </a:t>
            </a:r>
            <a:r>
              <a:rPr lang="fi-FI" dirty="0" err="1"/>
              <a:t>child</a:t>
            </a:r>
            <a:r>
              <a:rPr lang="fi-FI" dirty="0"/>
              <a:t> &lt;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thestaracademy.co.za</a:t>
            </a:r>
            <a:r>
              <a:rPr lang="fi-FI" dirty="0"/>
              <a:t>/</a:t>
            </a:r>
            <a:r>
              <a:rPr lang="fi-FI" dirty="0" err="1"/>
              <a:t>keep</a:t>
            </a:r>
            <a:r>
              <a:rPr lang="fi-FI" dirty="0"/>
              <a:t>-</a:t>
            </a:r>
            <a:r>
              <a:rPr lang="fi-FI" dirty="0" err="1"/>
              <a:t>talking</a:t>
            </a:r>
            <a:r>
              <a:rPr lang="fi-FI" dirty="0"/>
              <a:t>-to-</a:t>
            </a:r>
            <a:r>
              <a:rPr lang="fi-FI" dirty="0" err="1"/>
              <a:t>your</a:t>
            </a:r>
            <a:r>
              <a:rPr lang="fi-FI" dirty="0"/>
              <a:t>-</a:t>
            </a:r>
            <a:r>
              <a:rPr lang="fi-FI" dirty="0" err="1"/>
              <a:t>kid</a:t>
            </a:r>
            <a:r>
              <a:rPr lang="fi-FI" dirty="0"/>
              <a:t>-to-</a:t>
            </a:r>
            <a:r>
              <a:rPr lang="fi-FI" dirty="0" err="1"/>
              <a:t>develop</a:t>
            </a:r>
            <a:r>
              <a:rPr lang="fi-FI" dirty="0"/>
              <a:t>-</a:t>
            </a:r>
            <a:r>
              <a:rPr lang="fi-FI" dirty="0" err="1"/>
              <a:t>speech</a:t>
            </a:r>
            <a:r>
              <a:rPr lang="fi-FI" dirty="0"/>
              <a:t>/ &gt; </a:t>
            </a:r>
            <a:r>
              <a:rPr lang="fi-FI" dirty="0" err="1"/>
              <a:t>Accessed</a:t>
            </a:r>
            <a:r>
              <a:rPr lang="fi-FI" dirty="0"/>
              <a:t> 23rd of October 2025.</a:t>
            </a:r>
          </a:p>
          <a:p>
            <a:r>
              <a:rPr lang="fi-FI" dirty="0" err="1"/>
              <a:t>Orphanage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livada.org</a:t>
            </a:r>
            <a:r>
              <a:rPr lang="fi-FI" dirty="0"/>
              <a:t>/romanian-orphanages-and-the-rise-of-alternative-care-for-romanian-orphans/&gt; </a:t>
            </a:r>
            <a:r>
              <a:rPr lang="fi-FI" dirty="0" err="1"/>
              <a:t>Accessed</a:t>
            </a:r>
            <a:r>
              <a:rPr lang="fi-FI" dirty="0"/>
              <a:t> 23rd of October 2025.</a:t>
            </a:r>
          </a:p>
          <a:p>
            <a:r>
              <a:rPr lang="fi-FI" dirty="0" err="1"/>
              <a:t>Wealth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www.freepik.com</a:t>
            </a:r>
            <a:r>
              <a:rPr lang="fi-FI" dirty="0"/>
              <a:t>/</a:t>
            </a:r>
            <a:r>
              <a:rPr lang="fi-FI" dirty="0" err="1"/>
              <a:t>icon</a:t>
            </a:r>
            <a:r>
              <a:rPr lang="fi-FI" dirty="0"/>
              <a:t>/wealth_10983133&gt; </a:t>
            </a:r>
            <a:r>
              <a:rPr lang="fi-FI" dirty="0" err="1"/>
              <a:t>Accessed</a:t>
            </a:r>
            <a:r>
              <a:rPr lang="fi-FI" dirty="0"/>
              <a:t> 23rd of October 2025.</a:t>
            </a:r>
          </a:p>
          <a:p>
            <a:r>
              <a:rPr lang="fi-FI" dirty="0" err="1"/>
              <a:t>Man’s</a:t>
            </a:r>
            <a:r>
              <a:rPr lang="fi-FI" dirty="0"/>
              <a:t> life-</a:t>
            </a:r>
            <a:r>
              <a:rPr lang="fi-FI" dirty="0" err="1"/>
              <a:t>cycle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study.com</a:t>
            </a:r>
            <a:r>
              <a:rPr lang="fi-FI" dirty="0"/>
              <a:t>/academy/</a:t>
            </a:r>
            <a:r>
              <a:rPr lang="fi-FI" dirty="0" err="1"/>
              <a:t>lesson</a:t>
            </a:r>
            <a:r>
              <a:rPr lang="fi-FI" dirty="0"/>
              <a:t>/</a:t>
            </a:r>
            <a:r>
              <a:rPr lang="fi-FI" dirty="0" err="1"/>
              <a:t>human</a:t>
            </a:r>
            <a:r>
              <a:rPr lang="fi-FI" dirty="0"/>
              <a:t>-</a:t>
            </a:r>
            <a:r>
              <a:rPr lang="fi-FI" dirty="0" err="1"/>
              <a:t>development</a:t>
            </a:r>
            <a:r>
              <a:rPr lang="fi-FI" dirty="0"/>
              <a:t>-</a:t>
            </a:r>
            <a:r>
              <a:rPr lang="fi-FI" dirty="0" err="1"/>
              <a:t>stages</a:t>
            </a:r>
            <a:r>
              <a:rPr lang="fi-FI" dirty="0"/>
              <a:t>-</a:t>
            </a:r>
            <a:r>
              <a:rPr lang="fi-FI" dirty="0" err="1"/>
              <a:t>from</a:t>
            </a:r>
            <a:r>
              <a:rPr lang="fi-FI" dirty="0"/>
              <a:t>-</a:t>
            </a:r>
            <a:r>
              <a:rPr lang="fi-FI" dirty="0" err="1"/>
              <a:t>infancy</a:t>
            </a:r>
            <a:r>
              <a:rPr lang="fi-FI" dirty="0"/>
              <a:t>-to-</a:t>
            </a:r>
            <a:r>
              <a:rPr lang="fi-FI" dirty="0" err="1"/>
              <a:t>late</a:t>
            </a:r>
            <a:r>
              <a:rPr lang="fi-FI" dirty="0"/>
              <a:t>-</a:t>
            </a:r>
            <a:r>
              <a:rPr lang="fi-FI" dirty="0" err="1"/>
              <a:t>adulthood.html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23rd of October 2025.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0067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6EADA6-C7FA-A2D8-EC6A-0C4C8272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3.1.1 </a:t>
            </a:r>
            <a:r>
              <a:rPr lang="fi-FI" err="1"/>
              <a:t>Maturation</a:t>
            </a:r>
            <a:r>
              <a:rPr lang="fi-FI"/>
              <a:t> of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brain</a:t>
            </a:r>
            <a:endParaRPr lang="fi-FI"/>
          </a:p>
        </p:txBody>
      </p:sp>
      <p:pic>
        <p:nvPicPr>
          <p:cNvPr id="4" name="Online-media 3" descr="Insight Into the Teenage Brain: Adriana Galván at TEDxYouth@Caltech">
            <a:hlinkClick r:id="" action="ppaction://media"/>
            <a:extLst>
              <a:ext uri="{FF2B5EF4-FFF2-40B4-BE49-F238E27FC236}">
                <a16:creationId xmlns:a16="http://schemas.microsoft.com/office/drawing/2014/main" id="{5DC043C9-2E69-9455-C95E-A4F69D53636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040727F-214C-E563-932E-B25E3879F7C4}"/>
              </a:ext>
            </a:extLst>
          </p:cNvPr>
          <p:cNvSpPr txBox="1"/>
          <p:nvPr/>
        </p:nvSpPr>
        <p:spPr>
          <a:xfrm>
            <a:off x="2599440" y="6220590"/>
            <a:ext cx="394511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/>
              <a:t>Fill out the teacher’s handout</a:t>
            </a:r>
          </a:p>
        </p:txBody>
      </p:sp>
    </p:spTree>
    <p:extLst>
      <p:ext uri="{BB962C8B-B14F-4D97-AF65-F5344CB8AC3E}">
        <p14:creationId xmlns:p14="http://schemas.microsoft.com/office/powerpoint/2010/main" val="18053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1389A9-37DF-A0B0-C438-89DE4532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FC9760-382D-9CD3-F4EC-B72FF91E4A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GB"/>
          </a:p>
          <a:p>
            <a:r>
              <a:rPr lang="en-GB"/>
              <a:t>Summarise the main points of</a:t>
            </a:r>
            <a:r>
              <a:rPr lang="en-GB" noProof="0"/>
              <a:t> </a:t>
            </a:r>
            <a:r>
              <a:rPr lang="en-GB" i="1" noProof="0"/>
              <a:t>”Maturation of the brain” </a:t>
            </a:r>
            <a:r>
              <a:rPr lang="en-GB" noProof="0"/>
              <a:t>in your own words from </a:t>
            </a:r>
            <a:r>
              <a:rPr lang="en-GB" noProof="0" err="1"/>
              <a:t>Kognity</a:t>
            </a:r>
            <a:r>
              <a:rPr lang="en-GB" noProof="0"/>
              <a:t> 3.1.1</a:t>
            </a:r>
          </a:p>
          <a:p>
            <a:pPr lvl="1"/>
            <a:r>
              <a:rPr lang="en-GB" noProof="0"/>
              <a:t>Focus on the </a:t>
            </a:r>
            <a:r>
              <a:rPr lang="en-GB" b="1" noProof="0"/>
              <a:t>main text</a:t>
            </a:r>
            <a:r>
              <a:rPr lang="en-GB" noProof="0"/>
              <a:t>, </a:t>
            </a:r>
            <a:r>
              <a:rPr lang="en-GB" b="1" noProof="0"/>
              <a:t>table 1 </a:t>
            </a:r>
            <a:r>
              <a:rPr lang="en-GB" noProof="0"/>
              <a:t>and </a:t>
            </a:r>
            <a:r>
              <a:rPr lang="en-GB" b="1" noProof="0"/>
              <a:t>Chugani (1991)</a:t>
            </a:r>
            <a:r>
              <a:rPr lang="en-GB" noProof="0"/>
              <a:t> (abbreviation in 3.1.10)</a:t>
            </a:r>
          </a:p>
        </p:txBody>
      </p:sp>
      <p:pic>
        <p:nvPicPr>
          <p:cNvPr id="6" name="Sisällön paikkamerkki 5" descr="Kuva, joka sisältää kohteen Värikkyys, Lapsitaide, taide&#10;&#10;Tekoälyllä luotu sisältö voi olla virheellistä.">
            <a:extLst>
              <a:ext uri="{FF2B5EF4-FFF2-40B4-BE49-F238E27FC236}">
                <a16:creationId xmlns:a16="http://schemas.microsoft.com/office/drawing/2014/main" id="{B6E4BFD0-2F06-3E54-5F09-498859A114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2536566"/>
            <a:ext cx="4263629" cy="2842419"/>
          </a:xfrm>
        </p:spPr>
      </p:pic>
    </p:spTree>
    <p:extLst>
      <p:ext uri="{BB962C8B-B14F-4D97-AF65-F5344CB8AC3E}">
        <p14:creationId xmlns:p14="http://schemas.microsoft.com/office/powerpoint/2010/main" val="1208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31925-3BC6-0C75-4981-E1F7F299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593994-6F15-2A89-7D29-1A950355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REVIEW</a:t>
            </a:r>
            <a:endParaRPr lang="fi-FI">
              <a:solidFill>
                <a:srgbClr val="FF0000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1EA5B0-3CB6-FEF8-FEA1-5229BC1C44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/>
          </a:p>
          <a:p>
            <a:endParaRPr lang="en-GB"/>
          </a:p>
          <a:p>
            <a:r>
              <a:rPr lang="en-GB"/>
              <a:t>What was meant by </a:t>
            </a:r>
            <a:r>
              <a:rPr lang="en-GB" i="1"/>
              <a:t>neuroplasticity</a:t>
            </a:r>
            <a:r>
              <a:rPr lang="en-GB"/>
              <a:t>?</a:t>
            </a:r>
            <a:endParaRPr lang="en-GB" i="1"/>
          </a:p>
          <a:p>
            <a:pPr lvl="1"/>
            <a:r>
              <a:rPr lang="en-GB"/>
              <a:t>Changes in neural networks, making and braking of neural connections</a:t>
            </a:r>
            <a:endParaRPr lang="en-GB" i="1"/>
          </a:p>
          <a:p>
            <a:endParaRPr lang="en-GB" i="1"/>
          </a:p>
        </p:txBody>
      </p:sp>
      <p:pic>
        <p:nvPicPr>
          <p:cNvPr id="6" name="Sisällön paikkamerkki 5" descr="Kuva, joka sisältää kohteen kevyt, katsominen, tuli, kirkas&#10;&#10;Kuvaus luotu automaattisesti">
            <a:extLst>
              <a:ext uri="{FF2B5EF4-FFF2-40B4-BE49-F238E27FC236}">
                <a16:creationId xmlns:a16="http://schemas.microsoft.com/office/drawing/2014/main" id="{C95588CD-D6B8-2884-C287-5BF81D6332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2274342"/>
            <a:ext cx="4038600" cy="3025278"/>
          </a:xfrm>
        </p:spPr>
      </p:pic>
    </p:spTree>
    <p:extLst>
      <p:ext uri="{BB962C8B-B14F-4D97-AF65-F5344CB8AC3E}">
        <p14:creationId xmlns:p14="http://schemas.microsoft.com/office/powerpoint/2010/main" val="206862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5A4983-2B68-5F39-F3F8-E8DB61169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3.1.1 </a:t>
            </a:r>
            <a:r>
              <a:rPr lang="fi-FI" err="1"/>
              <a:t>Neuroplasticity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EDCDA8-2AD0-25C1-9E45-DD4340BBD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GB" b="1" noProof="0"/>
              <a:t>Neurogenesis</a:t>
            </a:r>
          </a:p>
          <a:p>
            <a:pPr lvl="1"/>
            <a:r>
              <a:rPr lang="en-GB" noProof="0"/>
              <a:t>Process of forming new neurons in the brain</a:t>
            </a:r>
          </a:p>
          <a:p>
            <a:endParaRPr lang="en-GB" noProof="0"/>
          </a:p>
          <a:p>
            <a:r>
              <a:rPr lang="en-GB" b="1" noProof="0"/>
              <a:t>Synaptic genesis</a:t>
            </a:r>
          </a:p>
          <a:p>
            <a:pPr lvl="1"/>
            <a:r>
              <a:rPr lang="en-GB" noProof="0"/>
              <a:t>Formation of new connection between neurons (synaptogenesis)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0241F32-15E5-60CC-3972-62D96E8F4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98345" cy="4525963"/>
          </a:xfrm>
        </p:spPr>
        <p:txBody>
          <a:bodyPr>
            <a:normAutofit/>
          </a:bodyPr>
          <a:lstStyle/>
          <a:p>
            <a:r>
              <a:rPr lang="en-GB" b="1" noProof="0"/>
              <a:t>Neural pruning</a:t>
            </a:r>
          </a:p>
          <a:p>
            <a:pPr lvl="1"/>
            <a:r>
              <a:rPr lang="en-GB"/>
              <a:t>Process where unnecessary synapses and neurons are eliminated</a:t>
            </a:r>
            <a:endParaRPr lang="en-GB" noProof="0"/>
          </a:p>
          <a:p>
            <a:endParaRPr lang="en-GB" noProof="0"/>
          </a:p>
          <a:p>
            <a:r>
              <a:rPr lang="en-GB" b="1" noProof="0"/>
              <a:t>Synaptic pruning</a:t>
            </a:r>
          </a:p>
          <a:p>
            <a:pPr lvl="1"/>
            <a:r>
              <a:rPr lang="en-GB"/>
              <a:t>”Death” of the synapses</a:t>
            </a:r>
          </a:p>
          <a:p>
            <a:pPr lvl="1"/>
            <a:r>
              <a:rPr lang="en-GB"/>
              <a:t>Can lead to the death of the neurons</a:t>
            </a:r>
          </a:p>
        </p:txBody>
      </p:sp>
    </p:spTree>
    <p:extLst>
      <p:ext uri="{BB962C8B-B14F-4D97-AF65-F5344CB8AC3E}">
        <p14:creationId xmlns:p14="http://schemas.microsoft.com/office/powerpoint/2010/main" val="14203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build="p" bldLvl="2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5628</TotalTime>
  <Words>1627</Words>
  <Application>Microsoft Macintosh PowerPoint</Application>
  <PresentationFormat>Näytössä katseltava diaesitys (4:3)</PresentationFormat>
  <Paragraphs>220</Paragraphs>
  <Slides>50</Slides>
  <Notes>0</Notes>
  <HiddenSlides>0</HiddenSlides>
  <MMClips>12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50</vt:i4>
      </vt:variant>
    </vt:vector>
  </HeadingPairs>
  <TitlesOfParts>
    <vt:vector size="54" baseType="lpstr">
      <vt:lpstr>Arial</vt:lpstr>
      <vt:lpstr>Calibri</vt:lpstr>
      <vt:lpstr>Wingdings</vt:lpstr>
      <vt:lpstr>Office-teema</vt:lpstr>
      <vt:lpstr>3.1 MODELS OF DEVELOPMENT</vt:lpstr>
      <vt:lpstr>Developmental psychology</vt:lpstr>
      <vt:lpstr>Developmental psychology</vt:lpstr>
      <vt:lpstr>TASK</vt:lpstr>
      <vt:lpstr>3.1.1 Maturation of the brain</vt:lpstr>
      <vt:lpstr>3.1.1 Maturation of the brain</vt:lpstr>
      <vt:lpstr>TASK</vt:lpstr>
      <vt:lpstr>REVIEW</vt:lpstr>
      <vt:lpstr>3.1.1 Neuroplasticity</vt:lpstr>
      <vt:lpstr>3.1.1 Neuroplasticity</vt:lpstr>
      <vt:lpstr>3.1.1 Neuroplasticity</vt:lpstr>
      <vt:lpstr>3.1.1 Neuroplasticity</vt:lpstr>
      <vt:lpstr>3.1.1 Neuroplasticity</vt:lpstr>
      <vt:lpstr>TASK</vt:lpstr>
      <vt:lpstr>3.1.1 Neuroplasticity</vt:lpstr>
      <vt:lpstr>TASK</vt:lpstr>
      <vt:lpstr>TASK</vt:lpstr>
      <vt:lpstr>3.1.2 Stage theories</vt:lpstr>
      <vt:lpstr>3.1.2 Stage theories</vt:lpstr>
      <vt:lpstr>3.1.2 Stage theories</vt:lpstr>
      <vt:lpstr>3.1.2 Stage theories</vt:lpstr>
      <vt:lpstr>3.1.2 Stage theories</vt:lpstr>
      <vt:lpstr>3.1.2 Stage theories</vt:lpstr>
      <vt:lpstr>3.1.2 Stage theories</vt:lpstr>
      <vt:lpstr>3.1.2 Stage theories</vt:lpstr>
      <vt:lpstr>3.1.2 Stage theories</vt:lpstr>
      <vt:lpstr>3.1.2 Stage theories</vt:lpstr>
      <vt:lpstr>REVIEW</vt:lpstr>
      <vt:lpstr>TASK</vt:lpstr>
      <vt:lpstr>3.1.2 Stage theories</vt:lpstr>
      <vt:lpstr>TASK</vt:lpstr>
      <vt:lpstr>3.1.2 Theory of Mind (ToM)</vt:lpstr>
      <vt:lpstr>3.1.2 Theory of Mind (ToM)</vt:lpstr>
      <vt:lpstr>3.1.2 Theory of Mind (ToM)</vt:lpstr>
      <vt:lpstr>3.1.2 Theory of Mind (ToM)</vt:lpstr>
      <vt:lpstr>TASK</vt:lpstr>
      <vt:lpstr>TASK</vt:lpstr>
      <vt:lpstr>3.1.3 Continuous theories</vt:lpstr>
      <vt:lpstr>TASK</vt:lpstr>
      <vt:lpstr>3.1.3 Continuous theories</vt:lpstr>
      <vt:lpstr>TASK</vt:lpstr>
      <vt:lpstr>3.1.3 Continuous theories</vt:lpstr>
      <vt:lpstr>3.1.3 Continuous theories</vt:lpstr>
      <vt:lpstr>TASK</vt:lpstr>
      <vt:lpstr>TASK/REVIEW</vt:lpstr>
      <vt:lpstr>TASK</vt:lpstr>
      <vt:lpstr>TASK</vt:lpstr>
      <vt:lpstr>Picture sources</vt:lpstr>
      <vt:lpstr>Picture sources</vt:lpstr>
      <vt:lpstr>Picture sources</vt:lpstr>
    </vt:vector>
  </TitlesOfParts>
  <Company>Voionmaa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TARKKAAVAISUUS</dc:title>
  <dc:creator>Markus Lajunen</dc:creator>
  <cp:lastModifiedBy>Lajunen Markus</cp:lastModifiedBy>
  <cp:revision>164</cp:revision>
  <dcterms:created xsi:type="dcterms:W3CDTF">2016-01-27T06:20:57Z</dcterms:created>
  <dcterms:modified xsi:type="dcterms:W3CDTF">2025-10-23T17:38:08Z</dcterms:modified>
</cp:coreProperties>
</file>