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1" r:id="rId3"/>
    <p:sldId id="302" r:id="rId4"/>
    <p:sldId id="282" r:id="rId5"/>
    <p:sldId id="299" r:id="rId6"/>
    <p:sldId id="296" r:id="rId7"/>
    <p:sldId id="300" r:id="rId8"/>
    <p:sldId id="297" r:id="rId9"/>
    <p:sldId id="304" r:id="rId10"/>
    <p:sldId id="303" r:id="rId11"/>
    <p:sldId id="305" r:id="rId12"/>
    <p:sldId id="323" r:id="rId13"/>
    <p:sldId id="324" r:id="rId14"/>
    <p:sldId id="322" r:id="rId15"/>
    <p:sldId id="325" r:id="rId16"/>
    <p:sldId id="350" r:id="rId17"/>
    <p:sldId id="354" r:id="rId18"/>
    <p:sldId id="288" r:id="rId19"/>
    <p:sldId id="353" r:id="rId20"/>
    <p:sldId id="290" r:id="rId21"/>
    <p:sldId id="291" r:id="rId22"/>
    <p:sldId id="352" r:id="rId23"/>
    <p:sldId id="355" r:id="rId24"/>
    <p:sldId id="293" r:id="rId25"/>
    <p:sldId id="278" r:id="rId26"/>
    <p:sldId id="356" r:id="rId27"/>
    <p:sldId id="298" r:id="rId28"/>
    <p:sldId id="364" r:id="rId29"/>
    <p:sldId id="366" r:id="rId30"/>
    <p:sldId id="365" r:id="rId31"/>
    <p:sldId id="359" r:id="rId32"/>
    <p:sldId id="360" r:id="rId33"/>
    <p:sldId id="334" r:id="rId34"/>
    <p:sldId id="335" r:id="rId35"/>
    <p:sldId id="336" r:id="rId36"/>
    <p:sldId id="361" r:id="rId37"/>
    <p:sldId id="358" r:id="rId38"/>
    <p:sldId id="363" r:id="rId39"/>
    <p:sldId id="367" r:id="rId40"/>
    <p:sldId id="369" r:id="rId41"/>
    <p:sldId id="370" r:id="rId42"/>
    <p:sldId id="371" r:id="rId43"/>
    <p:sldId id="374" r:id="rId44"/>
    <p:sldId id="368" r:id="rId45"/>
    <p:sldId id="376" r:id="rId46"/>
    <p:sldId id="373" r:id="rId47"/>
    <p:sldId id="375" r:id="rId48"/>
    <p:sldId id="377" r:id="rId49"/>
    <p:sldId id="306" r:id="rId50"/>
    <p:sldId id="378" r:id="rId51"/>
    <p:sldId id="379" r:id="rId52"/>
    <p:sldId id="380" r:id="rId53"/>
    <p:sldId id="289" r:id="rId54"/>
    <p:sldId id="381" r:id="rId55"/>
    <p:sldId id="382" r:id="rId56"/>
    <p:sldId id="386" r:id="rId57"/>
    <p:sldId id="295" r:id="rId58"/>
    <p:sldId id="357" r:id="rId59"/>
    <p:sldId id="372" r:id="rId60"/>
  </p:sldIdLst>
  <p:sldSz cx="9144000" cy="6858000" type="screen4x3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0"/>
    <p:restoredTop sz="94726"/>
  </p:normalViewPr>
  <p:slideViewPr>
    <p:cSldViewPr snapToGrid="0" snapToObjects="1">
      <p:cViewPr varScale="1">
        <p:scale>
          <a:sx n="120" d="100"/>
          <a:sy n="120" d="100"/>
        </p:scale>
        <p:origin x="43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3.12.2025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09233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3.12.2025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33248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3.12.2025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1134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3.12.2025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2630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3.12.2025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07590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3.12.2025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20553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3.12.2025</a:t>
            </a:fld>
            <a:endParaRPr lang="fi-FI" dirty="0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9237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3.12.2025</a:t>
            </a:fld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92387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3.12.2025</a:t>
            </a:fld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25316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3.12.2025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88210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68CD-6312-3D41-9969-91C46E1C8889}" type="datetimeFigureOut">
              <a:rPr lang="fi-FI" smtClean="0"/>
              <a:t>3.12.2025</a:t>
            </a:fld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23087-4DF3-C949-A3C1-9F62623085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51134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068CD-6312-3D41-9969-91C46E1C8889}" type="datetimeFigureOut">
              <a:rPr lang="fi-FI" smtClean="0"/>
              <a:t>3.12.2025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23087-4DF3-C949-A3C1-9F62623085CA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5726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Wu44AqF0iI?feature=oembed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jTxQy_U3ac?feature=oembed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4AimfX1ij4?feature=oembed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ZCbNstq2Uk?feature=oembed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Q4tlPEihAM?feature=oembed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UIU9XH-mUI?feature=oembed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rNBEhzjg8I?feature=oembed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_6rQk7jlrc?feature=oembed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bWnGoaWAb4?feature=oembed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aAhcNjmvhc?feature=oembed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b="1" dirty="0"/>
              <a:t>3.2 DEVELOPMENT OF SELF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IB Psychology LAJM</a:t>
            </a:r>
          </a:p>
        </p:txBody>
      </p:sp>
    </p:spTree>
    <p:extLst>
      <p:ext uri="{BB962C8B-B14F-4D97-AF65-F5344CB8AC3E}">
        <p14:creationId xmlns:p14="http://schemas.microsoft.com/office/powerpoint/2010/main" val="1580088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4976A109-7AE0-395D-E2FB-363511A7E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</a:t>
            </a:r>
            <a:r>
              <a:rPr lang="fi-FI" dirty="0" err="1"/>
              <a:t>Enculturation</a:t>
            </a:r>
            <a:r>
              <a:rPr lang="fi-FI" dirty="0"/>
              <a:t> of </a:t>
            </a:r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norms</a:t>
            </a:r>
            <a:endParaRPr lang="fi-FI" dirty="0"/>
          </a:p>
        </p:txBody>
      </p:sp>
      <p:pic>
        <p:nvPicPr>
          <p:cNvPr id="7" name="Online-media 6" descr="Girl toys vs boy toys: The experiment - BBC Stories">
            <a:hlinkClick r:id="" action="ppaction://media"/>
            <a:extLst>
              <a:ext uri="{FF2B5EF4-FFF2-40B4-BE49-F238E27FC236}">
                <a16:creationId xmlns:a16="http://schemas.microsoft.com/office/drawing/2014/main" id="{C2B0FA86-37E5-1AA7-C891-5760792523D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879DDE20-67ED-A0F7-E7B3-F4E6F929C218}"/>
              </a:ext>
            </a:extLst>
          </p:cNvPr>
          <p:cNvSpPr txBox="1"/>
          <p:nvPr/>
        </p:nvSpPr>
        <p:spPr>
          <a:xfrm>
            <a:off x="137690" y="6220590"/>
            <a:ext cx="8868646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What does this video tell you about enculturation and gender roles?</a:t>
            </a:r>
            <a:endParaRPr lang="en-GB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427682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F6F88B2-565F-FE05-DFDA-19B005DD5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fi-FI" dirty="0"/>
              <a:t>3.2.1 </a:t>
            </a:r>
            <a:r>
              <a:rPr lang="fi-FI" dirty="0" err="1"/>
              <a:t>Enculturation</a:t>
            </a:r>
            <a:r>
              <a:rPr lang="fi-FI" dirty="0"/>
              <a:t> of </a:t>
            </a:r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norms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36693DB-578C-3EA4-4CC1-55B2FF98E5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GB" noProof="0" dirty="0"/>
          </a:p>
          <a:p>
            <a:pPr>
              <a:lnSpc>
                <a:spcPct val="90000"/>
              </a:lnSpc>
            </a:pPr>
            <a:r>
              <a:rPr lang="en-GB" noProof="0" dirty="0"/>
              <a:t>Read the teacher’s supplementary material on </a:t>
            </a:r>
            <a:r>
              <a:rPr lang="en-GB" b="1" noProof="0" dirty="0"/>
              <a:t>Odden and Rochat (2004)</a:t>
            </a:r>
          </a:p>
          <a:p>
            <a:pPr lvl="1">
              <a:lnSpc>
                <a:spcPct val="90000"/>
              </a:lnSpc>
            </a:pPr>
            <a:r>
              <a:rPr lang="en-GB" noProof="0" dirty="0"/>
              <a:t>What does this study tell you about the role of </a:t>
            </a:r>
            <a:r>
              <a:rPr lang="en-GB" b="1" noProof="0" dirty="0"/>
              <a:t>observational learning </a:t>
            </a:r>
            <a:r>
              <a:rPr lang="en-GB" noProof="0" dirty="0"/>
              <a:t>in enculturation?</a:t>
            </a:r>
          </a:p>
        </p:txBody>
      </p:sp>
      <p:pic>
        <p:nvPicPr>
          <p:cNvPr id="6" name="Sisällön paikkamerkki 5" descr="Kuva, joka sisältää kohteen piha-, maisema, luonto, Rannikko- ja merelliset maanmuodot&#10;&#10;Tekoälyllä luotu sisältö voi olla virheellistä.">
            <a:extLst>
              <a:ext uri="{FF2B5EF4-FFF2-40B4-BE49-F238E27FC236}">
                <a16:creationId xmlns:a16="http://schemas.microsoft.com/office/drawing/2014/main" id="{A4048A4E-FDF5-D9A0-918F-D8EE37252C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8194" r="12243" b="-1"/>
          <a:stretch>
            <a:fillRect/>
          </a:stretch>
        </p:blipFill>
        <p:spPr>
          <a:xfrm>
            <a:off x="4648200" y="1600200"/>
            <a:ext cx="40386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6173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3037D6-2122-2240-9582-36228E75A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</a:t>
            </a:r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identity</a:t>
            </a:r>
            <a:r>
              <a:rPr lang="fi-FI" dirty="0"/>
              <a:t> </a:t>
            </a:r>
            <a:r>
              <a:rPr lang="fi-FI" dirty="0" err="1"/>
              <a:t>theory</a:t>
            </a:r>
            <a:r>
              <a:rPr lang="fi-FI" dirty="0"/>
              <a:t> (SIT)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86099DD-7BB6-5C46-BFCE-BDA4B9113F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Developed by </a:t>
            </a:r>
            <a:r>
              <a:rPr lang="en-GB" b="1" dirty="0"/>
              <a:t>Tajfel and Turner</a:t>
            </a:r>
            <a:r>
              <a:rPr lang="en-GB" dirty="0"/>
              <a:t> </a:t>
            </a:r>
            <a:r>
              <a:rPr lang="en-GB" b="1" dirty="0"/>
              <a:t>(1979) </a:t>
            </a:r>
            <a:r>
              <a:rPr lang="en-GB" dirty="0"/>
              <a:t>for the analysis of </a:t>
            </a:r>
            <a:r>
              <a:rPr lang="en-GB" i="1" dirty="0"/>
              <a:t>intergroup relationships </a:t>
            </a:r>
            <a:r>
              <a:rPr lang="en-GB" dirty="0"/>
              <a:t>and</a:t>
            </a:r>
            <a:r>
              <a:rPr lang="en-GB" i="1" dirty="0"/>
              <a:t> identity development</a:t>
            </a:r>
            <a:endParaRPr lang="fi-FI" i="1" dirty="0"/>
          </a:p>
          <a:p>
            <a:endParaRPr lang="fi-FI" dirty="0"/>
          </a:p>
        </p:txBody>
      </p:sp>
      <p:pic>
        <p:nvPicPr>
          <p:cNvPr id="5" name="Sisällön paikkamerkki 9">
            <a:extLst>
              <a:ext uri="{FF2B5EF4-FFF2-40B4-BE49-F238E27FC236}">
                <a16:creationId xmlns:a16="http://schemas.microsoft.com/office/drawing/2014/main" id="{43094FC8-2483-394B-AE36-D9E9BB48DB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06" y="1600199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33362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1BA503-576E-2340-9772-AB0858B36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</a:t>
            </a:r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identity</a:t>
            </a:r>
            <a:r>
              <a:rPr lang="fi-FI" dirty="0"/>
              <a:t> </a:t>
            </a:r>
            <a:r>
              <a:rPr lang="fi-FI" dirty="0" err="1"/>
              <a:t>theory</a:t>
            </a:r>
            <a:r>
              <a:rPr lang="fi-FI" dirty="0"/>
              <a:t> (SIT)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27DE7E-1D3C-1D45-A293-54C0610AE1B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GB" b="1" dirty="0"/>
          </a:p>
          <a:p>
            <a:r>
              <a:rPr lang="en-GB" b="1" dirty="0"/>
              <a:t>Personal identity</a:t>
            </a:r>
          </a:p>
          <a:p>
            <a:pPr lvl="1"/>
            <a:r>
              <a:rPr lang="en-GB" dirty="0"/>
              <a:t>Who am I?</a:t>
            </a:r>
          </a:p>
          <a:p>
            <a:r>
              <a:rPr lang="en-GB" b="1" dirty="0"/>
              <a:t>Social identity</a:t>
            </a:r>
          </a:p>
          <a:p>
            <a:pPr lvl="1"/>
            <a:r>
              <a:rPr lang="en-GB" dirty="0"/>
              <a:t>Where do I belong?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50E6B786-055E-544F-91F3-EF3F86C362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57667" y="1600200"/>
            <a:ext cx="3019665" cy="4525963"/>
          </a:xfr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FD05C33F-3A0D-B6A0-FAD4-1156A8CD3181}"/>
              </a:ext>
            </a:extLst>
          </p:cNvPr>
          <p:cNvSpPr txBox="1"/>
          <p:nvPr/>
        </p:nvSpPr>
        <p:spPr>
          <a:xfrm>
            <a:off x="659656" y="4172893"/>
            <a:ext cx="3633687" cy="120032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We can have several social </a:t>
            </a:r>
          </a:p>
          <a:p>
            <a:pPr algn="ctr"/>
            <a:r>
              <a:rPr lang="en-GB" sz="2400" b="1" dirty="0"/>
              <a:t>selves corresponding to </a:t>
            </a:r>
            <a:br>
              <a:rPr lang="en-GB" sz="2400" b="1" dirty="0"/>
            </a:br>
            <a:r>
              <a:rPr lang="en-GB" sz="2400" b="1" dirty="0"/>
              <a:t>group memberships</a:t>
            </a:r>
            <a:endParaRPr lang="en-GB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121402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DCD9CC-818E-8C47-B5BB-5D6F6C80F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</a:t>
            </a:r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identity</a:t>
            </a:r>
            <a:r>
              <a:rPr lang="fi-FI" dirty="0"/>
              <a:t> </a:t>
            </a:r>
            <a:r>
              <a:rPr lang="fi-FI" dirty="0" err="1"/>
              <a:t>theory</a:t>
            </a:r>
            <a:r>
              <a:rPr lang="fi-FI" dirty="0"/>
              <a:t> (SIT)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F77E0E76-0425-474B-A401-942225B2FE7D}"/>
              </a:ext>
            </a:extLst>
          </p:cNvPr>
          <p:cNvSpPr txBox="1"/>
          <p:nvPr/>
        </p:nvSpPr>
        <p:spPr>
          <a:xfrm>
            <a:off x="2660210" y="1370260"/>
            <a:ext cx="3823562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/>
              <a:t>SOCIAL CATEGORIZATION</a:t>
            </a:r>
          </a:p>
          <a:p>
            <a:pPr algn="ctr"/>
            <a:r>
              <a:rPr lang="fi-FI" sz="2400" b="1" dirty="0"/>
              <a:t>+ SOCIAL IDENTIFICATION</a:t>
            </a:r>
          </a:p>
        </p:txBody>
      </p:sp>
      <p:sp>
        <p:nvSpPr>
          <p:cNvPr id="6" name="Nuoli vasemmalle ja oikealle 5">
            <a:extLst>
              <a:ext uri="{FF2B5EF4-FFF2-40B4-BE49-F238E27FC236}">
                <a16:creationId xmlns:a16="http://schemas.microsoft.com/office/drawing/2014/main" id="{2D593EB0-99D5-884E-A0F2-2A74C8B68192}"/>
              </a:ext>
            </a:extLst>
          </p:cNvPr>
          <p:cNvSpPr/>
          <p:nvPr/>
        </p:nvSpPr>
        <p:spPr>
          <a:xfrm>
            <a:off x="2745241" y="2513260"/>
            <a:ext cx="3590767" cy="1200328"/>
          </a:xfrm>
          <a:prstGeom prst="left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SOCIAL COMPARISON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7F9AB76-15C9-5143-ACDE-145888B28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71" y="3915371"/>
            <a:ext cx="731640" cy="1893277"/>
          </a:xfrm>
          <a:prstGeom prst="rect">
            <a:avLst/>
          </a:prstGeom>
        </p:spPr>
      </p:pic>
      <p:grpSp>
        <p:nvGrpSpPr>
          <p:cNvPr id="21" name="Ryhmä 20">
            <a:extLst>
              <a:ext uri="{FF2B5EF4-FFF2-40B4-BE49-F238E27FC236}">
                <a16:creationId xmlns:a16="http://schemas.microsoft.com/office/drawing/2014/main" id="{B84C1CDB-49B1-CB49-8A91-60A0102FAB02}"/>
              </a:ext>
            </a:extLst>
          </p:cNvPr>
          <p:cNvGrpSpPr/>
          <p:nvPr/>
        </p:nvGrpSpPr>
        <p:grpSpPr>
          <a:xfrm>
            <a:off x="659670" y="2073052"/>
            <a:ext cx="1772665" cy="1309008"/>
            <a:chOff x="730665" y="2057376"/>
            <a:chExt cx="1772665" cy="1309008"/>
          </a:xfrm>
        </p:grpSpPr>
        <p:sp>
          <p:nvSpPr>
            <p:cNvPr id="8" name="Tekstiruutu 7">
              <a:extLst>
                <a:ext uri="{FF2B5EF4-FFF2-40B4-BE49-F238E27FC236}">
                  <a16:creationId xmlns:a16="http://schemas.microsoft.com/office/drawing/2014/main" id="{3F9334B0-CB95-A441-9C41-84DE9116FC75}"/>
                </a:ext>
              </a:extLst>
            </p:cNvPr>
            <p:cNvSpPr txBox="1"/>
            <p:nvPr/>
          </p:nvSpPr>
          <p:spPr>
            <a:xfrm>
              <a:off x="730665" y="2904719"/>
              <a:ext cx="1772665" cy="461665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i-FI" sz="2400" b="1" dirty="0"/>
                <a:t>In-</a:t>
              </a:r>
              <a:r>
                <a:rPr lang="fi-FI" sz="2400" b="1" dirty="0" err="1"/>
                <a:t>group</a:t>
              </a:r>
              <a:r>
                <a:rPr lang="fi-FI" sz="2400" b="1" dirty="0"/>
                <a:t>: US</a:t>
              </a:r>
            </a:p>
          </p:txBody>
        </p:sp>
        <p:cxnSp>
          <p:nvCxnSpPr>
            <p:cNvPr id="11" name="Suora nuoliyhdysviiva 10">
              <a:extLst>
                <a:ext uri="{FF2B5EF4-FFF2-40B4-BE49-F238E27FC236}">
                  <a16:creationId xmlns:a16="http://schemas.microsoft.com/office/drawing/2014/main" id="{CE4CC49D-08D6-1E4C-B837-29EA995A83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0390" y="2057376"/>
              <a:ext cx="768622" cy="693816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2" name="Kuva 11">
            <a:extLst>
              <a:ext uri="{FF2B5EF4-FFF2-40B4-BE49-F238E27FC236}">
                <a16:creationId xmlns:a16="http://schemas.microsoft.com/office/drawing/2014/main" id="{084DCE42-623A-F442-91F7-FF7A6C594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308" y="3981476"/>
            <a:ext cx="1948082" cy="1761066"/>
          </a:xfrm>
          <a:prstGeom prst="rect">
            <a:avLst/>
          </a:prstGeom>
        </p:spPr>
      </p:pic>
      <p:grpSp>
        <p:nvGrpSpPr>
          <p:cNvPr id="22" name="Ryhmä 21">
            <a:extLst>
              <a:ext uri="{FF2B5EF4-FFF2-40B4-BE49-F238E27FC236}">
                <a16:creationId xmlns:a16="http://schemas.microsoft.com/office/drawing/2014/main" id="{75239A5A-6631-B34F-A7A5-C10A6346F7DE}"/>
              </a:ext>
            </a:extLst>
          </p:cNvPr>
          <p:cNvGrpSpPr/>
          <p:nvPr/>
        </p:nvGrpSpPr>
        <p:grpSpPr>
          <a:xfrm>
            <a:off x="6563883" y="2053452"/>
            <a:ext cx="2414379" cy="1333654"/>
            <a:chOff x="6419966" y="2032730"/>
            <a:chExt cx="2414379" cy="1333654"/>
          </a:xfrm>
        </p:grpSpPr>
        <p:sp>
          <p:nvSpPr>
            <p:cNvPr id="9" name="Tekstiruutu 8">
              <a:extLst>
                <a:ext uri="{FF2B5EF4-FFF2-40B4-BE49-F238E27FC236}">
                  <a16:creationId xmlns:a16="http://schemas.microsoft.com/office/drawing/2014/main" id="{92328265-03B8-AF45-80AD-93AA95BE559B}"/>
                </a:ext>
              </a:extLst>
            </p:cNvPr>
            <p:cNvSpPr txBox="1"/>
            <p:nvPr/>
          </p:nvSpPr>
          <p:spPr>
            <a:xfrm>
              <a:off x="6419966" y="2904719"/>
              <a:ext cx="2414379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i-FI" sz="2400" b="1" dirty="0"/>
                <a:t>Out-</a:t>
              </a:r>
              <a:r>
                <a:rPr lang="fi-FI" sz="2400" b="1" dirty="0" err="1"/>
                <a:t>group</a:t>
              </a:r>
              <a:r>
                <a:rPr lang="fi-FI" sz="2400" b="1" dirty="0"/>
                <a:t>, THEM</a:t>
              </a:r>
            </a:p>
          </p:txBody>
        </p:sp>
        <p:cxnSp>
          <p:nvCxnSpPr>
            <p:cNvPr id="13" name="Suora nuoliyhdysviiva 12">
              <a:extLst>
                <a:ext uri="{FF2B5EF4-FFF2-40B4-BE49-F238E27FC236}">
                  <a16:creationId xmlns:a16="http://schemas.microsoft.com/office/drawing/2014/main" id="{BA7D086C-EBC4-7E48-B407-B6849EF9F451}"/>
                </a:ext>
              </a:extLst>
            </p:cNvPr>
            <p:cNvCxnSpPr>
              <a:cxnSpLocks/>
            </p:cNvCxnSpPr>
            <p:nvPr/>
          </p:nvCxnSpPr>
          <p:spPr>
            <a:xfrm>
              <a:off x="6774984" y="2032730"/>
              <a:ext cx="717197" cy="718462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Ryhmä 26">
            <a:extLst>
              <a:ext uri="{FF2B5EF4-FFF2-40B4-BE49-F238E27FC236}">
                <a16:creationId xmlns:a16="http://schemas.microsoft.com/office/drawing/2014/main" id="{594EA23D-C528-634C-9433-711A0CD01173}"/>
              </a:ext>
            </a:extLst>
          </p:cNvPr>
          <p:cNvGrpSpPr/>
          <p:nvPr/>
        </p:nvGrpSpPr>
        <p:grpSpPr>
          <a:xfrm>
            <a:off x="2866209" y="3495368"/>
            <a:ext cx="3411576" cy="1686437"/>
            <a:chOff x="2866209" y="3495368"/>
            <a:chExt cx="3411576" cy="1686437"/>
          </a:xfrm>
        </p:grpSpPr>
        <p:sp>
          <p:nvSpPr>
            <p:cNvPr id="17" name="Tekstiruutu 16">
              <a:extLst>
                <a:ext uri="{FF2B5EF4-FFF2-40B4-BE49-F238E27FC236}">
                  <a16:creationId xmlns:a16="http://schemas.microsoft.com/office/drawing/2014/main" id="{28AAECB3-71AB-E947-BDD3-BB27724C1D4C}"/>
                </a:ext>
              </a:extLst>
            </p:cNvPr>
            <p:cNvSpPr txBox="1"/>
            <p:nvPr/>
          </p:nvSpPr>
          <p:spPr>
            <a:xfrm>
              <a:off x="2866209" y="3981476"/>
              <a:ext cx="3411576" cy="1200329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/>
                <a:t>Positive distinctiveness </a:t>
              </a:r>
            </a:p>
            <a:p>
              <a:pPr algn="ctr"/>
              <a:r>
                <a:rPr lang="en-GB" sz="2400" dirty="0"/>
                <a:t>and </a:t>
              </a:r>
              <a:r>
                <a:rPr lang="en-GB" sz="2400" b="1" dirty="0"/>
                <a:t>in-group favouritism</a:t>
              </a:r>
              <a:r>
                <a:rPr lang="en-GB" sz="2400" dirty="0"/>
                <a:t>:</a:t>
              </a:r>
            </a:p>
            <a:p>
              <a:pPr algn="ctr"/>
              <a:r>
                <a:rPr lang="en-GB" sz="2400" dirty="0"/>
                <a:t>WE are better than THEM</a:t>
              </a:r>
            </a:p>
          </p:txBody>
        </p:sp>
        <p:cxnSp>
          <p:nvCxnSpPr>
            <p:cNvPr id="24" name="Suora nuoliyhdysviiva 23">
              <a:extLst>
                <a:ext uri="{FF2B5EF4-FFF2-40B4-BE49-F238E27FC236}">
                  <a16:creationId xmlns:a16="http://schemas.microsoft.com/office/drawing/2014/main" id="{67FA6DCD-4DC9-A94D-97BF-2E2558958EE4}"/>
                </a:ext>
              </a:extLst>
            </p:cNvPr>
            <p:cNvCxnSpPr>
              <a:cxnSpLocks/>
            </p:cNvCxnSpPr>
            <p:nvPr/>
          </p:nvCxnSpPr>
          <p:spPr>
            <a:xfrm>
              <a:off x="4571997" y="3495368"/>
              <a:ext cx="0" cy="4200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Ryhmä 9">
            <a:extLst>
              <a:ext uri="{FF2B5EF4-FFF2-40B4-BE49-F238E27FC236}">
                <a16:creationId xmlns:a16="http://schemas.microsoft.com/office/drawing/2014/main" id="{44BD8766-045A-7A48-B8C1-30EE647777B3}"/>
              </a:ext>
            </a:extLst>
          </p:cNvPr>
          <p:cNvGrpSpPr/>
          <p:nvPr/>
        </p:nvGrpSpPr>
        <p:grpSpPr>
          <a:xfrm>
            <a:off x="2893005" y="5322539"/>
            <a:ext cx="3357972" cy="958370"/>
            <a:chOff x="2893005" y="5322539"/>
            <a:chExt cx="3357972" cy="958370"/>
          </a:xfrm>
        </p:grpSpPr>
        <p:sp>
          <p:nvSpPr>
            <p:cNvPr id="4" name="Tekstiruutu 3">
              <a:extLst>
                <a:ext uri="{FF2B5EF4-FFF2-40B4-BE49-F238E27FC236}">
                  <a16:creationId xmlns:a16="http://schemas.microsoft.com/office/drawing/2014/main" id="{3E05EBAE-C1A6-A545-A9CB-C5FBFFDC756D}"/>
                </a:ext>
              </a:extLst>
            </p:cNvPr>
            <p:cNvSpPr txBox="1"/>
            <p:nvPr/>
          </p:nvSpPr>
          <p:spPr>
            <a:xfrm>
              <a:off x="2893005" y="5819244"/>
              <a:ext cx="3357972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/>
                <a:t>Intergroup discrimination</a:t>
              </a:r>
            </a:p>
          </p:txBody>
        </p:sp>
        <p:cxnSp>
          <p:nvCxnSpPr>
            <p:cNvPr id="18" name="Suora nuoliyhdysviiva 17">
              <a:extLst>
                <a:ext uri="{FF2B5EF4-FFF2-40B4-BE49-F238E27FC236}">
                  <a16:creationId xmlns:a16="http://schemas.microsoft.com/office/drawing/2014/main" id="{9DB07EBB-6B33-E141-A0EA-39F625463224}"/>
                </a:ext>
              </a:extLst>
            </p:cNvPr>
            <p:cNvCxnSpPr>
              <a:cxnSpLocks/>
            </p:cNvCxnSpPr>
            <p:nvPr/>
          </p:nvCxnSpPr>
          <p:spPr>
            <a:xfrm>
              <a:off x="4571991" y="5322539"/>
              <a:ext cx="0" cy="4200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527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D779CE-4523-FC4A-9F35-293542288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</a:t>
            </a:r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identity</a:t>
            </a:r>
            <a:r>
              <a:rPr lang="fi-FI" dirty="0"/>
              <a:t> </a:t>
            </a:r>
            <a:r>
              <a:rPr lang="fi-FI" dirty="0" err="1"/>
              <a:t>theory</a:t>
            </a:r>
            <a:r>
              <a:rPr lang="fi-FI" dirty="0"/>
              <a:t> (SIT)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73808A4-570A-2B4A-ADBA-FE8EA57F98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r>
              <a:rPr lang="en-GB"/>
              <a:t>We exaggerate the virtues of our in-group to maintain or enhance positive self-image</a:t>
            </a:r>
          </a:p>
        </p:txBody>
      </p:sp>
      <p:pic>
        <p:nvPicPr>
          <p:cNvPr id="5" name="Sisällön paikkamerkki 6">
            <a:extLst>
              <a:ext uri="{FF2B5EF4-FFF2-40B4-BE49-F238E27FC236}">
                <a16:creationId xmlns:a16="http://schemas.microsoft.com/office/drawing/2014/main" id="{724D49F7-22F3-2D48-9CFE-8C112E3A56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9" b="13102"/>
          <a:stretch/>
        </p:blipFill>
        <p:spPr>
          <a:xfrm>
            <a:off x="4493515" y="2536723"/>
            <a:ext cx="4193285" cy="2334475"/>
          </a:xfrm>
        </p:spPr>
      </p:pic>
    </p:spTree>
    <p:extLst>
      <p:ext uri="{BB962C8B-B14F-4D97-AF65-F5344CB8AC3E}">
        <p14:creationId xmlns:p14="http://schemas.microsoft.com/office/powerpoint/2010/main" val="44684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8D22606-732D-01A9-6B68-5EB650762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3787404-BE27-8DA2-6359-4E9E21A4C9F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Which</a:t>
            </a:r>
            <a:r>
              <a:rPr lang="en-GB" noProof="0" dirty="0"/>
              <a:t> groups do you belong to?</a:t>
            </a:r>
          </a:p>
          <a:p>
            <a:r>
              <a:rPr lang="en-GB" noProof="0" dirty="0"/>
              <a:t>How have your group memberships developed your self-identity?</a:t>
            </a:r>
          </a:p>
          <a:p>
            <a:r>
              <a:rPr lang="en-GB" noProof="0" dirty="0"/>
              <a:t>What is the role of groups in developing self-identity?</a:t>
            </a:r>
          </a:p>
        </p:txBody>
      </p:sp>
      <p:pic>
        <p:nvPicPr>
          <p:cNvPr id="5" name="Sisällön paikkamerkki 5" descr="Kuva, joka sisältää kohteen luonnos, Grafiikka, ympyrä, muotoilu&#10;&#10;Tekoälyllä luotu sisältö voi olla virheellistä.">
            <a:extLst>
              <a:ext uri="{FF2B5EF4-FFF2-40B4-BE49-F238E27FC236}">
                <a16:creationId xmlns:a16="http://schemas.microsoft.com/office/drawing/2014/main" id="{017FA5B2-9D51-8CF4-4B8E-9EB7AD533E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013686"/>
            <a:ext cx="4038600" cy="3698990"/>
          </a:xfrm>
        </p:spPr>
      </p:pic>
    </p:spTree>
    <p:extLst>
      <p:ext uri="{BB962C8B-B14F-4D97-AF65-F5344CB8AC3E}">
        <p14:creationId xmlns:p14="http://schemas.microsoft.com/office/powerpoint/2010/main" val="15208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5D3270-05FF-68D4-E55E-A278FA757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F1A60A9-A0C3-7CD2-BD97-1B9A43BF3A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r>
              <a:rPr lang="en-GB" noProof="0" dirty="0"/>
              <a:t>Read </a:t>
            </a:r>
            <a:r>
              <a:rPr lang="en-GB" i="1" noProof="0" dirty="0"/>
              <a:t>”Application of social identity theory” </a:t>
            </a:r>
            <a:r>
              <a:rPr lang="en-GB" noProof="0" dirty="0"/>
              <a:t>from </a:t>
            </a:r>
            <a:r>
              <a:rPr lang="en-GB" noProof="0" dirty="0" err="1"/>
              <a:t>Kognity</a:t>
            </a:r>
            <a:r>
              <a:rPr lang="en-GB" noProof="0" dirty="0"/>
              <a:t> 3.2.1 and </a:t>
            </a:r>
            <a:r>
              <a:rPr lang="en-GB" b="1" noProof="0" dirty="0"/>
              <a:t>Howarth (2002) </a:t>
            </a:r>
            <a:r>
              <a:rPr lang="en-GB" noProof="0" dirty="0"/>
              <a:t>from </a:t>
            </a:r>
            <a:r>
              <a:rPr lang="en-GB" noProof="0" dirty="0" err="1"/>
              <a:t>Kognity</a:t>
            </a:r>
            <a:r>
              <a:rPr lang="en-GB" noProof="0" dirty="0"/>
              <a:t> 3.2.9</a:t>
            </a:r>
          </a:p>
          <a:p>
            <a:pPr lvl="1"/>
            <a:r>
              <a:rPr lang="en-GB" noProof="0" dirty="0"/>
              <a:t>How can SIT be used to explain the development of self-identity?</a:t>
            </a:r>
          </a:p>
        </p:txBody>
      </p:sp>
      <p:pic>
        <p:nvPicPr>
          <p:cNvPr id="6" name="Sisällön paikkamerkki 5" descr="Kuva, joka sisältää kohteen animaatio, kuvakaappaus, Grafiikka, muotoilu&#10;&#10;Tekoälyllä luotu sisältö voi olla virheellistä.">
            <a:extLst>
              <a:ext uri="{FF2B5EF4-FFF2-40B4-BE49-F238E27FC236}">
                <a16:creationId xmlns:a16="http://schemas.microsoft.com/office/drawing/2014/main" id="{BF1957C2-8C8A-A4AF-CAE0-F9A2B3847B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2026" r="5865"/>
          <a:stretch>
            <a:fillRect/>
          </a:stretch>
        </p:blipFill>
        <p:spPr>
          <a:xfrm>
            <a:off x="4572000" y="1867493"/>
            <a:ext cx="4403630" cy="3991375"/>
          </a:xfrm>
        </p:spPr>
      </p:pic>
    </p:spTree>
    <p:extLst>
      <p:ext uri="{BB962C8B-B14F-4D97-AF65-F5344CB8AC3E}">
        <p14:creationId xmlns:p14="http://schemas.microsoft.com/office/powerpoint/2010/main" val="292803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A00FF4-9780-EE48-8189-148755B20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</a:t>
            </a:r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learning</a:t>
            </a:r>
            <a:r>
              <a:rPr lang="fi-FI" dirty="0"/>
              <a:t> </a:t>
            </a:r>
            <a:r>
              <a:rPr lang="fi-FI" dirty="0" err="1"/>
              <a:t>theory</a:t>
            </a:r>
            <a:r>
              <a:rPr lang="fi-FI" dirty="0"/>
              <a:t> (SLT)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E228E2B-D804-9C41-B048-E07F7EC920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We learn behaviour through </a:t>
            </a:r>
            <a:r>
              <a:rPr lang="en-GB" b="1" dirty="0"/>
              <a:t>observational learning</a:t>
            </a:r>
          </a:p>
          <a:p>
            <a:pPr lvl="1"/>
            <a:r>
              <a:rPr lang="en-GB" dirty="0"/>
              <a:t>We watch models and imitate their behaviour</a:t>
            </a:r>
          </a:p>
          <a:p>
            <a:endParaRPr lang="fi-FI" dirty="0"/>
          </a:p>
        </p:txBody>
      </p:sp>
      <p:pic>
        <p:nvPicPr>
          <p:cNvPr id="5" name="Sisällön paikkamerkki 6">
            <a:extLst>
              <a:ext uri="{FF2B5EF4-FFF2-40B4-BE49-F238E27FC236}">
                <a16:creationId xmlns:a16="http://schemas.microsoft.com/office/drawing/2014/main" id="{CA71AF8C-C276-EA4D-A028-A82A499C2C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232" y="1620590"/>
            <a:ext cx="3952568" cy="4584979"/>
          </a:xfrm>
        </p:spPr>
      </p:pic>
    </p:spTree>
    <p:extLst>
      <p:ext uri="{BB962C8B-B14F-4D97-AF65-F5344CB8AC3E}">
        <p14:creationId xmlns:p14="http://schemas.microsoft.com/office/powerpoint/2010/main" val="241024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DA22E2-683D-2D25-FF48-2B039A740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REVIEW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7DC46D5-B2B1-5955-0AD5-A5C051146E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r>
              <a:rPr lang="en-GB" noProof="0" dirty="0"/>
              <a:t>What was meant by </a:t>
            </a:r>
            <a:r>
              <a:rPr lang="en-GB" b="1" noProof="0" dirty="0"/>
              <a:t>operant conditioning</a:t>
            </a:r>
            <a:r>
              <a:rPr lang="en-GB" noProof="0" dirty="0"/>
              <a:t>?</a:t>
            </a:r>
          </a:p>
          <a:p>
            <a:endParaRPr lang="en-GB" noProof="0" dirty="0"/>
          </a:p>
          <a:p>
            <a:r>
              <a:rPr lang="en-GB" noProof="0" dirty="0"/>
              <a:t>What was meant by </a:t>
            </a:r>
            <a:r>
              <a:rPr lang="en-GB" b="1" noProof="0" dirty="0"/>
              <a:t>reinforcement</a:t>
            </a:r>
            <a:r>
              <a:rPr lang="en-GB" noProof="0" dirty="0"/>
              <a:t> in operant conditioning?</a:t>
            </a:r>
          </a:p>
        </p:txBody>
      </p:sp>
      <p:pic>
        <p:nvPicPr>
          <p:cNvPr id="6" name="Sisällön paikkamerkki 5" descr="Kuva, joka sisältää kohteen teksti, animaatio, kuvitus&#10;&#10;Tekoälyllä luotu sisältö voi olla virheellistä.">
            <a:extLst>
              <a:ext uri="{FF2B5EF4-FFF2-40B4-BE49-F238E27FC236}">
                <a16:creationId xmlns:a16="http://schemas.microsoft.com/office/drawing/2014/main" id="{ADD6FECB-9968-CB2D-0AE5-C59AD9C6A5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99226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0EA43F1-1965-E7A9-A8C0-9BDEB610F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82EDA99-5CB9-2883-AFAC-5021507EB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endParaRPr lang="en-GB" noProof="0" dirty="0"/>
          </a:p>
          <a:p>
            <a:r>
              <a:rPr lang="en-GB" noProof="0" dirty="0"/>
              <a:t>What makes you, you?</a:t>
            </a:r>
          </a:p>
          <a:p>
            <a:pPr lvl="1"/>
            <a:r>
              <a:rPr lang="en-GB" noProof="0" dirty="0"/>
              <a:t>Write a short description</a:t>
            </a:r>
          </a:p>
          <a:p>
            <a:r>
              <a:rPr lang="en-GB" noProof="0" dirty="0"/>
              <a:t>What factors influence your identity?</a:t>
            </a:r>
          </a:p>
          <a:p>
            <a:pPr lvl="1"/>
            <a:r>
              <a:rPr lang="en-GB" dirty="0"/>
              <a:t>Compile a short list or a mind-map</a:t>
            </a:r>
            <a:endParaRPr lang="en-GB" noProof="0" dirty="0"/>
          </a:p>
          <a:p>
            <a:r>
              <a:rPr lang="en-GB" i="1" noProof="0" dirty="0"/>
              <a:t>Don’t use any assistive devices!</a:t>
            </a:r>
          </a:p>
        </p:txBody>
      </p:sp>
      <p:pic>
        <p:nvPicPr>
          <p:cNvPr id="6" name="Sisällön paikkamerkki 5" descr="Kuva, joka sisältää kohteen luonnos, Grafiikka, ympyrä, muotoilu&#10;&#10;Tekoälyllä luotu sisältö voi olla virheellistä.">
            <a:extLst>
              <a:ext uri="{FF2B5EF4-FFF2-40B4-BE49-F238E27FC236}">
                <a16:creationId xmlns:a16="http://schemas.microsoft.com/office/drawing/2014/main" id="{3030F5DF-4BE3-C965-0D65-54C9A85A4F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013686"/>
            <a:ext cx="4038600" cy="3698990"/>
          </a:xfrm>
        </p:spPr>
      </p:pic>
    </p:spTree>
    <p:extLst>
      <p:ext uri="{BB962C8B-B14F-4D97-AF65-F5344CB8AC3E}">
        <p14:creationId xmlns:p14="http://schemas.microsoft.com/office/powerpoint/2010/main" val="70016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AC2563-2190-4943-B5D6-94E489E04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</a:t>
            </a:r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learning</a:t>
            </a:r>
            <a:r>
              <a:rPr lang="fi-FI" dirty="0"/>
              <a:t> </a:t>
            </a:r>
            <a:r>
              <a:rPr lang="fi-FI" dirty="0" err="1"/>
              <a:t>theory</a:t>
            </a:r>
            <a:r>
              <a:rPr lang="fi-FI" dirty="0"/>
              <a:t> (SLT)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63035D4-C87D-8947-A86D-0A5AB98A9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/>
          </a:bodyPr>
          <a:lstStyle/>
          <a:p>
            <a:r>
              <a:rPr lang="en-GB" b="1"/>
              <a:t>Vicarious learning</a:t>
            </a:r>
          </a:p>
          <a:p>
            <a:pPr lvl="1"/>
            <a:r>
              <a:rPr lang="en-GB"/>
              <a:t>Learning from the success and mistakes from others</a:t>
            </a:r>
          </a:p>
          <a:p>
            <a:r>
              <a:rPr lang="en-GB" b="1"/>
              <a:t>Vicarious reinforcement</a:t>
            </a:r>
          </a:p>
          <a:p>
            <a:pPr lvl="1"/>
            <a:r>
              <a:rPr lang="en-GB"/>
              <a:t>Reinforcement of the model’s behaviour through rewards and punishments reinforces the imitator’s behaviour as well</a:t>
            </a:r>
          </a:p>
        </p:txBody>
      </p:sp>
      <p:pic>
        <p:nvPicPr>
          <p:cNvPr id="8" name="Sisällön paikkamerkki 7" descr="Kuva, joka sisältää kohteen urheilu, urheilupeli, henkilö, koripallo&#10;&#10;Kuvaus luotu automaattisesti">
            <a:extLst>
              <a:ext uri="{FF2B5EF4-FFF2-40B4-BE49-F238E27FC236}">
                <a16:creationId xmlns:a16="http://schemas.microsoft.com/office/drawing/2014/main" id="{99E6F1B3-67EA-5FC0-459F-8B9CF87A2A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9650" r="21537"/>
          <a:stretch/>
        </p:blipFill>
        <p:spPr>
          <a:xfrm>
            <a:off x="4906537" y="1785982"/>
            <a:ext cx="3512634" cy="3973058"/>
          </a:xfrm>
        </p:spPr>
      </p:pic>
    </p:spTree>
    <p:extLst>
      <p:ext uri="{BB962C8B-B14F-4D97-AF65-F5344CB8AC3E}">
        <p14:creationId xmlns:p14="http://schemas.microsoft.com/office/powerpoint/2010/main" val="384017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6A640B-E51E-6048-9E2E-862556658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FE57BBC-1B0C-3148-A0D6-2FC54C9075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r>
              <a:rPr lang="en-GB"/>
              <a:t>Find examples of </a:t>
            </a:r>
            <a:r>
              <a:rPr lang="en-GB" i="1"/>
              <a:t>observational learning </a:t>
            </a:r>
            <a:r>
              <a:rPr lang="en-GB"/>
              <a:t>and </a:t>
            </a:r>
            <a:r>
              <a:rPr lang="en-GB" i="1"/>
              <a:t>vicarious reinforcement </a:t>
            </a:r>
            <a:r>
              <a:rPr lang="en-GB"/>
              <a:t>from your own life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C5975B59-425F-0C40-A6F0-07795DD190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2412485"/>
            <a:ext cx="4191000" cy="2799588"/>
          </a:xfrm>
        </p:spPr>
      </p:pic>
    </p:spTree>
    <p:extLst>
      <p:ext uri="{BB962C8B-B14F-4D97-AF65-F5344CB8AC3E}">
        <p14:creationId xmlns:p14="http://schemas.microsoft.com/office/powerpoint/2010/main" val="15392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A3EED5-A83F-C35F-3EEF-9F673F6C5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</a:t>
            </a:r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learning</a:t>
            </a:r>
            <a:r>
              <a:rPr lang="fi-FI" dirty="0"/>
              <a:t> </a:t>
            </a:r>
            <a:r>
              <a:rPr lang="fi-FI" dirty="0" err="1"/>
              <a:t>theory</a:t>
            </a:r>
            <a:r>
              <a:rPr lang="fi-FI" dirty="0"/>
              <a:t> (SLT)</a:t>
            </a:r>
          </a:p>
        </p:txBody>
      </p:sp>
      <p:pic>
        <p:nvPicPr>
          <p:cNvPr id="6" name="Online-media 5" descr="Bandura and Social Learning Theory">
            <a:hlinkClick r:id="" action="ppaction://media"/>
            <a:extLst>
              <a:ext uri="{FF2B5EF4-FFF2-40B4-BE49-F238E27FC236}">
                <a16:creationId xmlns:a16="http://schemas.microsoft.com/office/drawing/2014/main" id="{CD0B5C09-97A4-5F12-6B62-3656B6172B0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1DB045B7-8C4D-2A99-3D4A-A37BD20A6411}"/>
              </a:ext>
            </a:extLst>
          </p:cNvPr>
          <p:cNvSpPr txBox="1"/>
          <p:nvPr/>
        </p:nvSpPr>
        <p:spPr>
          <a:xfrm>
            <a:off x="1212891" y="6220590"/>
            <a:ext cx="6718249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noProof="0" dirty="0"/>
              <a:t>Summary of </a:t>
            </a:r>
            <a:r>
              <a:rPr lang="en-GB" sz="2400" b="1" dirty="0"/>
              <a:t>SLT and Bandura, Ross and Ross (1961)</a:t>
            </a:r>
            <a:endParaRPr lang="en-GB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403249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0A43D21-B709-5A13-900A-567E4691F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D17EBC0-6DD5-D44E-3064-A93B6771C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Read </a:t>
            </a:r>
            <a:r>
              <a:rPr lang="en-GB" i="1" noProof="0" dirty="0"/>
              <a:t>”Social learning theory” </a:t>
            </a:r>
            <a:r>
              <a:rPr lang="en-GB" noProof="0" dirty="0"/>
              <a:t>from </a:t>
            </a:r>
            <a:r>
              <a:rPr lang="en-GB" noProof="0" dirty="0" err="1"/>
              <a:t>Kognity</a:t>
            </a:r>
            <a:r>
              <a:rPr lang="en-GB" noProof="0" dirty="0"/>
              <a:t> 4.1.1 and find out what the following components of SLT mean</a:t>
            </a:r>
          </a:p>
          <a:p>
            <a:pPr lvl="1"/>
            <a:r>
              <a:rPr lang="en-GB" noProof="0" dirty="0"/>
              <a:t>(1) </a:t>
            </a:r>
            <a:r>
              <a:rPr lang="en-GB" b="1" noProof="0" dirty="0"/>
              <a:t>Attention</a:t>
            </a:r>
            <a:r>
              <a:rPr lang="en-GB" noProof="0" dirty="0"/>
              <a:t> with </a:t>
            </a:r>
            <a:r>
              <a:rPr lang="en-GB" b="1" noProof="0" dirty="0"/>
              <a:t>Identification</a:t>
            </a:r>
            <a:r>
              <a:rPr lang="en-GB" noProof="0" dirty="0"/>
              <a:t> and </a:t>
            </a:r>
            <a:r>
              <a:rPr lang="en-GB" b="1" noProof="0" dirty="0"/>
              <a:t>modelling</a:t>
            </a:r>
          </a:p>
          <a:p>
            <a:pPr lvl="1"/>
            <a:r>
              <a:rPr lang="en-GB" noProof="0" dirty="0"/>
              <a:t>(2) </a:t>
            </a:r>
            <a:r>
              <a:rPr lang="en-GB" b="1" noProof="0" dirty="0"/>
              <a:t>Retention</a:t>
            </a:r>
          </a:p>
          <a:p>
            <a:pPr lvl="1"/>
            <a:r>
              <a:rPr lang="en-GB" noProof="0" dirty="0"/>
              <a:t>(3) </a:t>
            </a:r>
            <a:r>
              <a:rPr lang="en-GB" b="1" noProof="0" dirty="0"/>
              <a:t>Reproduction</a:t>
            </a:r>
            <a:r>
              <a:rPr lang="en-GB" noProof="0" dirty="0"/>
              <a:t> with </a:t>
            </a:r>
            <a:r>
              <a:rPr lang="en-GB" b="1" noProof="0" dirty="0"/>
              <a:t>self-efficacy</a:t>
            </a:r>
          </a:p>
          <a:p>
            <a:pPr lvl="1"/>
            <a:r>
              <a:rPr lang="en-GB" noProof="0" dirty="0"/>
              <a:t>(4) </a:t>
            </a:r>
            <a:r>
              <a:rPr lang="en-GB" b="1" noProof="0" dirty="0"/>
              <a:t>Motivation</a:t>
            </a:r>
            <a:r>
              <a:rPr lang="en-GB" noProof="0" dirty="0"/>
              <a:t> with </a:t>
            </a:r>
            <a:r>
              <a:rPr lang="en-GB" b="1" noProof="0" dirty="0"/>
              <a:t>expectations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DF897800-E3D0-A109-1B77-BFAE60439E53}"/>
              </a:ext>
            </a:extLst>
          </p:cNvPr>
          <p:cNvSpPr txBox="1"/>
          <p:nvPr/>
        </p:nvSpPr>
        <p:spPr>
          <a:xfrm>
            <a:off x="739671" y="5372292"/>
            <a:ext cx="7664662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Apply these components to an example from your own life</a:t>
            </a:r>
            <a:endParaRPr lang="en-GB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233455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7BA41D-4FF6-AA47-B877-DE6EDF6A0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</a:t>
            </a:r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learning</a:t>
            </a:r>
            <a:r>
              <a:rPr lang="fi-FI" dirty="0"/>
              <a:t> </a:t>
            </a:r>
            <a:r>
              <a:rPr lang="fi-FI" dirty="0" err="1"/>
              <a:t>theory</a:t>
            </a:r>
            <a:r>
              <a:rPr lang="fi-FI" dirty="0"/>
              <a:t> (SLT)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3A2432F-0E4F-9245-BF67-BCA9232499D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b="1"/>
              <a:t>Self-efficacy</a:t>
            </a:r>
          </a:p>
          <a:p>
            <a:pPr lvl="1"/>
            <a:r>
              <a:rPr lang="en-GB"/>
              <a:t>Beliefs in our ability to carry out actions towards a goal</a:t>
            </a:r>
          </a:p>
          <a:p>
            <a:endParaRPr lang="en-GB" b="1"/>
          </a:p>
          <a:p>
            <a:r>
              <a:rPr lang="en-GB" b="1"/>
              <a:t>Learned helplessness</a:t>
            </a:r>
          </a:p>
          <a:p>
            <a:pPr lvl="1"/>
            <a:r>
              <a:rPr lang="en-GB"/>
              <a:t>Belief that our own efforts do not make </a:t>
            </a:r>
            <a:br>
              <a:rPr lang="en-GB"/>
            </a:br>
            <a:r>
              <a:rPr lang="en-GB"/>
              <a:t>any difference in pursuing a goal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761F5D82-1D34-0648-A778-92633B4FCE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02" y="2037454"/>
            <a:ext cx="3771900" cy="2324100"/>
          </a:xfr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91BAC68B-B779-4E44-965A-213D325FD267}"/>
              </a:ext>
            </a:extLst>
          </p:cNvPr>
          <p:cNvSpPr txBox="1"/>
          <p:nvPr/>
        </p:nvSpPr>
        <p:spPr>
          <a:xfrm>
            <a:off x="4826122" y="4565871"/>
            <a:ext cx="1701556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/>
              <a:t>High </a:t>
            </a:r>
            <a:br>
              <a:rPr lang="en-GB" sz="2400" b="1"/>
            </a:br>
            <a:r>
              <a:rPr lang="en-GB" sz="2400" b="1"/>
              <a:t>self-efficacy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CDCC7BE6-C66A-6849-82CC-7C3F7F56FC83}"/>
              </a:ext>
            </a:extLst>
          </p:cNvPr>
          <p:cNvSpPr txBox="1"/>
          <p:nvPr/>
        </p:nvSpPr>
        <p:spPr>
          <a:xfrm>
            <a:off x="6858000" y="4565870"/>
            <a:ext cx="1701556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/>
              <a:t>Low </a:t>
            </a:r>
            <a:br>
              <a:rPr lang="en-GB" sz="2400" b="1"/>
            </a:br>
            <a:r>
              <a:rPr lang="en-GB" sz="2400" b="1"/>
              <a:t>self-efficacy</a:t>
            </a:r>
          </a:p>
        </p:txBody>
      </p:sp>
    </p:spTree>
    <p:extLst>
      <p:ext uri="{BB962C8B-B14F-4D97-AF65-F5344CB8AC3E}">
        <p14:creationId xmlns:p14="http://schemas.microsoft.com/office/powerpoint/2010/main" val="211800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</a:t>
            </a:r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learning</a:t>
            </a:r>
            <a:r>
              <a:rPr lang="fi-FI" dirty="0"/>
              <a:t> </a:t>
            </a:r>
            <a:r>
              <a:rPr lang="fi-FI" dirty="0" err="1"/>
              <a:t>theory</a:t>
            </a:r>
            <a:r>
              <a:rPr lang="fi-FI" dirty="0"/>
              <a:t> (SLT)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r>
              <a:rPr lang="en-GB" b="1" dirty="0"/>
              <a:t>Reciprocal determinism</a:t>
            </a:r>
          </a:p>
          <a:p>
            <a:pPr lvl="1"/>
            <a:r>
              <a:rPr lang="en-GB" dirty="0"/>
              <a:t>We are influenced by our environment, but we also influence the environment</a:t>
            </a:r>
          </a:p>
          <a:p>
            <a:pPr lvl="1"/>
            <a:r>
              <a:rPr lang="en-GB" i="1" dirty="0"/>
              <a:t>Bidirectional relationship</a:t>
            </a:r>
          </a:p>
        </p:txBody>
      </p:sp>
      <p:pic>
        <p:nvPicPr>
          <p:cNvPr id="8" name="Sisällön paikkamerkki 7" descr="Kuva, joka sisältää kohteen teksti, ympyrä, Fontti, muotoilu&#10;&#10;Tekoälyllä luotu sisältö voi olla virheellistä.">
            <a:extLst>
              <a:ext uri="{FF2B5EF4-FFF2-40B4-BE49-F238E27FC236}">
                <a16:creationId xmlns:a16="http://schemas.microsoft.com/office/drawing/2014/main" id="{EEAF17E4-627E-7D72-0AF1-1D0E13C2DB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78935" y="1847850"/>
            <a:ext cx="3619500" cy="3162300"/>
          </a:xfr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5594D234-E7D5-3EDD-E97B-D84D4A11B398}"/>
              </a:ext>
            </a:extLst>
          </p:cNvPr>
          <p:cNvSpPr txBox="1"/>
          <p:nvPr/>
        </p:nvSpPr>
        <p:spPr>
          <a:xfrm>
            <a:off x="1788619" y="5372292"/>
            <a:ext cx="5566780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Find and/or create and application of </a:t>
            </a:r>
            <a:br>
              <a:rPr lang="en-GB" sz="2400" b="1" dirty="0"/>
            </a:br>
            <a:r>
              <a:rPr lang="en-GB" sz="2400" b="1" dirty="0"/>
              <a:t>reciprocal determinism from your own life</a:t>
            </a:r>
            <a:endParaRPr lang="en-GB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95636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85E1A-4551-41E3-8028-7CDDC87BC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0E72CBE-B60B-18A4-80CD-C0A964A5E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fi-FI" dirty="0"/>
              <a:t>TASK / REVIEW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04566CE-43BE-B466-3CB2-55ABF904AC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GB" sz="3200" noProof="0" dirty="0"/>
          </a:p>
          <a:p>
            <a:pPr>
              <a:lnSpc>
                <a:spcPct val="90000"/>
              </a:lnSpc>
            </a:pPr>
            <a:r>
              <a:rPr lang="en-GB" noProof="0" dirty="0"/>
              <a:t>What </a:t>
            </a:r>
            <a:r>
              <a:rPr lang="en-GB" dirty="0"/>
              <a:t>is the </a:t>
            </a:r>
            <a:r>
              <a:rPr lang="en-GB" noProof="0" dirty="0"/>
              <a:t>role of </a:t>
            </a:r>
            <a:r>
              <a:rPr lang="en-GB" b="1" noProof="0" dirty="0"/>
              <a:t>observational learning </a:t>
            </a:r>
            <a:r>
              <a:rPr lang="en-GB" noProof="0" dirty="0"/>
              <a:t>in </a:t>
            </a:r>
            <a:r>
              <a:rPr lang="en-GB" b="1" noProof="0" dirty="0"/>
              <a:t>enculturation</a:t>
            </a:r>
            <a:r>
              <a:rPr lang="en-GB" noProof="0" dirty="0"/>
              <a:t>?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Remember </a:t>
            </a:r>
            <a:r>
              <a:rPr lang="en-GB" b="1" dirty="0"/>
              <a:t>Odden and Rochat (2004)</a:t>
            </a:r>
          </a:p>
          <a:p>
            <a:pPr>
              <a:lnSpc>
                <a:spcPct val="90000"/>
              </a:lnSpc>
            </a:pPr>
            <a:r>
              <a:rPr lang="en-GB" noProof="0" dirty="0"/>
              <a:t>How can SLT be used to explain the development of self-identity?</a:t>
            </a:r>
          </a:p>
        </p:txBody>
      </p:sp>
      <p:pic>
        <p:nvPicPr>
          <p:cNvPr id="6" name="Sisällön paikkamerkki 5" descr="Kuva, joka sisältää kohteen piha-, maisema, luonto, Rannikko- ja merelliset maanmuodot&#10;&#10;Tekoälyllä luotu sisältö voi olla virheellistä.">
            <a:extLst>
              <a:ext uri="{FF2B5EF4-FFF2-40B4-BE49-F238E27FC236}">
                <a16:creationId xmlns:a16="http://schemas.microsoft.com/office/drawing/2014/main" id="{E236BC91-6D31-5AA8-7E0A-325AB015DF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8194" r="12243" b="-1"/>
          <a:stretch>
            <a:fillRect/>
          </a:stretch>
        </p:blipFill>
        <p:spPr>
          <a:xfrm>
            <a:off x="4648200" y="1600200"/>
            <a:ext cx="40386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20076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53DE0B3A-4E2F-ED03-BC00-D79C4F5CF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fi-FI" dirty="0"/>
              <a:t>TASK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518A620C-39BC-CBE5-7273-0F20624021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GB" noProof="0" dirty="0"/>
              <a:t>Return to </a:t>
            </a:r>
            <a:r>
              <a:rPr lang="en-GB" i="1" noProof="0" dirty="0"/>
              <a:t>”Enculturation” </a:t>
            </a:r>
            <a:r>
              <a:rPr lang="en-GB" noProof="0" dirty="0"/>
              <a:t>in </a:t>
            </a:r>
            <a:r>
              <a:rPr lang="en-GB" noProof="0" dirty="0" err="1"/>
              <a:t>Kognity</a:t>
            </a:r>
            <a:r>
              <a:rPr lang="en-GB" noProof="0" dirty="0"/>
              <a:t> 3.2.1</a:t>
            </a:r>
          </a:p>
          <a:p>
            <a:pPr lvl="1"/>
            <a:r>
              <a:rPr lang="en-GB" noProof="0" dirty="0"/>
              <a:t>Reflect your </a:t>
            </a:r>
            <a:r>
              <a:rPr lang="en-GB" b="1" noProof="0" dirty="0"/>
              <a:t>cultural identity</a:t>
            </a:r>
            <a:r>
              <a:rPr lang="en-GB" noProof="0" dirty="0"/>
              <a:t> and how it develops your self-identity</a:t>
            </a:r>
            <a:endParaRPr lang="en-GB" b="1" noProof="0" dirty="0"/>
          </a:p>
          <a:p>
            <a:pPr lvl="1"/>
            <a:r>
              <a:rPr lang="en-GB" noProof="0" dirty="0"/>
              <a:t>Use everything you have learned from </a:t>
            </a:r>
            <a:r>
              <a:rPr lang="en-GB" b="1" noProof="0" dirty="0"/>
              <a:t>enculturation</a:t>
            </a:r>
            <a:r>
              <a:rPr lang="en-GB" noProof="0" dirty="0"/>
              <a:t>, </a:t>
            </a:r>
            <a:r>
              <a:rPr lang="en-GB" b="1" noProof="0" dirty="0"/>
              <a:t>SIT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noProof="0" dirty="0"/>
              <a:t>and </a:t>
            </a:r>
            <a:r>
              <a:rPr lang="en-GB" b="1" noProof="0" dirty="0"/>
              <a:t>SLT</a:t>
            </a:r>
          </a:p>
        </p:txBody>
      </p:sp>
      <p:pic>
        <p:nvPicPr>
          <p:cNvPr id="2" name="Sisällön paikkamerkki 5" descr="Kuva, joka sisältää kohteen Grafiikka, Fontti, graafinen suunnittelu, logo&#10;&#10;Tekoälyllä luotu sisältö voi olla virheellistä.">
            <a:extLst>
              <a:ext uri="{FF2B5EF4-FFF2-40B4-BE49-F238E27FC236}">
                <a16:creationId xmlns:a16="http://schemas.microsoft.com/office/drawing/2014/main" id="{4DAB68E6-E04F-0A02-9CA4-F358245309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2" r="21864" b="-6"/>
          <a:stretch>
            <a:fillRect/>
          </a:stretch>
        </p:blipFill>
        <p:spPr>
          <a:xfrm>
            <a:off x="4648200" y="1600200"/>
            <a:ext cx="40386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145231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951CA5-A146-6025-C239-26517B91B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Peer </a:t>
            </a:r>
            <a:r>
              <a:rPr lang="fi-FI" dirty="0" err="1"/>
              <a:t>influence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C8ACE08-8EDB-726C-7696-B7F1188725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r>
              <a:rPr lang="en-GB" noProof="0" dirty="0"/>
              <a:t>Peers play a crucial role in our development, especially during </a:t>
            </a:r>
            <a:r>
              <a:rPr lang="en-GB" i="1" noProof="0" dirty="0"/>
              <a:t>childhood</a:t>
            </a:r>
            <a:r>
              <a:rPr lang="en-GB" noProof="0" dirty="0"/>
              <a:t> and </a:t>
            </a:r>
            <a:r>
              <a:rPr lang="en-GB" i="1" noProof="0" dirty="0"/>
              <a:t>adolescence</a:t>
            </a:r>
          </a:p>
        </p:txBody>
      </p:sp>
      <p:pic>
        <p:nvPicPr>
          <p:cNvPr id="6" name="Sisällön paikkamerkki 5" descr="Kuva, joka sisältää kohteen animaatio, Animoidut lastenohjelmat, kuvitus, hymy&#10;&#10;Tekoälyllä luotu sisältö voi olla virheellistä.">
            <a:extLst>
              <a:ext uri="{FF2B5EF4-FFF2-40B4-BE49-F238E27FC236}">
                <a16:creationId xmlns:a16="http://schemas.microsoft.com/office/drawing/2014/main" id="{8A3F737B-6A94-681A-4C82-7929716259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95800" y="2088332"/>
            <a:ext cx="4400937" cy="2527100"/>
          </a:xfrm>
        </p:spPr>
      </p:pic>
    </p:spTree>
    <p:extLst>
      <p:ext uri="{BB962C8B-B14F-4D97-AF65-F5344CB8AC3E}">
        <p14:creationId xmlns:p14="http://schemas.microsoft.com/office/powerpoint/2010/main" val="118974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1A5B56-B07A-227B-B8C4-29A96ADB7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CF40B97-49BA-5C76-B43D-F00EFAE59A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r>
              <a:rPr lang="en-GB" noProof="0" dirty="0"/>
              <a:t>How can </a:t>
            </a:r>
            <a:r>
              <a:rPr lang="en-GB" b="1" noProof="0" dirty="0"/>
              <a:t>social identity theory (SIT) </a:t>
            </a:r>
            <a:r>
              <a:rPr lang="en-GB" noProof="0" dirty="0"/>
              <a:t>be applied to explain peer influence?</a:t>
            </a:r>
          </a:p>
          <a:p>
            <a:pPr lvl="1"/>
            <a:r>
              <a:rPr lang="en-GB" noProof="0" dirty="0"/>
              <a:t>Engage in conversation</a:t>
            </a:r>
          </a:p>
          <a:p>
            <a:pPr lvl="1"/>
            <a:r>
              <a:rPr lang="en-GB" noProof="0" dirty="0"/>
              <a:t>Write your ideas on the whiteboard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AE7E901-C404-CCC5-6395-1FDB4905E92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noProof="0" dirty="0"/>
          </a:p>
          <a:p>
            <a:r>
              <a:rPr lang="en-GB" noProof="0" dirty="0"/>
              <a:t>Read the summary of </a:t>
            </a:r>
            <a:r>
              <a:rPr lang="en-GB" b="1" noProof="0" dirty="0"/>
              <a:t>Jan, Soomro and Ahmad (2017) </a:t>
            </a:r>
            <a:r>
              <a:rPr lang="en-GB" noProof="0" dirty="0"/>
              <a:t>from </a:t>
            </a:r>
            <a:r>
              <a:rPr lang="en-GB" noProof="0" dirty="0" err="1"/>
              <a:t>Kognity</a:t>
            </a:r>
            <a:r>
              <a:rPr lang="en-GB" noProof="0" dirty="0"/>
              <a:t> 3.2.9</a:t>
            </a:r>
          </a:p>
          <a:p>
            <a:pPr lvl="1"/>
            <a:r>
              <a:rPr lang="en-GB" noProof="0" dirty="0"/>
              <a:t>What role does </a:t>
            </a:r>
            <a:r>
              <a:rPr lang="en-GB" b="1" noProof="0" dirty="0"/>
              <a:t>social comparison</a:t>
            </a:r>
            <a:r>
              <a:rPr lang="en-GB" noProof="0" dirty="0"/>
              <a:t> play in self-esteem?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FCA2D251-BE2D-F999-8233-7CEE8D4E1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038600" cy="405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 uiExpand="1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F5A0B8-8DDD-C8D3-B9ED-51EE3905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fi-FI" dirty="0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E02599B-E6B2-7FF6-BB15-983F1FFE6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endParaRPr lang="en-GB" noProof="0" dirty="0"/>
          </a:p>
          <a:p>
            <a:r>
              <a:rPr lang="en-GB" noProof="0" dirty="0"/>
              <a:t>Read </a:t>
            </a:r>
            <a:r>
              <a:rPr lang="en-GB" noProof="0" dirty="0" err="1"/>
              <a:t>Kognity</a:t>
            </a:r>
            <a:r>
              <a:rPr lang="en-GB" noProof="0" dirty="0"/>
              <a:t> 3.2.0</a:t>
            </a:r>
          </a:p>
          <a:p>
            <a:endParaRPr lang="en-GB" noProof="0" dirty="0"/>
          </a:p>
          <a:p>
            <a:r>
              <a:rPr lang="en-GB" noProof="0" dirty="0"/>
              <a:t>What is meant by </a:t>
            </a:r>
            <a:br>
              <a:rPr lang="en-GB" noProof="0" dirty="0"/>
            </a:br>
            <a:r>
              <a:rPr lang="en-GB" b="1" noProof="0" dirty="0"/>
              <a:t>self-identity</a:t>
            </a:r>
            <a:r>
              <a:rPr lang="en-GB" noProof="0" dirty="0"/>
              <a:t>?</a:t>
            </a:r>
          </a:p>
          <a:p>
            <a:endParaRPr lang="en-GB" noProof="0" dirty="0"/>
          </a:p>
          <a:p>
            <a:r>
              <a:rPr lang="en-GB" noProof="0" dirty="0"/>
              <a:t>Amend your notes from the previous task</a:t>
            </a:r>
          </a:p>
          <a:p>
            <a:endParaRPr lang="en-GB" noProof="0" dirty="0"/>
          </a:p>
        </p:txBody>
      </p:sp>
      <p:pic>
        <p:nvPicPr>
          <p:cNvPr id="5" name="Sisällön paikkamerkki 5" descr="Kuva, joka sisältää kohteen Grafiikka, Fontti, graafinen suunnittelu, logo&#10;&#10;Tekoälyllä luotu sisältö voi olla virheellistä.">
            <a:extLst>
              <a:ext uri="{FF2B5EF4-FFF2-40B4-BE49-F238E27FC236}">
                <a16:creationId xmlns:a16="http://schemas.microsoft.com/office/drawing/2014/main" id="{9E7D43A8-D7DC-9755-8174-F766B302EB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2" r="21864" b="-6"/>
          <a:stretch>
            <a:fillRect/>
          </a:stretch>
        </p:blipFill>
        <p:spPr>
          <a:xfrm>
            <a:off x="4648200" y="1600200"/>
            <a:ext cx="40386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346116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4C3E6804-8718-2D48-388C-545D2760E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Peer </a:t>
            </a:r>
            <a:r>
              <a:rPr lang="fi-FI" dirty="0" err="1"/>
              <a:t>influence</a:t>
            </a:r>
            <a:endParaRPr lang="fi-FI" dirty="0"/>
          </a:p>
        </p:txBody>
      </p:sp>
      <p:pic>
        <p:nvPicPr>
          <p:cNvPr id="8" name="Online-media 7" descr="Study: Quality recess crucial for children">
            <a:hlinkClick r:id="" action="ppaction://media"/>
            <a:extLst>
              <a:ext uri="{FF2B5EF4-FFF2-40B4-BE49-F238E27FC236}">
                <a16:creationId xmlns:a16="http://schemas.microsoft.com/office/drawing/2014/main" id="{45C29677-2481-B1CD-37AD-E876F5B5053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942BD70F-4053-3CA6-6B6E-8D3DE06E0017}"/>
              </a:ext>
            </a:extLst>
          </p:cNvPr>
          <p:cNvSpPr txBox="1"/>
          <p:nvPr/>
        </p:nvSpPr>
        <p:spPr>
          <a:xfrm>
            <a:off x="906988" y="6220590"/>
            <a:ext cx="7330084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What this video tell you about the importance of peers?</a:t>
            </a:r>
            <a:endParaRPr lang="en-GB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391862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091D653-0EBB-C8A8-FC84-33B40CA2F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829A5E-40D0-5B3E-FA76-E8200F4C5E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r>
              <a:rPr lang="en-GB" noProof="0" dirty="0"/>
              <a:t>Form groups</a:t>
            </a:r>
          </a:p>
          <a:p>
            <a:r>
              <a:rPr lang="en-GB" noProof="0" dirty="0"/>
              <a:t>Create a plan for an ideal playground that encourages peer interaction and play</a:t>
            </a:r>
          </a:p>
          <a:p>
            <a:pPr lvl="1"/>
            <a:r>
              <a:rPr lang="en-GB" noProof="0" dirty="0"/>
              <a:t>What would it look like?</a:t>
            </a:r>
          </a:p>
          <a:p>
            <a:pPr lvl="1"/>
            <a:r>
              <a:rPr lang="en-GB" noProof="0" dirty="0"/>
              <a:t>Prepare to present your output to others</a:t>
            </a:r>
          </a:p>
        </p:txBody>
      </p:sp>
      <p:pic>
        <p:nvPicPr>
          <p:cNvPr id="6" name="Sisällön paikkamerkki 5" descr="Kuva, joka sisältää kohteen piha-, taivas, leikkikenttä, puu&#10;&#10;Tekoälyllä luotu sisältö voi olla virheellistä.">
            <a:extLst>
              <a:ext uri="{FF2B5EF4-FFF2-40B4-BE49-F238E27FC236}">
                <a16:creationId xmlns:a16="http://schemas.microsoft.com/office/drawing/2014/main" id="{8CEF4682-C835-CF25-EE6A-9CD0F4EEAA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71112" y="1600200"/>
            <a:ext cx="3392775" cy="4525963"/>
          </a:xfrm>
        </p:spPr>
      </p:pic>
    </p:spTree>
    <p:extLst>
      <p:ext uri="{BB962C8B-B14F-4D97-AF65-F5344CB8AC3E}">
        <p14:creationId xmlns:p14="http://schemas.microsoft.com/office/powerpoint/2010/main" val="425842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9C28C4-0EEA-C1B1-7BBD-A6397FF33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Peer </a:t>
            </a:r>
            <a:r>
              <a:rPr lang="fi-FI" dirty="0" err="1"/>
              <a:t>influence</a:t>
            </a:r>
            <a:endParaRPr lang="fi-FI" dirty="0"/>
          </a:p>
        </p:txBody>
      </p:sp>
      <p:pic>
        <p:nvPicPr>
          <p:cNvPr id="9" name="Online-media 8" descr="Designing playgrounds for happier, healthier kids | Sarah Werner Konradi | TEDxMileHigh">
            <a:hlinkClick r:id="" action="ppaction://media"/>
            <a:extLst>
              <a:ext uri="{FF2B5EF4-FFF2-40B4-BE49-F238E27FC236}">
                <a16:creationId xmlns:a16="http://schemas.microsoft.com/office/drawing/2014/main" id="{2C909BA7-F63D-978D-3B29-1D30C7C3B85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0271F8D2-C7B4-7E18-F615-928429226707}"/>
              </a:ext>
            </a:extLst>
          </p:cNvPr>
          <p:cNvSpPr txBox="1"/>
          <p:nvPr/>
        </p:nvSpPr>
        <p:spPr>
          <a:xfrm>
            <a:off x="1759713" y="6220590"/>
            <a:ext cx="5624618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How did your ideas compare to this video?</a:t>
            </a:r>
            <a:endParaRPr lang="en-GB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117268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Peer </a:t>
            </a:r>
            <a:r>
              <a:rPr lang="fi-FI" dirty="0" err="1"/>
              <a:t>influence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b="1" dirty="0"/>
              <a:t>Conformity</a:t>
            </a:r>
          </a:p>
          <a:p>
            <a:pPr lvl="1"/>
            <a:r>
              <a:rPr lang="en-GB" dirty="0"/>
              <a:t>An act to align one’s attitudes, feelings or behaviour to group norms without any request</a:t>
            </a:r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238233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TASK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  <a:p>
            <a:r>
              <a:rPr lang="en-GB"/>
              <a:t>Discuss about situations where you have encountered conformity</a:t>
            </a:r>
          </a:p>
          <a:p>
            <a:pPr lvl="1"/>
            <a:r>
              <a:rPr lang="en-GB"/>
              <a:t>When have you conformed to group norms?</a:t>
            </a:r>
          </a:p>
          <a:p>
            <a:pPr lvl="1"/>
            <a:r>
              <a:rPr lang="en-GB"/>
              <a:t>Have you ever been able to resist conformity?</a:t>
            </a:r>
          </a:p>
        </p:txBody>
      </p:sp>
      <p:pic>
        <p:nvPicPr>
          <p:cNvPr id="5" name="Sisällön paikkamerkki 4" descr="nonconformists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094" b="-240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8716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Peer </a:t>
            </a:r>
            <a:r>
              <a:rPr lang="fi-FI" dirty="0" err="1"/>
              <a:t>influence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69802" cy="4525963"/>
          </a:xfrm>
        </p:spPr>
        <p:txBody>
          <a:bodyPr>
            <a:normAutofit/>
          </a:bodyPr>
          <a:lstStyle/>
          <a:p>
            <a:endParaRPr lang="en-GB"/>
          </a:p>
          <a:p>
            <a:r>
              <a:rPr lang="en-GB" b="1"/>
              <a:t>Informative conformity</a:t>
            </a:r>
          </a:p>
          <a:p>
            <a:pPr lvl="1"/>
            <a:r>
              <a:rPr lang="en-GB"/>
              <a:t>The group genuinely effects the individual’s attitudes</a:t>
            </a:r>
          </a:p>
          <a:p>
            <a:endParaRPr lang="en-GB"/>
          </a:p>
          <a:p>
            <a:r>
              <a:rPr lang="en-GB" b="1"/>
              <a:t>Normative conformity</a:t>
            </a:r>
          </a:p>
          <a:p>
            <a:pPr lvl="1"/>
            <a:r>
              <a:rPr lang="en-GB"/>
              <a:t>Individual conforms, because he or she doesn’t want to break the group norm or to be left out</a:t>
            </a:r>
          </a:p>
        </p:txBody>
      </p:sp>
      <p:pic>
        <p:nvPicPr>
          <p:cNvPr id="5" name="Sisällön paikkamerkki 4" descr="12d8452000683f82614d5dbd2ad12c1a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549" b="-26549"/>
          <a:stretch>
            <a:fillRect/>
          </a:stretch>
        </p:blipFill>
        <p:spPr>
          <a:xfrm>
            <a:off x="4927002" y="1782762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368457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53084EA0-2649-1992-4A4D-D67B5444E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283579BE-D202-AAC7-1280-758616264D1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r>
              <a:rPr lang="en-GB" noProof="0" dirty="0"/>
              <a:t>You are adolescents</a:t>
            </a:r>
          </a:p>
          <a:p>
            <a:r>
              <a:rPr lang="en-GB" noProof="0" dirty="0"/>
              <a:t>Reflect your susceptibility to </a:t>
            </a:r>
            <a:r>
              <a:rPr lang="en-GB" b="1" noProof="0" dirty="0"/>
              <a:t>peer pressure</a:t>
            </a:r>
            <a:r>
              <a:rPr lang="en-GB" noProof="0" dirty="0"/>
              <a:t>, </a:t>
            </a:r>
            <a:r>
              <a:rPr lang="en-GB" b="1" noProof="0" dirty="0"/>
              <a:t>conformity</a:t>
            </a:r>
            <a:r>
              <a:rPr lang="en-GB" noProof="0" dirty="0"/>
              <a:t> and </a:t>
            </a:r>
            <a:r>
              <a:rPr lang="en-GB" b="1" noProof="0" dirty="0"/>
              <a:t>risk-taking</a:t>
            </a:r>
          </a:p>
          <a:p>
            <a:r>
              <a:rPr lang="en-GB" noProof="0" dirty="0"/>
              <a:t>Can you see a difference compared to your childhood?</a:t>
            </a:r>
          </a:p>
        </p:txBody>
      </p:sp>
      <p:pic>
        <p:nvPicPr>
          <p:cNvPr id="11" name="Sisällön paikkamerkki 10" descr="Kuva, joka sisältää kohteen henkilö, Ihmisen kasvot, vaate, hymy&#10;&#10;Tekoälyllä luotu sisältö voi olla virheellistä.">
            <a:extLst>
              <a:ext uri="{FF2B5EF4-FFF2-40B4-BE49-F238E27FC236}">
                <a16:creationId xmlns:a16="http://schemas.microsoft.com/office/drawing/2014/main" id="{8BE4CD91-EF15-CDA8-515E-7A370C6FC4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</p:spTree>
    <p:extLst>
      <p:ext uri="{BB962C8B-B14F-4D97-AF65-F5344CB8AC3E}">
        <p14:creationId xmlns:p14="http://schemas.microsoft.com/office/powerpoint/2010/main" val="335271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A0EC2959-B6CF-47CB-8A49-961DFCC35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Peer </a:t>
            </a:r>
            <a:r>
              <a:rPr lang="fi-FI" dirty="0" err="1"/>
              <a:t>influence</a:t>
            </a:r>
            <a:endParaRPr lang="fi-FI" dirty="0"/>
          </a:p>
        </p:txBody>
      </p:sp>
      <p:pic>
        <p:nvPicPr>
          <p:cNvPr id="7" name="Online-media 6" descr="Adolescent risk-takers: The power of peers">
            <a:hlinkClick r:id="" action="ppaction://media"/>
            <a:extLst>
              <a:ext uri="{FF2B5EF4-FFF2-40B4-BE49-F238E27FC236}">
                <a16:creationId xmlns:a16="http://schemas.microsoft.com/office/drawing/2014/main" id="{11D7ECE5-607F-76EC-65FD-07F4A0B9C70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549C1768-4E82-7A54-E0F3-8777A8921BE0}"/>
              </a:ext>
            </a:extLst>
          </p:cNvPr>
          <p:cNvSpPr txBox="1"/>
          <p:nvPr/>
        </p:nvSpPr>
        <p:spPr>
          <a:xfrm>
            <a:off x="1674269" y="6220590"/>
            <a:ext cx="5795497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What are the </a:t>
            </a:r>
            <a:r>
              <a:rPr lang="en-GB" sz="2400" b="1" i="1" dirty="0"/>
              <a:t>implications</a:t>
            </a:r>
            <a:r>
              <a:rPr lang="en-GB" sz="2400" b="1" dirty="0"/>
              <a:t> and </a:t>
            </a:r>
            <a:r>
              <a:rPr lang="en-GB" sz="2400" b="1" i="1" dirty="0"/>
              <a:t>applications</a:t>
            </a:r>
            <a:r>
              <a:rPr lang="en-GB" sz="2400" b="1" dirty="0"/>
              <a:t>?</a:t>
            </a:r>
            <a:endParaRPr lang="en-GB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134783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C23CF-E39A-B4BE-9803-0CB7EB9B6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AAFC060A-1D33-97EB-BF2A-1E646DD3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fi-FI" dirty="0"/>
              <a:t>TASK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017A370C-CF83-4C6E-ECC2-985104702C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endParaRPr lang="en-GB" noProof="0" dirty="0"/>
          </a:p>
          <a:p>
            <a:r>
              <a:rPr lang="en-GB" noProof="0" dirty="0"/>
              <a:t>Read </a:t>
            </a:r>
            <a:r>
              <a:rPr lang="en-GB" i="1" noProof="0" dirty="0"/>
              <a:t>”Peer influence and conformity” </a:t>
            </a:r>
            <a:r>
              <a:rPr lang="en-GB" noProof="0" dirty="0"/>
              <a:t>in </a:t>
            </a:r>
            <a:r>
              <a:rPr lang="en-GB" noProof="0" dirty="0" err="1"/>
              <a:t>Kognity</a:t>
            </a:r>
            <a:r>
              <a:rPr lang="en-GB" noProof="0" dirty="0"/>
              <a:t> 3.2.1</a:t>
            </a:r>
          </a:p>
          <a:p>
            <a:pPr lvl="1"/>
            <a:r>
              <a:rPr lang="en-GB" noProof="0" dirty="0"/>
              <a:t>Summarize the main point in your own words</a:t>
            </a:r>
          </a:p>
          <a:p>
            <a:pPr lvl="1"/>
            <a:r>
              <a:rPr lang="en-GB" noProof="0" dirty="0"/>
              <a:t>Connect these contents to the things you have already learned on peer influence</a:t>
            </a:r>
          </a:p>
          <a:p>
            <a:pPr lvl="1"/>
            <a:endParaRPr lang="en-GB" noProof="0" dirty="0"/>
          </a:p>
        </p:txBody>
      </p:sp>
      <p:pic>
        <p:nvPicPr>
          <p:cNvPr id="2" name="Sisällön paikkamerkki 5" descr="Kuva, joka sisältää kohteen Grafiikka, Fontti, graafinen suunnittelu, logo&#10;&#10;Tekoälyllä luotu sisältö voi olla virheellistä.">
            <a:extLst>
              <a:ext uri="{FF2B5EF4-FFF2-40B4-BE49-F238E27FC236}">
                <a16:creationId xmlns:a16="http://schemas.microsoft.com/office/drawing/2014/main" id="{899A6293-4AE4-DED4-1F1E-2F058DEEFC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2" r="21864" b="-6"/>
          <a:stretch>
            <a:fillRect/>
          </a:stretch>
        </p:blipFill>
        <p:spPr>
          <a:xfrm>
            <a:off x="4648200" y="1600200"/>
            <a:ext cx="40386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342566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3A1D22-F74F-ED58-E066-F283ACB70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3.2.2 </a:t>
            </a:r>
            <a:r>
              <a:rPr lang="fi-FI" dirty="0" err="1"/>
              <a:t>Attachment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C8BE92B-B5B1-EFD0-ECB0-6F5E80D66D6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endParaRPr lang="en-GB" dirty="0"/>
          </a:p>
          <a:p>
            <a:r>
              <a:rPr lang="en-GB" b="1" noProof="0" dirty="0"/>
              <a:t>Attachment</a:t>
            </a:r>
            <a:r>
              <a:rPr lang="en-GB" noProof="0" dirty="0"/>
              <a:t> is the development of mutual and intense relationship between and infant and its caregivers</a:t>
            </a:r>
          </a:p>
        </p:txBody>
      </p:sp>
      <p:pic>
        <p:nvPicPr>
          <p:cNvPr id="6" name="Sisällön paikkamerkki 5" descr="Kuva, joka sisältää kohteen henkilö, Ihmisen kasvot, lapsi, vauva&#10;&#10;Tekoälyllä luotu sisältö voi olla virheellistä.">
            <a:extLst>
              <a:ext uri="{FF2B5EF4-FFF2-40B4-BE49-F238E27FC236}">
                <a16:creationId xmlns:a16="http://schemas.microsoft.com/office/drawing/2014/main" id="{A23667B9-21EA-0145-F9BB-7507C31121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359116"/>
            <a:ext cx="4038600" cy="3220783"/>
          </a:xfrm>
        </p:spPr>
      </p:pic>
    </p:spTree>
    <p:extLst>
      <p:ext uri="{BB962C8B-B14F-4D97-AF65-F5344CB8AC3E}">
        <p14:creationId xmlns:p14="http://schemas.microsoft.com/office/powerpoint/2010/main" val="352373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3.2.1 </a:t>
            </a:r>
            <a:r>
              <a:rPr lang="fi-FI" dirty="0" err="1"/>
              <a:t>Enculturation</a:t>
            </a:r>
            <a:r>
              <a:rPr lang="fi-FI" dirty="0"/>
              <a:t> of </a:t>
            </a:r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norms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b="1" dirty="0"/>
          </a:p>
          <a:p>
            <a:r>
              <a:rPr lang="en-GB" b="1" dirty="0"/>
              <a:t>Social norms</a:t>
            </a:r>
          </a:p>
          <a:p>
            <a:pPr lvl="1"/>
            <a:r>
              <a:rPr lang="en-GB" dirty="0"/>
              <a:t>Sets of rules based on socially and culturally shared beliefs on how we should behave</a:t>
            </a:r>
          </a:p>
          <a:p>
            <a:pPr lvl="1"/>
            <a:r>
              <a:rPr lang="en-GB" dirty="0"/>
              <a:t>Mutually accepted standards of behaviour in a certain group</a:t>
            </a:r>
          </a:p>
        </p:txBody>
      </p:sp>
      <p:pic>
        <p:nvPicPr>
          <p:cNvPr id="9" name="Sisällön paikkamerkki 5">
            <a:extLst>
              <a:ext uri="{FF2B5EF4-FFF2-40B4-BE49-F238E27FC236}">
                <a16:creationId xmlns:a16="http://schemas.microsoft.com/office/drawing/2014/main" id="{E720ADDE-CF80-AAC9-73FD-D38A39A8BD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911" y="1612297"/>
            <a:ext cx="2853369" cy="4280054"/>
          </a:xfrm>
        </p:spPr>
      </p:pic>
    </p:spTree>
    <p:extLst>
      <p:ext uri="{BB962C8B-B14F-4D97-AF65-F5344CB8AC3E}">
        <p14:creationId xmlns:p14="http://schemas.microsoft.com/office/powerpoint/2010/main" val="41564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99AF1152-C32C-5140-31E0-B9193F878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3.2.2 </a:t>
            </a:r>
            <a:r>
              <a:rPr lang="fi-FI" dirty="0" err="1"/>
              <a:t>Attachment</a:t>
            </a:r>
            <a:endParaRPr lang="fi-FI" dirty="0"/>
          </a:p>
        </p:txBody>
      </p:sp>
      <p:pic>
        <p:nvPicPr>
          <p:cNvPr id="7" name="Online-media 6" descr="Konrad Lorenz Experiment with Geese">
            <a:hlinkClick r:id="" action="ppaction://media"/>
            <a:extLst>
              <a:ext uri="{FF2B5EF4-FFF2-40B4-BE49-F238E27FC236}">
                <a16:creationId xmlns:a16="http://schemas.microsoft.com/office/drawing/2014/main" id="{D2EA680C-DB28-FD28-61F8-4D2C0E8D384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55750" y="1600200"/>
            <a:ext cx="6034088" cy="4525963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E347D4E7-3D32-0C9F-62D4-0EE001C45CA4}"/>
              </a:ext>
            </a:extLst>
          </p:cNvPr>
          <p:cNvSpPr txBox="1"/>
          <p:nvPr/>
        </p:nvSpPr>
        <p:spPr>
          <a:xfrm>
            <a:off x="2591536" y="6220590"/>
            <a:ext cx="3960957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noProof="0" dirty="0"/>
              <a:t>Konrad </a:t>
            </a:r>
            <a:r>
              <a:rPr lang="en-GB" sz="2400" b="1" dirty="0"/>
              <a:t>Lorenz and </a:t>
            </a:r>
            <a:r>
              <a:rPr lang="en-GB" sz="2400" b="1" i="1" dirty="0"/>
              <a:t>imprinting</a:t>
            </a:r>
            <a:endParaRPr lang="en-GB" sz="2400" b="1" i="1" noProof="0" dirty="0"/>
          </a:p>
        </p:txBody>
      </p:sp>
    </p:spTree>
    <p:extLst>
      <p:ext uri="{BB962C8B-B14F-4D97-AF65-F5344CB8AC3E}">
        <p14:creationId xmlns:p14="http://schemas.microsoft.com/office/powerpoint/2010/main" val="417459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AEE9D7-9020-9C16-8157-A0D29E832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3.2.2 </a:t>
            </a:r>
            <a:r>
              <a:rPr lang="fi-FI" dirty="0" err="1"/>
              <a:t>Attachment</a:t>
            </a:r>
            <a:endParaRPr lang="fi-FI" dirty="0"/>
          </a:p>
        </p:txBody>
      </p:sp>
      <p:pic>
        <p:nvPicPr>
          <p:cNvPr id="4" name="Online-media 3" descr="Harlow's Studies on Dependency in Monkeys">
            <a:hlinkClick r:id="" action="ppaction://media"/>
            <a:extLst>
              <a:ext uri="{FF2B5EF4-FFF2-40B4-BE49-F238E27FC236}">
                <a16:creationId xmlns:a16="http://schemas.microsoft.com/office/drawing/2014/main" id="{3B264030-AB82-8B65-D89D-02EB776EF79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55750" y="1600200"/>
            <a:ext cx="6034088" cy="4525963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56990551-EFD3-6EDA-3AEC-EEA636BFBF0B}"/>
              </a:ext>
            </a:extLst>
          </p:cNvPr>
          <p:cNvSpPr txBox="1"/>
          <p:nvPr/>
        </p:nvSpPr>
        <p:spPr>
          <a:xfrm>
            <a:off x="1819082" y="6220590"/>
            <a:ext cx="5505866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noProof="0" dirty="0"/>
              <a:t>Harry Harlow and </a:t>
            </a:r>
            <a:r>
              <a:rPr lang="en-GB" sz="2400" b="1" i="1" noProof="0" dirty="0"/>
              <a:t>attachment</a:t>
            </a:r>
            <a:r>
              <a:rPr lang="en-GB" sz="2400" b="1" noProof="0" dirty="0"/>
              <a:t> in monkeys</a:t>
            </a:r>
          </a:p>
        </p:txBody>
      </p:sp>
    </p:spTree>
    <p:extLst>
      <p:ext uri="{BB962C8B-B14F-4D97-AF65-F5344CB8AC3E}">
        <p14:creationId xmlns:p14="http://schemas.microsoft.com/office/powerpoint/2010/main" val="202441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F9BDCCA-B8BE-C875-AE8F-B25BE8596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3.2.2 </a:t>
            </a:r>
            <a:r>
              <a:rPr lang="fi-FI" dirty="0" err="1"/>
              <a:t>Attachment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1297859-5715-DD78-FBAB-455B31173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417638"/>
            <a:ext cx="4516153" cy="4789967"/>
          </a:xfrm>
        </p:spPr>
        <p:txBody>
          <a:bodyPr>
            <a:normAutofit/>
          </a:bodyPr>
          <a:lstStyle/>
          <a:p>
            <a:r>
              <a:rPr lang="en-GB" noProof="0" dirty="0"/>
              <a:t>John Bowlby (1907–1990)</a:t>
            </a:r>
          </a:p>
          <a:p>
            <a:pPr lvl="1"/>
            <a:r>
              <a:rPr lang="en-GB" noProof="0" dirty="0"/>
              <a:t>Attachment is an innate need in humans</a:t>
            </a:r>
          </a:p>
          <a:p>
            <a:r>
              <a:rPr lang="en-GB" b="1" noProof="0" dirty="0"/>
              <a:t>Internal working model (IWM, 1973)</a:t>
            </a:r>
          </a:p>
          <a:p>
            <a:pPr lvl="1"/>
            <a:r>
              <a:rPr lang="en-GB" noProof="0" dirty="0"/>
              <a:t>Internal representations of </a:t>
            </a:r>
            <a:r>
              <a:rPr lang="en-GB" dirty="0"/>
              <a:t>experiences</a:t>
            </a:r>
            <a:r>
              <a:rPr lang="en-GB" noProof="0" dirty="0"/>
              <a:t> with the attachment figures</a:t>
            </a:r>
          </a:p>
          <a:p>
            <a:pPr lvl="1"/>
            <a:r>
              <a:rPr lang="en-GB" dirty="0"/>
              <a:t>Framework that explains how attachment shapes individuals</a:t>
            </a:r>
            <a:endParaRPr lang="en-GB" noProof="0" dirty="0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EE1CB181-2074-E487-2477-D94B4375ED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900" y="154964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45509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BE0465-97AF-0F4B-FF04-6F290C92D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3.2.2 </a:t>
            </a:r>
            <a:r>
              <a:rPr lang="fi-FI" dirty="0" err="1"/>
              <a:t>Attachment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BBD0CB7-ED0C-97CD-48B5-3CCA34D2B8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endParaRPr lang="en-GB" noProof="0" dirty="0"/>
          </a:p>
          <a:p>
            <a:r>
              <a:rPr lang="en-GB" noProof="0" dirty="0"/>
              <a:t>Mary Ainsworth </a:t>
            </a:r>
            <a:br>
              <a:rPr lang="en-GB" noProof="0" dirty="0"/>
            </a:br>
            <a:r>
              <a:rPr lang="en-GB" noProof="0" dirty="0"/>
              <a:t>(1913-1999)</a:t>
            </a:r>
          </a:p>
          <a:p>
            <a:pPr lvl="1"/>
            <a:r>
              <a:rPr lang="en-GB" noProof="0" dirty="0"/>
              <a:t>Developed the </a:t>
            </a:r>
            <a:r>
              <a:rPr lang="en-GB" b="1" noProof="0" dirty="0"/>
              <a:t>strange situation paradigm </a:t>
            </a:r>
            <a:r>
              <a:rPr lang="en-GB" noProof="0" dirty="0"/>
              <a:t>to test and evaluate the internal working model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11921491-1E2C-5AB3-8266-F630F01A91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790" y="1863718"/>
            <a:ext cx="3385757" cy="3998926"/>
          </a:xfrm>
        </p:spPr>
      </p:pic>
    </p:spTree>
    <p:extLst>
      <p:ext uri="{BB962C8B-B14F-4D97-AF65-F5344CB8AC3E}">
        <p14:creationId xmlns:p14="http://schemas.microsoft.com/office/powerpoint/2010/main" val="353007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8C1A7C81-F907-E582-C1FD-3ACE914BC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3.2.2 </a:t>
            </a:r>
            <a:r>
              <a:rPr lang="fi-FI" dirty="0" err="1"/>
              <a:t>Attachment</a:t>
            </a:r>
            <a:endParaRPr lang="fi-FI" dirty="0"/>
          </a:p>
        </p:txBody>
      </p:sp>
      <p:pic>
        <p:nvPicPr>
          <p:cNvPr id="7" name="Online-media 6" descr="The Strange Situation | Mary Ainsworth, 1969 | Developmental Psychology">
            <a:hlinkClick r:id="" action="ppaction://media"/>
            <a:extLst>
              <a:ext uri="{FF2B5EF4-FFF2-40B4-BE49-F238E27FC236}">
                <a16:creationId xmlns:a16="http://schemas.microsoft.com/office/drawing/2014/main" id="{97F53330-DF78-8315-3BED-4238F08C240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79896649-E8C3-8998-08F5-95E693600B82}"/>
              </a:ext>
            </a:extLst>
          </p:cNvPr>
          <p:cNvSpPr txBox="1"/>
          <p:nvPr/>
        </p:nvSpPr>
        <p:spPr>
          <a:xfrm>
            <a:off x="1700101" y="6220590"/>
            <a:ext cx="5743881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What is the role of </a:t>
            </a:r>
            <a:r>
              <a:rPr lang="en-GB" sz="2400" b="1" i="1" dirty="0"/>
              <a:t>causality</a:t>
            </a:r>
            <a:r>
              <a:rPr lang="en-GB" sz="2400" b="1" dirty="0"/>
              <a:t> in </a:t>
            </a:r>
            <a:r>
              <a:rPr lang="en-GB" sz="2400" b="1" i="1" dirty="0"/>
              <a:t>attachment</a:t>
            </a:r>
            <a:r>
              <a:rPr lang="en-GB" sz="2400" b="1" dirty="0"/>
              <a:t>?</a:t>
            </a:r>
            <a:endParaRPr lang="en-GB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153486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55993D-64CA-0178-8C6D-C09EE9771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3.2.2 </a:t>
            </a:r>
            <a:r>
              <a:rPr lang="fi-FI" dirty="0" err="1"/>
              <a:t>Attachment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3223171-5803-AE10-5250-4464B578BA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r>
              <a:rPr lang="en-GB" noProof="0" dirty="0"/>
              <a:t>Ainsworth suggested </a:t>
            </a:r>
            <a:r>
              <a:rPr lang="en-GB" b="1" noProof="0" dirty="0"/>
              <a:t>maternal sensitivity hypothesis</a:t>
            </a:r>
          </a:p>
          <a:p>
            <a:pPr lvl="1"/>
            <a:r>
              <a:rPr lang="en-GB" noProof="0" dirty="0"/>
              <a:t>Mother’s responsiveness to the child’s needs influences the child’s attachment style</a:t>
            </a:r>
          </a:p>
        </p:txBody>
      </p:sp>
      <p:pic>
        <p:nvPicPr>
          <p:cNvPr id="7" name="Sisällön paikkamerkki 6" descr="Kuva, joka sisältää kohteen teksti, kuvakaappaus, Fontti, Tarralappu&#10;&#10;Tekoälyllä luotu sisältö voi olla virheellistä.">
            <a:extLst>
              <a:ext uri="{FF2B5EF4-FFF2-40B4-BE49-F238E27FC236}">
                <a16:creationId xmlns:a16="http://schemas.microsoft.com/office/drawing/2014/main" id="{60ADC56C-2080-EF2D-75EF-BB899547E7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1804" r="7372"/>
          <a:stretch>
            <a:fillRect/>
          </a:stretch>
        </p:blipFill>
        <p:spPr>
          <a:xfrm>
            <a:off x="4495800" y="1788277"/>
            <a:ext cx="4503789" cy="3815082"/>
          </a:xfrm>
        </p:spPr>
      </p:pic>
    </p:spTree>
    <p:extLst>
      <p:ext uri="{BB962C8B-B14F-4D97-AF65-F5344CB8AC3E}">
        <p14:creationId xmlns:p14="http://schemas.microsoft.com/office/powerpoint/2010/main" val="342924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F2D1DA-4468-A991-3F6C-EF4FBF47C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3.2.2 </a:t>
            </a:r>
            <a:r>
              <a:rPr lang="fi-FI" dirty="0" err="1"/>
              <a:t>Attachment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8E0821-995C-3C39-23A6-3A7BA2C480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noProof="0" dirty="0"/>
              <a:t>Read the summary of </a:t>
            </a:r>
            <a:r>
              <a:rPr lang="en-GB" b="1" noProof="0" dirty="0"/>
              <a:t>Hazan and Shaver (1987) </a:t>
            </a:r>
            <a:r>
              <a:rPr lang="en-GB" noProof="0" dirty="0"/>
              <a:t>from </a:t>
            </a:r>
            <a:r>
              <a:rPr lang="en-GB" noProof="0" dirty="0" err="1"/>
              <a:t>Kognity</a:t>
            </a:r>
            <a:r>
              <a:rPr lang="en-GB" noProof="0" dirty="0"/>
              <a:t> 3.2.9</a:t>
            </a:r>
          </a:p>
          <a:p>
            <a:pPr lvl="1"/>
            <a:r>
              <a:rPr lang="en-GB" noProof="0" dirty="0"/>
              <a:t>How do early attachment styles influence relationships in adulthood?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634B0020-6C9F-ED21-971F-047F259606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893" y="1417638"/>
            <a:ext cx="3099779" cy="4708525"/>
          </a:xfr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6FA521DB-58C7-C41E-9A9A-41E4C4C2ECA6}"/>
              </a:ext>
            </a:extLst>
          </p:cNvPr>
          <p:cNvSpPr txBox="1"/>
          <p:nvPr/>
        </p:nvSpPr>
        <p:spPr>
          <a:xfrm>
            <a:off x="740734" y="5040375"/>
            <a:ext cx="3755066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What is the role of </a:t>
            </a:r>
            <a:r>
              <a:rPr lang="en-GB" sz="2400" b="1" i="1" dirty="0"/>
              <a:t>causality</a:t>
            </a:r>
          </a:p>
          <a:p>
            <a:pPr algn="ctr"/>
            <a:r>
              <a:rPr lang="en-GB" sz="2400" b="1" dirty="0"/>
              <a:t> in </a:t>
            </a:r>
            <a:r>
              <a:rPr lang="en-GB" sz="2400" b="1" i="1" dirty="0"/>
              <a:t>attachment</a:t>
            </a:r>
            <a:r>
              <a:rPr lang="en-GB" sz="2400" b="1" dirty="0"/>
              <a:t>?</a:t>
            </a:r>
            <a:endParaRPr lang="en-GB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103838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44C952-FC1F-6B1B-3EC7-9147097DC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D6CE455-DCDA-0A08-9846-02FA3AD5EF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r>
              <a:rPr lang="en-GB" noProof="0" dirty="0"/>
              <a:t>Read </a:t>
            </a:r>
            <a:r>
              <a:rPr lang="en-GB" noProof="0" dirty="0" err="1"/>
              <a:t>Kognity</a:t>
            </a:r>
            <a:r>
              <a:rPr lang="en-GB" noProof="0" dirty="0"/>
              <a:t> 3.2.2</a:t>
            </a:r>
          </a:p>
          <a:p>
            <a:pPr lvl="1"/>
            <a:r>
              <a:rPr lang="en-GB" noProof="0" dirty="0"/>
              <a:t>Amend your memos on attachment</a:t>
            </a:r>
          </a:p>
          <a:p>
            <a:pPr lvl="1"/>
            <a:r>
              <a:rPr lang="en-GB" noProof="0" dirty="0"/>
              <a:t>Try to evaluate attachment research with the help of </a:t>
            </a:r>
            <a:r>
              <a:rPr lang="en-GB" noProof="0" dirty="0" err="1"/>
              <a:t>Kognity</a:t>
            </a:r>
            <a:r>
              <a:rPr lang="en-GB" noProof="0" dirty="0"/>
              <a:t> and the six basic concepts</a:t>
            </a:r>
          </a:p>
        </p:txBody>
      </p:sp>
      <p:pic>
        <p:nvPicPr>
          <p:cNvPr id="5" name="Sisällön paikkamerkki 5" descr="Kuva, joka sisältää kohteen Grafiikka, Fontti, graafinen suunnittelu, logo&#10;&#10;Tekoälyllä luotu sisältö voi olla virheellistä.">
            <a:extLst>
              <a:ext uri="{FF2B5EF4-FFF2-40B4-BE49-F238E27FC236}">
                <a16:creationId xmlns:a16="http://schemas.microsoft.com/office/drawing/2014/main" id="{4AFABFA1-6AEC-1328-E4D4-FC87912AA6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2" r="21864" b="-6"/>
          <a:stretch>
            <a:fillRect/>
          </a:stretch>
        </p:blipFill>
        <p:spPr>
          <a:xfrm>
            <a:off x="4648202" y="1604438"/>
            <a:ext cx="4042383" cy="4521725"/>
          </a:xfrm>
          <a:noFill/>
        </p:spPr>
      </p:pic>
    </p:spTree>
    <p:extLst>
      <p:ext uri="{BB962C8B-B14F-4D97-AF65-F5344CB8AC3E}">
        <p14:creationId xmlns:p14="http://schemas.microsoft.com/office/powerpoint/2010/main" val="265749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82DE0C-2527-34ED-B19F-54F6CBF59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84950D9-C2E2-01E0-FCED-92F2B50A2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264053" cy="4525963"/>
          </a:xfrm>
        </p:spPr>
        <p:txBody>
          <a:bodyPr/>
          <a:lstStyle/>
          <a:p>
            <a:r>
              <a:rPr lang="en-GB" i="1" noProof="0" dirty="0"/>
              <a:t>The apple doesn’t fall far from the tree</a:t>
            </a:r>
          </a:p>
          <a:p>
            <a:pPr lvl="1"/>
            <a:r>
              <a:rPr lang="en-GB" noProof="0" dirty="0"/>
              <a:t>Is it so that we cannot escape our upbringing?</a:t>
            </a:r>
          </a:p>
          <a:p>
            <a:pPr lvl="1"/>
            <a:r>
              <a:rPr lang="en-GB" noProof="0" dirty="0"/>
              <a:t>Do we need to adopt a </a:t>
            </a:r>
            <a:r>
              <a:rPr lang="en-GB" b="1" noProof="0" dirty="0"/>
              <a:t>deterministic perspective </a:t>
            </a:r>
            <a:r>
              <a:rPr lang="en-GB" noProof="0" dirty="0"/>
              <a:t>with the matter?</a:t>
            </a:r>
          </a:p>
        </p:txBody>
      </p:sp>
      <p:pic>
        <p:nvPicPr>
          <p:cNvPr id="6" name="Sisällön paikkamerkki 5" descr="Kuva, joka sisältää kohteen luonnos, piirros, joulu, joulukuusi&#10;&#10;Tekoälyllä luotu sisältö voi olla virheellistä.">
            <a:extLst>
              <a:ext uri="{FF2B5EF4-FFF2-40B4-BE49-F238E27FC236}">
                <a16:creationId xmlns:a16="http://schemas.microsoft.com/office/drawing/2014/main" id="{626084F3-5E9B-E3B0-76CA-507C0C3C58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21253" y="1600200"/>
            <a:ext cx="3892494" cy="4525963"/>
          </a:xfr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A973041F-D7B7-36A6-1DA7-E0DC28B01B17}"/>
              </a:ext>
            </a:extLst>
          </p:cNvPr>
          <p:cNvSpPr txBox="1"/>
          <p:nvPr/>
        </p:nvSpPr>
        <p:spPr>
          <a:xfrm>
            <a:off x="1015685" y="4715540"/>
            <a:ext cx="3147079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Provide arguments and</a:t>
            </a:r>
          </a:p>
          <a:p>
            <a:pPr algn="ctr"/>
            <a:r>
              <a:rPr lang="en-GB" sz="2400" b="1" dirty="0"/>
              <a:t>counter arguments</a:t>
            </a:r>
          </a:p>
        </p:txBody>
      </p:sp>
    </p:spTree>
    <p:extLst>
      <p:ext uri="{BB962C8B-B14F-4D97-AF65-F5344CB8AC3E}">
        <p14:creationId xmlns:p14="http://schemas.microsoft.com/office/powerpoint/2010/main" val="357477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8DA3A07-A3D0-01F7-6D03-43DB7DDD6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3.2.2 </a:t>
            </a:r>
            <a:r>
              <a:rPr lang="fi-FI" dirty="0" err="1"/>
              <a:t>Role</a:t>
            </a:r>
            <a:r>
              <a:rPr lang="fi-FI" dirty="0"/>
              <a:t> of </a:t>
            </a:r>
            <a:r>
              <a:rPr lang="fi-FI" dirty="0" err="1"/>
              <a:t>childhood</a:t>
            </a:r>
            <a:r>
              <a:rPr lang="fi-FI" dirty="0"/>
              <a:t> </a:t>
            </a:r>
            <a:r>
              <a:rPr lang="fi-FI" dirty="0" err="1"/>
              <a:t>experiences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FB28A9B-E9A9-A075-D3B5-F8FE247E0D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endParaRPr lang="en-GB" dirty="0"/>
          </a:p>
          <a:p>
            <a:r>
              <a:rPr lang="en-GB" noProof="0" dirty="0"/>
              <a:t>Childhood experiences can provide </a:t>
            </a:r>
            <a:r>
              <a:rPr lang="en-GB" b="1" noProof="0" dirty="0"/>
              <a:t>risk factors </a:t>
            </a:r>
            <a:r>
              <a:rPr lang="en-GB" noProof="0" dirty="0"/>
              <a:t>and </a:t>
            </a:r>
            <a:r>
              <a:rPr lang="en-GB" b="1" noProof="0" dirty="0"/>
              <a:t>protective factors </a:t>
            </a:r>
            <a:r>
              <a:rPr lang="en-GB" noProof="0" dirty="0"/>
              <a:t>for the development of the self</a:t>
            </a:r>
          </a:p>
        </p:txBody>
      </p:sp>
      <p:pic>
        <p:nvPicPr>
          <p:cNvPr id="10" name="Sisällön paikkamerkki 9" descr="Kuva, joka sisältää kohteen taivas, piha-, pilvi, henkilö&#10;&#10;Tekoälyllä luotu sisältö voi olla virheellistä.">
            <a:extLst>
              <a:ext uri="{FF2B5EF4-FFF2-40B4-BE49-F238E27FC236}">
                <a16:creationId xmlns:a16="http://schemas.microsoft.com/office/drawing/2014/main" id="{CFFF84F5-8FDC-3C25-C70C-67C5BC0C7C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398516"/>
            <a:ext cx="4038600" cy="2929331"/>
          </a:xfrm>
        </p:spPr>
      </p:pic>
    </p:spTree>
    <p:extLst>
      <p:ext uri="{BB962C8B-B14F-4D97-AF65-F5344CB8AC3E}">
        <p14:creationId xmlns:p14="http://schemas.microsoft.com/office/powerpoint/2010/main" val="266255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F2EA9BC-49F8-851F-AF89-90580C33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30A9499-511B-E3ED-DD71-D2EC415F78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r>
              <a:rPr lang="en-GB" noProof="0" dirty="0"/>
              <a:t>What kind of social norms do you have in your life?</a:t>
            </a:r>
          </a:p>
          <a:p>
            <a:r>
              <a:rPr lang="en-GB" noProof="0" dirty="0"/>
              <a:t>How have you </a:t>
            </a:r>
            <a:r>
              <a:rPr lang="en-GB" b="1" noProof="0" dirty="0"/>
              <a:t>internalised</a:t>
            </a:r>
            <a:r>
              <a:rPr lang="en-GB" noProof="0" dirty="0"/>
              <a:t> the norms?</a:t>
            </a:r>
          </a:p>
          <a:p>
            <a:r>
              <a:rPr lang="en-GB" noProof="0" dirty="0"/>
              <a:t>What kind of differences in norms have you encountered?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C4F01125-AD3E-8622-B7E4-A39DD7771C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2" y="2159221"/>
            <a:ext cx="4038598" cy="3628260"/>
          </a:xfrm>
        </p:spPr>
      </p:pic>
    </p:spTree>
    <p:extLst>
      <p:ext uri="{BB962C8B-B14F-4D97-AF65-F5344CB8AC3E}">
        <p14:creationId xmlns:p14="http://schemas.microsoft.com/office/powerpoint/2010/main" val="428345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5AEF5FE-C4B2-CA66-8909-BBFC7A618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B21646-22FB-A308-80DC-0849248D7B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r>
              <a:rPr lang="en-GB" noProof="0" dirty="0"/>
              <a:t>Do the </a:t>
            </a:r>
            <a:r>
              <a:rPr lang="en-GB" b="1" noProof="0" dirty="0"/>
              <a:t>Interactive 1 </a:t>
            </a:r>
            <a:r>
              <a:rPr lang="en-GB" noProof="0" dirty="0"/>
              <a:t>in </a:t>
            </a:r>
            <a:r>
              <a:rPr lang="en-GB" noProof="0" dirty="0" err="1"/>
              <a:t>Kognity</a:t>
            </a:r>
            <a:r>
              <a:rPr lang="en-GB" noProof="0" dirty="0"/>
              <a:t> 3.2.2</a:t>
            </a:r>
          </a:p>
          <a:p>
            <a:pPr lvl="1"/>
            <a:r>
              <a:rPr lang="en-GB" noProof="0" dirty="0"/>
              <a:t>What other things could be </a:t>
            </a:r>
            <a:r>
              <a:rPr lang="en-GB" b="1" noProof="0" dirty="0"/>
              <a:t>risk factors </a:t>
            </a:r>
            <a:r>
              <a:rPr lang="en-GB" noProof="0" dirty="0"/>
              <a:t>and </a:t>
            </a:r>
            <a:r>
              <a:rPr lang="en-GB" b="1" noProof="0" dirty="0"/>
              <a:t>protective factors</a:t>
            </a:r>
            <a:r>
              <a:rPr lang="en-GB" dirty="0"/>
              <a:t> in human development?</a:t>
            </a:r>
            <a:endParaRPr lang="en-GB" noProof="0" dirty="0"/>
          </a:p>
          <a:p>
            <a:pPr lvl="1"/>
            <a:r>
              <a:rPr lang="en-GB" noProof="0" dirty="0"/>
              <a:t>Write to the whiteboard</a:t>
            </a:r>
          </a:p>
        </p:txBody>
      </p:sp>
      <p:pic>
        <p:nvPicPr>
          <p:cNvPr id="5" name="Sisällön paikkamerkki 5" descr="Kuva, joka sisältää kohteen Grafiikka, Fontti, graafinen suunnittelu, logo&#10;&#10;Tekoälyllä luotu sisältö voi olla virheellistä.">
            <a:extLst>
              <a:ext uri="{FF2B5EF4-FFF2-40B4-BE49-F238E27FC236}">
                <a16:creationId xmlns:a16="http://schemas.microsoft.com/office/drawing/2014/main" id="{3F6E6846-0BC3-B108-58B5-30AA556041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2" r="21864" b="-6"/>
          <a:stretch>
            <a:fillRect/>
          </a:stretch>
        </p:blipFill>
        <p:spPr>
          <a:xfrm>
            <a:off x="4648202" y="1604438"/>
            <a:ext cx="4042383" cy="4521725"/>
          </a:xfrm>
          <a:noFill/>
        </p:spPr>
      </p:pic>
    </p:spTree>
    <p:extLst>
      <p:ext uri="{BB962C8B-B14F-4D97-AF65-F5344CB8AC3E}">
        <p14:creationId xmlns:p14="http://schemas.microsoft.com/office/powerpoint/2010/main" val="203802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46F8DFB-43CD-C9CB-FBD1-696F1BEA8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CCAD2E9-AD5E-8C4C-31DB-7AEEA86B7F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GB" b="1" noProof="0" dirty="0"/>
              <a:t>CASE: POVERTY</a:t>
            </a:r>
          </a:p>
          <a:p>
            <a:pPr lvl="1"/>
            <a:r>
              <a:rPr lang="en-GB" noProof="0" dirty="0"/>
              <a:t>What are the </a:t>
            </a:r>
            <a:r>
              <a:rPr lang="en-GB" b="1" noProof="0" dirty="0"/>
              <a:t>risk factors</a:t>
            </a:r>
            <a:r>
              <a:rPr lang="en-GB" noProof="0" dirty="0"/>
              <a:t> for children and adolescent living in poverty?</a:t>
            </a:r>
          </a:p>
          <a:p>
            <a:pPr lvl="1"/>
            <a:r>
              <a:rPr lang="en-GB" noProof="0" dirty="0"/>
              <a:t>What are the </a:t>
            </a:r>
            <a:r>
              <a:rPr lang="en-GB" b="1" noProof="0" dirty="0"/>
              <a:t>consequences</a:t>
            </a:r>
            <a:r>
              <a:rPr lang="en-GB" noProof="0" dirty="0"/>
              <a:t> of these risk factors?</a:t>
            </a:r>
          </a:p>
          <a:p>
            <a:r>
              <a:rPr lang="en-GB" noProof="0" dirty="0"/>
              <a:t>Write your ideas on the whiteboard</a:t>
            </a:r>
          </a:p>
        </p:txBody>
      </p:sp>
      <p:pic>
        <p:nvPicPr>
          <p:cNvPr id="5" name="Sisällön paikkamerkki 5" descr="Kuva, joka sisältää kohteen Ihmisen kasvot, henkilö, vaate, taivas&#10;&#10;Tekoälyllä luotu sisältö voi olla virheellistä.">
            <a:extLst>
              <a:ext uri="{FF2B5EF4-FFF2-40B4-BE49-F238E27FC236}">
                <a16:creationId xmlns:a16="http://schemas.microsoft.com/office/drawing/2014/main" id="{A6E34242-A0E1-F338-9537-7CC06EB356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1" y="2357493"/>
            <a:ext cx="4038600" cy="2692400"/>
          </a:xfrm>
        </p:spPr>
      </p:pic>
    </p:spTree>
    <p:extLst>
      <p:ext uri="{BB962C8B-B14F-4D97-AF65-F5344CB8AC3E}">
        <p14:creationId xmlns:p14="http://schemas.microsoft.com/office/powerpoint/2010/main" val="64927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505C9517-76AD-5DE4-3A2C-B52949AA7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3.2.2 </a:t>
            </a:r>
            <a:r>
              <a:rPr lang="fi-FI" dirty="0" err="1"/>
              <a:t>Role</a:t>
            </a:r>
            <a:r>
              <a:rPr lang="fi-FI" dirty="0"/>
              <a:t> of </a:t>
            </a:r>
            <a:r>
              <a:rPr lang="fi-FI" dirty="0" err="1"/>
              <a:t>childhood</a:t>
            </a:r>
            <a:r>
              <a:rPr lang="fi-FI" dirty="0"/>
              <a:t> </a:t>
            </a:r>
            <a:r>
              <a:rPr lang="fi-FI" dirty="0" err="1"/>
              <a:t>experiences</a:t>
            </a:r>
            <a:endParaRPr lang="fi-FI" dirty="0"/>
          </a:p>
        </p:txBody>
      </p:sp>
      <p:pic>
        <p:nvPicPr>
          <p:cNvPr id="7" name="Online-media 6" descr="How Poverty Affects Children's Development: The Lasting Traces of Poverty">
            <a:hlinkClick r:id="" action="ppaction://media"/>
            <a:extLst>
              <a:ext uri="{FF2B5EF4-FFF2-40B4-BE49-F238E27FC236}">
                <a16:creationId xmlns:a16="http://schemas.microsoft.com/office/drawing/2014/main" id="{AEB405C1-4922-9476-1D97-AFC810F73E0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EC4E8585-4734-D9BF-E9E6-92A6B59F38D3}"/>
              </a:ext>
            </a:extLst>
          </p:cNvPr>
          <p:cNvSpPr txBox="1"/>
          <p:nvPr/>
        </p:nvSpPr>
        <p:spPr>
          <a:xfrm>
            <a:off x="1604533" y="6220590"/>
            <a:ext cx="5935023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How did your ideas resonate with this video?</a:t>
            </a:r>
            <a:endParaRPr lang="en-GB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157389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3.2.2 </a:t>
            </a:r>
            <a:r>
              <a:rPr lang="fi-FI" dirty="0" err="1"/>
              <a:t>Role</a:t>
            </a:r>
            <a:r>
              <a:rPr lang="fi-FI" dirty="0"/>
              <a:t> of </a:t>
            </a:r>
            <a:r>
              <a:rPr lang="fi-FI" dirty="0" err="1"/>
              <a:t>childhood</a:t>
            </a:r>
            <a:r>
              <a:rPr lang="fi-FI" dirty="0"/>
              <a:t> </a:t>
            </a:r>
            <a:r>
              <a:rPr lang="fi-FI" dirty="0" err="1"/>
              <a:t>experiences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Epigenetics </a:t>
            </a:r>
            <a:r>
              <a:rPr lang="en-GB" dirty="0"/>
              <a:t>refers to changes in gene functions that do not change the actual DNA structure</a:t>
            </a:r>
          </a:p>
          <a:p>
            <a:r>
              <a:rPr lang="en-GB" b="1" dirty="0"/>
              <a:t>Methylation</a:t>
            </a:r>
          </a:p>
          <a:p>
            <a:pPr lvl="1"/>
            <a:r>
              <a:rPr lang="en-GB" dirty="0"/>
              <a:t>The process where chemicals bind to the DNA molecule to suppress it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5" name="Sisällön paikkamerkki 5">
            <a:extLst>
              <a:ext uri="{FF2B5EF4-FFF2-40B4-BE49-F238E27FC236}">
                <a16:creationId xmlns:a16="http://schemas.microsoft.com/office/drawing/2014/main" id="{B49F819C-B2D1-224B-91DF-6D69ACF56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374089"/>
            <a:ext cx="4038600" cy="297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0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1CB5BD-5991-3B53-8FC1-B29B4D05C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3.2.2 </a:t>
            </a:r>
            <a:r>
              <a:rPr lang="fi-FI" dirty="0" err="1"/>
              <a:t>Role</a:t>
            </a:r>
            <a:r>
              <a:rPr lang="fi-FI" dirty="0"/>
              <a:t> of </a:t>
            </a:r>
            <a:r>
              <a:rPr lang="fi-FI" dirty="0" err="1"/>
              <a:t>childhood</a:t>
            </a:r>
            <a:r>
              <a:rPr lang="fi-FI" dirty="0"/>
              <a:t> </a:t>
            </a:r>
            <a:r>
              <a:rPr lang="fi-FI" dirty="0" err="1"/>
              <a:t>experiences</a:t>
            </a:r>
            <a:endParaRPr lang="fi-FI" dirty="0"/>
          </a:p>
        </p:txBody>
      </p:sp>
      <p:pic>
        <p:nvPicPr>
          <p:cNvPr id="7" name="Sisällön paikkamerkki 4">
            <a:extLst>
              <a:ext uri="{FF2B5EF4-FFF2-40B4-BE49-F238E27FC236}">
                <a16:creationId xmlns:a16="http://schemas.microsoft.com/office/drawing/2014/main" id="{719BDB37-204F-BD91-C786-50D2F604C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71" y="1562234"/>
            <a:ext cx="6951047" cy="3733531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2E40303B-0725-B119-FD89-06871F444A7D}"/>
              </a:ext>
            </a:extLst>
          </p:cNvPr>
          <p:cNvSpPr txBox="1"/>
          <p:nvPr/>
        </p:nvSpPr>
        <p:spPr>
          <a:xfrm>
            <a:off x="3130150" y="5295765"/>
            <a:ext cx="3193888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i-FI" sz="2800" b="1" dirty="0" err="1"/>
              <a:t>Weaver</a:t>
            </a:r>
            <a:r>
              <a:rPr lang="fi-FI" sz="2800" b="1" dirty="0"/>
              <a:t> et al. (2004)</a:t>
            </a:r>
          </a:p>
        </p:txBody>
      </p:sp>
    </p:spTree>
    <p:extLst>
      <p:ext uri="{BB962C8B-B14F-4D97-AF65-F5344CB8AC3E}">
        <p14:creationId xmlns:p14="http://schemas.microsoft.com/office/powerpoint/2010/main" val="42824568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8219FA-1219-EFDE-D9AC-E674F3DF5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3.2.2 </a:t>
            </a:r>
            <a:r>
              <a:rPr lang="fi-FI" dirty="0" err="1"/>
              <a:t>Role</a:t>
            </a:r>
            <a:r>
              <a:rPr lang="fi-FI" dirty="0"/>
              <a:t> of </a:t>
            </a:r>
            <a:r>
              <a:rPr lang="fi-FI" dirty="0" err="1"/>
              <a:t>childhood</a:t>
            </a:r>
            <a:r>
              <a:rPr lang="fi-FI" dirty="0"/>
              <a:t> </a:t>
            </a:r>
            <a:r>
              <a:rPr lang="fi-FI" dirty="0" err="1"/>
              <a:t>experiences</a:t>
            </a:r>
            <a:endParaRPr lang="fi-FI" dirty="0"/>
          </a:p>
        </p:txBody>
      </p:sp>
      <p:pic>
        <p:nvPicPr>
          <p:cNvPr id="4" name="Online-media 3" descr="What is epigenetics? - Carlos Guerrero-Bosagna">
            <a:hlinkClick r:id="" action="ppaction://media"/>
            <a:extLst>
              <a:ext uri="{FF2B5EF4-FFF2-40B4-BE49-F238E27FC236}">
                <a16:creationId xmlns:a16="http://schemas.microsoft.com/office/drawing/2014/main" id="{59262CC3-0B27-CD76-466C-D1C2603FCC5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86435665-5BD7-3FAD-A7D3-5F010FF090AD}"/>
              </a:ext>
            </a:extLst>
          </p:cNvPr>
          <p:cNvSpPr txBox="1"/>
          <p:nvPr/>
        </p:nvSpPr>
        <p:spPr>
          <a:xfrm>
            <a:off x="674351" y="6220590"/>
            <a:ext cx="7795404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How can childhood experiences and epigenetics be related?</a:t>
            </a:r>
            <a:endParaRPr lang="en-GB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264238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87099EED-61E5-7DA2-A811-4D57B76C7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9E95F003-139D-C2CF-9659-2DFEB72F93D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noProof="0" dirty="0"/>
              <a:t>Teacher divides you into </a:t>
            </a:r>
            <a:r>
              <a:rPr lang="en-GB"/>
              <a:t>four</a:t>
            </a:r>
            <a:r>
              <a:rPr lang="en-GB" noProof="0"/>
              <a:t> </a:t>
            </a:r>
            <a:r>
              <a:rPr lang="en-GB" noProof="0" dirty="0"/>
              <a:t>groups and gives each group a topic from </a:t>
            </a:r>
            <a:r>
              <a:rPr lang="en-GB" i="1" noProof="0" dirty="0"/>
              <a:t>development </a:t>
            </a:r>
            <a:r>
              <a:rPr lang="en-GB" i="1" noProof="0"/>
              <a:t>of self</a:t>
            </a:r>
            <a:endParaRPr lang="en-GB" i="1" noProof="0" dirty="0"/>
          </a:p>
          <a:p>
            <a:endParaRPr lang="en-GB" noProof="0" dirty="0"/>
          </a:p>
          <a:p>
            <a:r>
              <a:rPr lang="en-GB" noProof="0" dirty="0"/>
              <a:t>Each group makes a </a:t>
            </a:r>
            <a:r>
              <a:rPr lang="en-GB" b="1" noProof="0" dirty="0"/>
              <a:t>concept map </a:t>
            </a:r>
            <a:r>
              <a:rPr lang="en-GB" noProof="0" dirty="0"/>
              <a:t>based on the syllabus </a:t>
            </a:r>
          </a:p>
        </p:txBody>
      </p:sp>
      <p:pic>
        <p:nvPicPr>
          <p:cNvPr id="8" name="Sisällön paikkamerkki 7" descr="Kuva, joka sisältää kohteen teksti, kuvakaappaus, ympyrä, Fontti&#10;&#10;Tekoälyllä luotu sisältö voi olla virheellistä.">
            <a:extLst>
              <a:ext uri="{FF2B5EF4-FFF2-40B4-BE49-F238E27FC236}">
                <a16:creationId xmlns:a16="http://schemas.microsoft.com/office/drawing/2014/main" id="{4A77E2A5-B192-E091-E47E-590353B777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91247" y="1600200"/>
            <a:ext cx="4731012" cy="4361402"/>
          </a:xfrm>
        </p:spPr>
      </p:pic>
    </p:spTree>
    <p:extLst>
      <p:ext uri="{BB962C8B-B14F-4D97-AF65-F5344CB8AC3E}">
        <p14:creationId xmlns:p14="http://schemas.microsoft.com/office/powerpoint/2010/main" val="69136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18E112B7-06DB-3C5C-6523-2E9F5536C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Picture sources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ECB504A-D098-6094-7841-2461709A5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fi-FI" dirty="0"/>
              <a:t>Identity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www.kmuw.org</a:t>
            </a:r>
            <a:r>
              <a:rPr lang="fi-FI" dirty="0"/>
              <a:t>/</a:t>
            </a:r>
            <a:r>
              <a:rPr lang="fi-FI" dirty="0" err="1"/>
              <a:t>onwords</a:t>
            </a:r>
            <a:r>
              <a:rPr lang="fi-FI" dirty="0"/>
              <a:t>/2018-05-29/</a:t>
            </a:r>
            <a:r>
              <a:rPr lang="fi-FI" dirty="0" err="1"/>
              <a:t>onwords-identity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4th of November 2025.</a:t>
            </a:r>
          </a:p>
          <a:p>
            <a:r>
              <a:rPr lang="fi-FI" dirty="0" err="1"/>
              <a:t>Kognity</a:t>
            </a:r>
            <a:r>
              <a:rPr lang="fi-FI" dirty="0"/>
              <a:t> logo – </a:t>
            </a:r>
            <a:r>
              <a:rPr lang="fi-FI" dirty="0" err="1"/>
              <a:t>Kognity</a:t>
            </a:r>
            <a:endParaRPr lang="fi-FI" dirty="0"/>
          </a:p>
          <a:p>
            <a:r>
              <a:rPr lang="fi-FI" dirty="0" err="1"/>
              <a:t>Woman</a:t>
            </a:r>
            <a:r>
              <a:rPr lang="fi-FI" dirty="0"/>
              <a:t> </a:t>
            </a:r>
            <a:r>
              <a:rPr lang="fi-FI" dirty="0" err="1"/>
              <a:t>eating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chopsticks</a:t>
            </a:r>
            <a:r>
              <a:rPr lang="fi-FI" dirty="0"/>
              <a:t> &lt;http://</a:t>
            </a:r>
            <a:r>
              <a:rPr lang="fi-FI" dirty="0" err="1"/>
              <a:t>www.travelbeijing.com</a:t>
            </a:r>
            <a:r>
              <a:rPr lang="fi-FI" dirty="0"/>
              <a:t>/</a:t>
            </a:r>
            <a:r>
              <a:rPr lang="fi-FI" dirty="0" err="1"/>
              <a:t>beijing</a:t>
            </a:r>
            <a:r>
              <a:rPr lang="fi-FI" dirty="0"/>
              <a:t>-china-</a:t>
            </a:r>
            <a:r>
              <a:rPr lang="fi-FI" dirty="0" err="1"/>
              <a:t>travel</a:t>
            </a:r>
            <a:r>
              <a:rPr lang="fi-FI" dirty="0"/>
              <a:t>-</a:t>
            </a:r>
            <a:r>
              <a:rPr lang="fi-FI" dirty="0" err="1"/>
              <a:t>tips</a:t>
            </a:r>
            <a:r>
              <a:rPr lang="fi-FI" dirty="0"/>
              <a:t>/</a:t>
            </a:r>
            <a:r>
              <a:rPr lang="fi-FI" dirty="0" err="1"/>
              <a:t>beijing</a:t>
            </a:r>
            <a:r>
              <a:rPr lang="fi-FI" dirty="0"/>
              <a:t>-</a:t>
            </a:r>
            <a:r>
              <a:rPr lang="fi-FI" dirty="0" err="1"/>
              <a:t>social</a:t>
            </a:r>
            <a:r>
              <a:rPr lang="fi-FI" dirty="0"/>
              <a:t>-and-</a:t>
            </a:r>
            <a:r>
              <a:rPr lang="fi-FI" dirty="0" err="1"/>
              <a:t>cultural</a:t>
            </a:r>
            <a:r>
              <a:rPr lang="fi-FI" dirty="0"/>
              <a:t>-</a:t>
            </a:r>
            <a:r>
              <a:rPr lang="fi-FI" dirty="0" err="1"/>
              <a:t>customs.html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6th of </a:t>
            </a:r>
            <a:r>
              <a:rPr lang="fi-FI" dirty="0" err="1"/>
              <a:t>September</a:t>
            </a:r>
            <a:r>
              <a:rPr lang="fi-FI" dirty="0"/>
              <a:t> 2017.</a:t>
            </a:r>
          </a:p>
          <a:p>
            <a:r>
              <a:rPr lang="fi-FI" dirty="0" err="1"/>
              <a:t>Social</a:t>
            </a:r>
            <a:r>
              <a:rPr lang="fi-FI" dirty="0"/>
              <a:t> </a:t>
            </a:r>
            <a:r>
              <a:rPr lang="fi-FI" dirty="0" err="1"/>
              <a:t>norm</a:t>
            </a:r>
            <a:r>
              <a:rPr lang="fi-FI" dirty="0"/>
              <a:t> </a:t>
            </a:r>
            <a:r>
              <a:rPr lang="fi-FI" dirty="0" err="1"/>
              <a:t>difference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://emusocialmedia2016.wordpress.com/2016/02/11/</a:t>
            </a:r>
            <a:r>
              <a:rPr lang="fi-FI" dirty="0" err="1"/>
              <a:t>racism-social-norms</a:t>
            </a:r>
            <a:r>
              <a:rPr lang="fi-FI" dirty="0"/>
              <a:t>/&gt; 29th of August 2017.</a:t>
            </a:r>
          </a:p>
          <a:p>
            <a:r>
              <a:rPr lang="fi-FI" dirty="0"/>
              <a:t>Samoa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americanfieldtrip.com</a:t>
            </a:r>
            <a:r>
              <a:rPr lang="fi-FI" dirty="0"/>
              <a:t>/</a:t>
            </a:r>
            <a:r>
              <a:rPr lang="fi-FI" dirty="0" err="1"/>
              <a:t>blog</a:t>
            </a:r>
            <a:r>
              <a:rPr lang="fi-FI" dirty="0"/>
              <a:t>/2018/05/21/a-</a:t>
            </a:r>
            <a:r>
              <a:rPr lang="fi-FI" dirty="0" err="1"/>
              <a:t>complete</a:t>
            </a:r>
            <a:r>
              <a:rPr lang="fi-FI" dirty="0"/>
              <a:t>-</a:t>
            </a:r>
            <a:r>
              <a:rPr lang="fi-FI" dirty="0" err="1"/>
              <a:t>guide</a:t>
            </a:r>
            <a:r>
              <a:rPr lang="fi-FI" dirty="0"/>
              <a:t>-to-</a:t>
            </a:r>
            <a:r>
              <a:rPr lang="fi-FI" dirty="0" err="1"/>
              <a:t>visiting</a:t>
            </a:r>
            <a:r>
              <a:rPr lang="fi-FI" dirty="0"/>
              <a:t>-</a:t>
            </a:r>
            <a:r>
              <a:rPr lang="fi-FI" dirty="0" err="1"/>
              <a:t>american</a:t>
            </a:r>
            <a:r>
              <a:rPr lang="fi-FI" dirty="0"/>
              <a:t>-samoa/&gt; </a:t>
            </a:r>
            <a:r>
              <a:rPr lang="fi-FI" dirty="0" err="1"/>
              <a:t>Accessed</a:t>
            </a:r>
            <a:r>
              <a:rPr lang="fi-FI" dirty="0"/>
              <a:t> 5th of November 2025.</a:t>
            </a:r>
          </a:p>
          <a:p>
            <a:r>
              <a:rPr lang="fi-FI" dirty="0"/>
              <a:t>Henri </a:t>
            </a:r>
            <a:r>
              <a:rPr lang="fi-FI" dirty="0" err="1"/>
              <a:t>Tajfel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en.wikipedia.org</a:t>
            </a:r>
            <a:r>
              <a:rPr lang="fi-FI" dirty="0"/>
              <a:t>/wiki/</a:t>
            </a:r>
            <a:r>
              <a:rPr lang="fi-FI" dirty="0" err="1"/>
              <a:t>Henri_Tajfel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21st of August 2017.</a:t>
            </a:r>
          </a:p>
          <a:p>
            <a:r>
              <a:rPr lang="fi-FI" dirty="0"/>
              <a:t>John Turner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mavorlab.wp.st-andrews.ac.uk</a:t>
            </a:r>
            <a:r>
              <a:rPr lang="fi-FI" dirty="0"/>
              <a:t>/2013/04/</a:t>
            </a:r>
            <a:r>
              <a:rPr lang="fi-FI" dirty="0" err="1"/>
              <a:t>turner_symposium</a:t>
            </a:r>
            <a:r>
              <a:rPr lang="fi-FI" dirty="0"/>
              <a:t>/&gt; </a:t>
            </a:r>
            <a:r>
              <a:rPr lang="fi-FI" dirty="0" err="1"/>
              <a:t>Accessed</a:t>
            </a:r>
            <a:r>
              <a:rPr lang="fi-FI" dirty="0"/>
              <a:t> 3rd of </a:t>
            </a:r>
            <a:r>
              <a:rPr lang="fi-FI" dirty="0" err="1"/>
              <a:t>September</a:t>
            </a:r>
            <a:r>
              <a:rPr lang="fi-FI" dirty="0"/>
              <a:t> 2018.</a:t>
            </a:r>
          </a:p>
          <a:p>
            <a:r>
              <a:rPr lang="fi-FI" dirty="0" err="1"/>
              <a:t>Devil</a:t>
            </a:r>
            <a:r>
              <a:rPr lang="fi-FI" dirty="0"/>
              <a:t> &lt;http://</a:t>
            </a:r>
            <a:r>
              <a:rPr lang="fi-FI" dirty="0" err="1"/>
              <a:t>www.how</a:t>
            </a:r>
            <a:r>
              <a:rPr lang="fi-FI" dirty="0"/>
              <a:t>-to-</a:t>
            </a:r>
            <a:r>
              <a:rPr lang="fi-FI" dirty="0" err="1"/>
              <a:t>draw</a:t>
            </a:r>
            <a:r>
              <a:rPr lang="fi-FI" dirty="0"/>
              <a:t>-</a:t>
            </a:r>
            <a:r>
              <a:rPr lang="fi-FI" dirty="0" err="1"/>
              <a:t>cartoons-online.com</a:t>
            </a:r>
            <a:r>
              <a:rPr lang="fi-FI" dirty="0"/>
              <a:t>/</a:t>
            </a:r>
            <a:r>
              <a:rPr lang="fi-FI" dirty="0" err="1"/>
              <a:t>cartoon-devil.html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21st of August 2017.</a:t>
            </a:r>
          </a:p>
          <a:p>
            <a:r>
              <a:rPr lang="fi-FI" dirty="0"/>
              <a:t>Us vs. </a:t>
            </a:r>
            <a:r>
              <a:rPr lang="fi-FI" dirty="0" err="1"/>
              <a:t>them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wn.com</a:t>
            </a:r>
            <a:r>
              <a:rPr lang="fi-FI" dirty="0"/>
              <a:t>/</a:t>
            </a:r>
            <a:r>
              <a:rPr lang="fi-FI" dirty="0" err="1"/>
              <a:t>American_Psychology_Group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21st of August 2017.</a:t>
            </a:r>
          </a:p>
          <a:p>
            <a:r>
              <a:rPr lang="fi-FI" dirty="0" err="1"/>
              <a:t>Unidirectional</a:t>
            </a:r>
            <a:r>
              <a:rPr lang="fi-FI" dirty="0"/>
              <a:t> and </a:t>
            </a:r>
            <a:r>
              <a:rPr lang="fi-FI" dirty="0" err="1"/>
              <a:t>bidirectional</a:t>
            </a:r>
            <a:r>
              <a:rPr lang="fi-FI" dirty="0"/>
              <a:t> </a:t>
            </a:r>
            <a:r>
              <a:rPr lang="fi-FI" dirty="0" err="1"/>
              <a:t>relationships</a:t>
            </a:r>
            <a:r>
              <a:rPr lang="fi-FI" dirty="0"/>
              <a:t> – </a:t>
            </a:r>
            <a:r>
              <a:rPr lang="fi-FI" dirty="0" err="1"/>
              <a:t>Kognity</a:t>
            </a:r>
            <a:endParaRPr lang="fi-FI" dirty="0"/>
          </a:p>
          <a:p>
            <a:r>
              <a:rPr lang="fi-FI" dirty="0"/>
              <a:t>Albert </a:t>
            </a:r>
            <a:r>
              <a:rPr lang="fi-FI" dirty="0" err="1"/>
              <a:t>Bandura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stanford.edu</a:t>
            </a:r>
            <a:r>
              <a:rPr lang="fi-FI" dirty="0"/>
              <a:t>/</a:t>
            </a:r>
            <a:r>
              <a:rPr lang="fi-FI" dirty="0" err="1"/>
              <a:t>dept</a:t>
            </a:r>
            <a:r>
              <a:rPr lang="fi-FI" dirty="0"/>
              <a:t>/</a:t>
            </a:r>
            <a:r>
              <a:rPr lang="fi-FI" dirty="0" err="1"/>
              <a:t>psychology</a:t>
            </a:r>
            <a:r>
              <a:rPr lang="fi-FI" dirty="0"/>
              <a:t>/</a:t>
            </a:r>
            <a:r>
              <a:rPr lang="fi-FI" dirty="0" err="1"/>
              <a:t>bandura</a:t>
            </a:r>
            <a:r>
              <a:rPr lang="fi-FI" dirty="0"/>
              <a:t>/</a:t>
            </a:r>
            <a:r>
              <a:rPr lang="fi-FI" dirty="0" err="1"/>
              <a:t>bandura</a:t>
            </a:r>
            <a:r>
              <a:rPr lang="fi-FI" dirty="0"/>
              <a:t>-bio-</a:t>
            </a:r>
            <a:r>
              <a:rPr lang="fi-FI" dirty="0" err="1"/>
              <a:t>pajares</a:t>
            </a:r>
            <a:r>
              <a:rPr lang="fi-FI" dirty="0"/>
              <a:t>/Albert%20_Bandura%20_Biographical_Sketch.html&gt; </a:t>
            </a:r>
            <a:r>
              <a:rPr lang="fi-FI" dirty="0" err="1"/>
              <a:t>Accessed</a:t>
            </a:r>
            <a:r>
              <a:rPr lang="fi-FI" dirty="0"/>
              <a:t> 29th of August 2017.</a:t>
            </a:r>
          </a:p>
          <a:p>
            <a:r>
              <a:rPr lang="fi-FI" dirty="0"/>
              <a:t>Mouse and </a:t>
            </a:r>
            <a:r>
              <a:rPr lang="fi-FI" dirty="0" err="1"/>
              <a:t>operant</a:t>
            </a:r>
            <a:r>
              <a:rPr lang="fi-FI" dirty="0"/>
              <a:t> </a:t>
            </a:r>
            <a:r>
              <a:rPr lang="fi-FI" dirty="0" err="1"/>
              <a:t>conditioning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www.simplypsychology.org</a:t>
            </a:r>
            <a:r>
              <a:rPr lang="fi-FI" dirty="0"/>
              <a:t>/</a:t>
            </a:r>
            <a:r>
              <a:rPr lang="fi-FI" dirty="0" err="1"/>
              <a:t>operant-conditioning.html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7th of November 2025.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3850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A1BE65-A7E7-4303-7983-96C2500BE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Picture </a:t>
            </a:r>
            <a:r>
              <a:rPr lang="fi-FI" dirty="0" err="1"/>
              <a:t>sources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12836CA-0E12-839C-8501-91A190E90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fi-FI" dirty="0"/>
              <a:t>Lauri Markkanen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www.iltalehti.fi</a:t>
            </a:r>
            <a:r>
              <a:rPr lang="fi-FI" dirty="0"/>
              <a:t>/koripallo/a/361e2ba8-8eed-41fe-b536-2a9fdfecf1e9&gt; </a:t>
            </a:r>
            <a:r>
              <a:rPr lang="fi-FI" dirty="0" err="1"/>
              <a:t>Accessed</a:t>
            </a:r>
            <a:r>
              <a:rPr lang="fi-FI" dirty="0"/>
              <a:t> 22nd of </a:t>
            </a:r>
            <a:r>
              <a:rPr lang="fi-FI" dirty="0" err="1"/>
              <a:t>April</a:t>
            </a:r>
            <a:r>
              <a:rPr lang="fi-FI" dirty="0"/>
              <a:t> 2024.</a:t>
            </a:r>
          </a:p>
          <a:p>
            <a:r>
              <a:rPr lang="fi-FI" dirty="0" err="1"/>
              <a:t>Observational</a:t>
            </a:r>
            <a:r>
              <a:rPr lang="fi-FI" dirty="0"/>
              <a:t> </a:t>
            </a:r>
            <a:r>
              <a:rPr lang="fi-FI" dirty="0" err="1"/>
              <a:t>learning</a:t>
            </a:r>
            <a:r>
              <a:rPr lang="fi-FI" dirty="0"/>
              <a:t> &lt;http://</a:t>
            </a:r>
            <a:r>
              <a:rPr lang="fi-FI" dirty="0" err="1"/>
              <a:t>oscareducation.blogspot.com</a:t>
            </a:r>
            <a:r>
              <a:rPr lang="fi-FI" dirty="0"/>
              <a:t>/2013/01/</a:t>
            </a:r>
            <a:r>
              <a:rPr lang="fi-FI" dirty="0" err="1"/>
              <a:t>observational-learning-or-learning-by.html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20th of August 2018.</a:t>
            </a:r>
          </a:p>
          <a:p>
            <a:r>
              <a:rPr lang="fi-FI" dirty="0" err="1"/>
              <a:t>Locus</a:t>
            </a:r>
            <a:r>
              <a:rPr lang="fi-FI" dirty="0"/>
              <a:t> of </a:t>
            </a:r>
            <a:r>
              <a:rPr lang="fi-FI" dirty="0" err="1"/>
              <a:t>control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www.linkedin.com</a:t>
            </a:r>
            <a:r>
              <a:rPr lang="fi-FI" dirty="0"/>
              <a:t>/</a:t>
            </a:r>
            <a:r>
              <a:rPr lang="fi-FI" dirty="0" err="1"/>
              <a:t>pulse</a:t>
            </a:r>
            <a:r>
              <a:rPr lang="fi-FI" dirty="0"/>
              <a:t>/20140718204225-176668982-the-internal-locus-of-control-taking-back-control-of-your-company-s-technology&gt; </a:t>
            </a:r>
            <a:r>
              <a:rPr lang="fi-FI" dirty="0" err="1"/>
              <a:t>Accessed</a:t>
            </a:r>
            <a:r>
              <a:rPr lang="fi-FI" dirty="0"/>
              <a:t> 18th of August 2017.</a:t>
            </a:r>
          </a:p>
          <a:p>
            <a:r>
              <a:rPr lang="fi-FI" dirty="0" err="1"/>
              <a:t>Reciprocal</a:t>
            </a:r>
            <a:r>
              <a:rPr lang="fi-FI" dirty="0"/>
              <a:t> </a:t>
            </a:r>
            <a:r>
              <a:rPr lang="fi-FI" dirty="0" err="1"/>
              <a:t>determinism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helpfulprofessor.com</a:t>
            </a:r>
            <a:r>
              <a:rPr lang="fi-FI" dirty="0"/>
              <a:t>/</a:t>
            </a:r>
            <a:r>
              <a:rPr lang="fi-FI" dirty="0" err="1"/>
              <a:t>reciprocal-determinism-examples</a:t>
            </a:r>
            <a:r>
              <a:rPr lang="fi-FI" dirty="0"/>
              <a:t>/&gt; </a:t>
            </a:r>
            <a:r>
              <a:rPr lang="fi-FI" dirty="0" err="1"/>
              <a:t>Accessed</a:t>
            </a:r>
            <a:r>
              <a:rPr lang="fi-FI" dirty="0"/>
              <a:t> 7th of November 2025.</a:t>
            </a:r>
          </a:p>
          <a:p>
            <a:r>
              <a:rPr lang="fi-FI" dirty="0" err="1"/>
              <a:t>Peers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tiescenter.org</a:t>
            </a:r>
            <a:r>
              <a:rPr lang="fi-FI" dirty="0"/>
              <a:t>/</a:t>
            </a:r>
            <a:r>
              <a:rPr lang="fi-FI" dirty="0" err="1"/>
              <a:t>resource</a:t>
            </a:r>
            <a:r>
              <a:rPr lang="fi-FI" dirty="0"/>
              <a:t>/</a:t>
            </a:r>
            <a:r>
              <a:rPr lang="fi-FI" dirty="0" err="1"/>
              <a:t>the</a:t>
            </a:r>
            <a:r>
              <a:rPr lang="fi-FI" dirty="0"/>
              <a:t>-</a:t>
            </a:r>
            <a:r>
              <a:rPr lang="fi-FI" dirty="0" err="1"/>
              <a:t>power</a:t>
            </a:r>
            <a:r>
              <a:rPr lang="fi-FI" dirty="0"/>
              <a:t>-of-</a:t>
            </a:r>
            <a:r>
              <a:rPr lang="fi-FI" dirty="0" err="1"/>
              <a:t>peers</a:t>
            </a:r>
            <a:r>
              <a:rPr lang="fi-FI" dirty="0"/>
              <a:t>-</a:t>
            </a:r>
            <a:r>
              <a:rPr lang="fi-FI" dirty="0" err="1"/>
              <a:t>peer-engagement-implementation-guides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7th of November 2025.</a:t>
            </a:r>
          </a:p>
          <a:p>
            <a:r>
              <a:rPr lang="fi-FI" dirty="0"/>
              <a:t>Paul </a:t>
            </a:r>
            <a:r>
              <a:rPr lang="fi-FI" dirty="0" err="1"/>
              <a:t>Klee</a:t>
            </a:r>
            <a:r>
              <a:rPr lang="fi-FI" dirty="0"/>
              <a:t> &lt;http://</a:t>
            </a:r>
            <a:r>
              <a:rPr lang="fi-FI" dirty="0" err="1"/>
              <a:t>www.holah.karoo.net</a:t>
            </a:r>
            <a:r>
              <a:rPr lang="fi-FI" dirty="0"/>
              <a:t>/</a:t>
            </a:r>
            <a:r>
              <a:rPr lang="fi-FI" dirty="0" err="1"/>
              <a:t>tajfestudy.htm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21st of August 2017.</a:t>
            </a:r>
          </a:p>
          <a:p>
            <a:r>
              <a:rPr lang="fi-FI" dirty="0" err="1"/>
              <a:t>Playground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en.wikipedia.org</a:t>
            </a:r>
            <a:r>
              <a:rPr lang="fi-FI" dirty="0"/>
              <a:t>/wiki/</a:t>
            </a:r>
            <a:r>
              <a:rPr lang="fi-FI" dirty="0" err="1"/>
              <a:t>Cold_War_playground_equipment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7th of November 2025.</a:t>
            </a:r>
          </a:p>
          <a:p>
            <a:r>
              <a:rPr lang="fi-FI" dirty="0" err="1"/>
              <a:t>Conformity</a:t>
            </a:r>
            <a:r>
              <a:rPr lang="fi-FI" dirty="0"/>
              <a:t> &lt;http://</a:t>
            </a:r>
            <a:r>
              <a:rPr lang="fi-FI" dirty="0" err="1"/>
              <a:t>schoolsucksproject.com</a:t>
            </a:r>
            <a:r>
              <a:rPr lang="fi-FI" dirty="0"/>
              <a:t>/podcast-342-conformity-vs-the-six-pillars-of-self-esteem-with-jake-desyllas/&gt; </a:t>
            </a:r>
            <a:r>
              <a:rPr lang="fi-FI" dirty="0" err="1"/>
              <a:t>Accessed</a:t>
            </a:r>
            <a:r>
              <a:rPr lang="fi-FI" dirty="0"/>
              <a:t> 30th of August 2017.</a:t>
            </a:r>
          </a:p>
          <a:p>
            <a:r>
              <a:rPr lang="fi-FI" dirty="0"/>
              <a:t>A </a:t>
            </a:r>
            <a:r>
              <a:rPr lang="fi-FI" dirty="0" err="1"/>
              <a:t>group</a:t>
            </a:r>
            <a:r>
              <a:rPr lang="fi-FI" dirty="0"/>
              <a:t> of non-</a:t>
            </a:r>
            <a:r>
              <a:rPr lang="fi-FI" dirty="0" err="1"/>
              <a:t>conformists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taivara.com</a:t>
            </a:r>
            <a:r>
              <a:rPr lang="fi-FI" dirty="0"/>
              <a:t>/enemies-innovation-1-conformity/&gt; </a:t>
            </a:r>
            <a:r>
              <a:rPr lang="fi-FI" dirty="0" err="1"/>
              <a:t>Accessed</a:t>
            </a:r>
            <a:r>
              <a:rPr lang="fi-FI" dirty="0"/>
              <a:t> 14th of August 2015.</a:t>
            </a:r>
          </a:p>
          <a:p>
            <a:r>
              <a:rPr lang="fi-FI" dirty="0"/>
              <a:t>A non-</a:t>
            </a:r>
            <a:r>
              <a:rPr lang="fi-FI" dirty="0" err="1"/>
              <a:t>conformist</a:t>
            </a:r>
            <a:r>
              <a:rPr lang="fi-FI" dirty="0"/>
              <a:t> &lt;</a:t>
            </a:r>
            <a:r>
              <a:rPr lang="pl-PL" dirty="0" err="1"/>
              <a:t>https</a:t>
            </a:r>
            <a:r>
              <a:rPr lang="pl-PL" dirty="0"/>
              <a:t>://</a:t>
            </a:r>
            <a:r>
              <a:rPr lang="pl-PL" dirty="0" err="1"/>
              <a:t>www.pinterest.com</a:t>
            </a:r>
            <a:r>
              <a:rPr lang="pl-PL" dirty="0"/>
              <a:t>/pin/199073246001153980/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14th of August 2015.</a:t>
            </a:r>
          </a:p>
          <a:p>
            <a:r>
              <a:rPr lang="fi-FI" dirty="0" err="1"/>
              <a:t>Adolescents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www.mentalhealth.com</a:t>
            </a:r>
            <a:r>
              <a:rPr lang="fi-FI" dirty="0"/>
              <a:t>/</a:t>
            </a:r>
            <a:r>
              <a:rPr lang="fi-FI" dirty="0" err="1"/>
              <a:t>library</a:t>
            </a:r>
            <a:r>
              <a:rPr lang="fi-FI" dirty="0"/>
              <a:t>/</a:t>
            </a:r>
            <a:r>
              <a:rPr lang="fi-FI" dirty="0" err="1"/>
              <a:t>education-development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7th of November 2025.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43142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D5F22C-EC33-53A8-F693-EF1777262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Picture </a:t>
            </a:r>
            <a:r>
              <a:rPr lang="fi-FI" dirty="0" err="1"/>
              <a:t>sources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517F5B9-4A2E-58D6-6451-60141605C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fi-FI" dirty="0" err="1"/>
              <a:t>Caregiver</a:t>
            </a:r>
            <a:r>
              <a:rPr lang="fi-FI" dirty="0"/>
              <a:t> and an </a:t>
            </a:r>
            <a:r>
              <a:rPr lang="fi-FI" dirty="0" err="1"/>
              <a:t>infant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www.britannica.com</a:t>
            </a:r>
            <a:r>
              <a:rPr lang="fi-FI" dirty="0"/>
              <a:t>/science/</a:t>
            </a:r>
            <a:r>
              <a:rPr lang="fi-FI" dirty="0" err="1"/>
              <a:t>attachment-theory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3rd of </a:t>
            </a:r>
            <a:r>
              <a:rPr lang="fi-FI" dirty="0" err="1"/>
              <a:t>December</a:t>
            </a:r>
            <a:r>
              <a:rPr lang="fi-FI" dirty="0"/>
              <a:t> 2025.</a:t>
            </a:r>
          </a:p>
          <a:p>
            <a:r>
              <a:rPr lang="fi-FI" dirty="0"/>
              <a:t>John </a:t>
            </a:r>
            <a:r>
              <a:rPr lang="fi-FI" dirty="0" err="1"/>
              <a:t>Bowlby</a:t>
            </a:r>
            <a:r>
              <a:rPr lang="fi-FI" dirty="0"/>
              <a:t> &lt;http://</a:t>
            </a:r>
            <a:r>
              <a:rPr lang="fi-FI" dirty="0" err="1"/>
              <a:t>thebowlbycentre.org.uk</a:t>
            </a:r>
            <a:r>
              <a:rPr lang="fi-FI" dirty="0"/>
              <a:t>/</a:t>
            </a:r>
            <a:r>
              <a:rPr lang="fi-FI" dirty="0" err="1"/>
              <a:t>about-the-bowlby-centre</a:t>
            </a:r>
            <a:r>
              <a:rPr lang="fi-FI" dirty="0"/>
              <a:t>/&gt; </a:t>
            </a:r>
            <a:r>
              <a:rPr lang="fi-FI" dirty="0" err="1"/>
              <a:t>Accessed</a:t>
            </a:r>
            <a:r>
              <a:rPr lang="fi-FI" dirty="0"/>
              <a:t> 15th of </a:t>
            </a:r>
            <a:r>
              <a:rPr lang="fi-FI" dirty="0" err="1"/>
              <a:t>September</a:t>
            </a:r>
            <a:r>
              <a:rPr lang="fi-FI" dirty="0"/>
              <a:t> 2016.</a:t>
            </a:r>
          </a:p>
          <a:p>
            <a:r>
              <a:rPr lang="fi-FI" dirty="0"/>
              <a:t>Mary </a:t>
            </a:r>
            <a:r>
              <a:rPr lang="fi-FI" dirty="0" err="1"/>
              <a:t>Ainsworth</a:t>
            </a:r>
            <a:r>
              <a:rPr lang="fi-FI" dirty="0"/>
              <a:t> &lt;http://</a:t>
            </a:r>
            <a:r>
              <a:rPr lang="fi-FI" dirty="0" err="1"/>
              <a:t>www.feministvoices.com</a:t>
            </a:r>
            <a:r>
              <a:rPr lang="fi-FI" dirty="0"/>
              <a:t>/</a:t>
            </a:r>
            <a:r>
              <a:rPr lang="fi-FI" dirty="0" err="1"/>
              <a:t>mary-ainsworth</a:t>
            </a:r>
            <a:r>
              <a:rPr lang="fi-FI" dirty="0"/>
              <a:t>/&gt; </a:t>
            </a:r>
            <a:r>
              <a:rPr lang="fi-FI" dirty="0" err="1"/>
              <a:t>Accessed</a:t>
            </a:r>
            <a:r>
              <a:rPr lang="fi-FI" dirty="0"/>
              <a:t> 15th of </a:t>
            </a:r>
            <a:r>
              <a:rPr lang="fi-FI" dirty="0" err="1"/>
              <a:t>September</a:t>
            </a:r>
            <a:r>
              <a:rPr lang="fi-FI" dirty="0"/>
              <a:t> 2016.</a:t>
            </a:r>
          </a:p>
          <a:p>
            <a:r>
              <a:rPr lang="fi-FI" dirty="0" err="1"/>
              <a:t>Diagram</a:t>
            </a:r>
            <a:r>
              <a:rPr lang="fi-FI" dirty="0"/>
              <a:t> on </a:t>
            </a:r>
            <a:r>
              <a:rPr lang="fi-FI" dirty="0" err="1"/>
              <a:t>attachment</a:t>
            </a:r>
            <a:r>
              <a:rPr lang="fi-FI" dirty="0"/>
              <a:t> </a:t>
            </a:r>
            <a:r>
              <a:rPr lang="fi-FI" dirty="0" err="1"/>
              <a:t>styles</a:t>
            </a:r>
            <a:r>
              <a:rPr lang="fi-FI" dirty="0"/>
              <a:t> – </a:t>
            </a:r>
            <a:r>
              <a:rPr lang="fi-FI" dirty="0" err="1"/>
              <a:t>Kognity</a:t>
            </a:r>
            <a:endParaRPr lang="fi-FI" dirty="0"/>
          </a:p>
          <a:p>
            <a:r>
              <a:rPr lang="fi-FI" dirty="0" err="1"/>
              <a:t>Couple</a:t>
            </a:r>
            <a:r>
              <a:rPr lang="fi-FI" dirty="0"/>
              <a:t> &lt;http://</a:t>
            </a:r>
            <a:r>
              <a:rPr lang="fi-FI" dirty="0" err="1"/>
              <a:t>www.vaestoliitto.fi</a:t>
            </a:r>
            <a:r>
              <a:rPr lang="fi-FI" dirty="0"/>
              <a:t>/parisuhde/?x17665=4569394&gt; </a:t>
            </a:r>
            <a:r>
              <a:rPr lang="fi-FI" dirty="0" err="1"/>
              <a:t>Accessed</a:t>
            </a:r>
            <a:r>
              <a:rPr lang="fi-FI" dirty="0"/>
              <a:t> 15th of </a:t>
            </a:r>
            <a:r>
              <a:rPr lang="fi-FI" dirty="0" err="1"/>
              <a:t>September</a:t>
            </a:r>
            <a:r>
              <a:rPr lang="fi-FI" dirty="0"/>
              <a:t> 2017.</a:t>
            </a:r>
          </a:p>
          <a:p>
            <a:r>
              <a:rPr lang="fi-FI" dirty="0"/>
              <a:t>Apple </a:t>
            </a:r>
            <a:r>
              <a:rPr lang="fi-FI" dirty="0" err="1"/>
              <a:t>tree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thinkib.net</a:t>
            </a:r>
            <a:r>
              <a:rPr lang="fi-FI" dirty="0"/>
              <a:t>/</a:t>
            </a:r>
            <a:r>
              <a:rPr lang="fi-FI" dirty="0" err="1"/>
              <a:t>psychology</a:t>
            </a:r>
            <a:r>
              <a:rPr lang="fi-FI" dirty="0"/>
              <a:t>/</a:t>
            </a:r>
            <a:r>
              <a:rPr lang="fi-FI" dirty="0" err="1"/>
              <a:t>page</a:t>
            </a:r>
            <a:r>
              <a:rPr lang="fi-FI" dirty="0"/>
              <a:t>/52642/</a:t>
            </a:r>
            <a:r>
              <a:rPr lang="fi-FI" dirty="0" err="1"/>
              <a:t>attachment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3rd of </a:t>
            </a:r>
            <a:r>
              <a:rPr lang="fi-FI" dirty="0" err="1"/>
              <a:t>December</a:t>
            </a:r>
            <a:r>
              <a:rPr lang="fi-FI" dirty="0"/>
              <a:t> 2025.</a:t>
            </a:r>
          </a:p>
          <a:p>
            <a:r>
              <a:rPr lang="fi-FI" dirty="0" err="1"/>
              <a:t>Childhood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viewthroughmywindow.com</a:t>
            </a:r>
            <a:r>
              <a:rPr lang="fi-FI" dirty="0"/>
              <a:t>/</a:t>
            </a:r>
            <a:r>
              <a:rPr lang="fi-FI" dirty="0" err="1"/>
              <a:t>back</a:t>
            </a:r>
            <a:r>
              <a:rPr lang="fi-FI" dirty="0"/>
              <a:t>-to-</a:t>
            </a:r>
            <a:r>
              <a:rPr lang="fi-FI" dirty="0" err="1"/>
              <a:t>childhood</a:t>
            </a:r>
            <a:r>
              <a:rPr lang="fi-FI" dirty="0"/>
              <a:t>/&gt; </a:t>
            </a:r>
            <a:r>
              <a:rPr lang="fi-FI" dirty="0" err="1"/>
              <a:t>Accessed</a:t>
            </a:r>
            <a:r>
              <a:rPr lang="fi-FI" dirty="0"/>
              <a:t> 3rd of </a:t>
            </a:r>
            <a:r>
              <a:rPr lang="fi-FI" dirty="0" err="1"/>
              <a:t>December</a:t>
            </a:r>
            <a:r>
              <a:rPr lang="fi-FI" dirty="0"/>
              <a:t> 2025.</a:t>
            </a:r>
          </a:p>
          <a:p>
            <a:r>
              <a:rPr lang="fi-FI" dirty="0" err="1"/>
              <a:t>Children</a:t>
            </a:r>
            <a:r>
              <a:rPr lang="fi-FI" dirty="0"/>
              <a:t> </a:t>
            </a:r>
            <a:r>
              <a:rPr lang="fi-FI" dirty="0" err="1"/>
              <a:t>refugees</a:t>
            </a:r>
            <a:r>
              <a:rPr lang="fi-FI" dirty="0"/>
              <a:t> &lt;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thinkib.net</a:t>
            </a:r>
            <a:r>
              <a:rPr lang="fi-FI" dirty="0"/>
              <a:t>/</a:t>
            </a:r>
            <a:r>
              <a:rPr lang="fi-FI" dirty="0" err="1"/>
              <a:t>psychology</a:t>
            </a:r>
            <a:r>
              <a:rPr lang="fi-FI" dirty="0"/>
              <a:t>/</a:t>
            </a:r>
            <a:r>
              <a:rPr lang="fi-FI" dirty="0" err="1"/>
              <a:t>page</a:t>
            </a:r>
            <a:r>
              <a:rPr lang="fi-FI" dirty="0"/>
              <a:t>/52646/</a:t>
            </a:r>
            <a:r>
              <a:rPr lang="fi-FI" dirty="0" err="1"/>
              <a:t>childhood-experiences</a:t>
            </a:r>
            <a:r>
              <a:rPr lang="fi-FI" dirty="0"/>
              <a:t>&gt; </a:t>
            </a:r>
            <a:r>
              <a:rPr lang="fi-FI" dirty="0" err="1"/>
              <a:t>Accessed</a:t>
            </a:r>
            <a:r>
              <a:rPr lang="fi-FI" dirty="0"/>
              <a:t> 3rd of </a:t>
            </a:r>
            <a:r>
              <a:rPr lang="fi-FI" dirty="0" err="1"/>
              <a:t>December</a:t>
            </a:r>
            <a:r>
              <a:rPr lang="fi-FI" dirty="0"/>
              <a:t> 2025.</a:t>
            </a:r>
          </a:p>
          <a:p>
            <a:r>
              <a:rPr lang="fi-FI" dirty="0" err="1"/>
              <a:t>Genetics</a:t>
            </a:r>
            <a:r>
              <a:rPr lang="fi-FI" dirty="0"/>
              <a:t> and </a:t>
            </a:r>
            <a:r>
              <a:rPr lang="fi-FI" dirty="0" err="1"/>
              <a:t>epigenetics</a:t>
            </a:r>
            <a:r>
              <a:rPr lang="fi-FI" dirty="0"/>
              <a:t> &lt;http://</a:t>
            </a:r>
            <a:r>
              <a:rPr lang="fi-FI" dirty="0" err="1"/>
              <a:t>studentblogs.med.ed.ac.uk</a:t>
            </a:r>
            <a:r>
              <a:rPr lang="fi-FI" dirty="0"/>
              <a:t>/reproductive-systems-group-2/</a:t>
            </a:r>
            <a:r>
              <a:rPr lang="fi-FI" dirty="0" err="1"/>
              <a:t>introduction</a:t>
            </a:r>
            <a:r>
              <a:rPr lang="fi-FI" dirty="0"/>
              <a:t>/&gt; </a:t>
            </a:r>
            <a:r>
              <a:rPr lang="fi-FI" dirty="0" err="1"/>
              <a:t>Accessed</a:t>
            </a:r>
            <a:r>
              <a:rPr lang="fi-FI" dirty="0"/>
              <a:t> 9th of October 2018.</a:t>
            </a:r>
          </a:p>
          <a:p>
            <a:r>
              <a:rPr lang="fi-FI" dirty="0" err="1"/>
              <a:t>Weaver</a:t>
            </a:r>
            <a:r>
              <a:rPr lang="fi-FI" dirty="0"/>
              <a:t> </a:t>
            </a:r>
            <a:r>
              <a:rPr lang="fi-FI" dirty="0" err="1"/>
              <a:t>rats</a:t>
            </a:r>
            <a:r>
              <a:rPr lang="fi-FI" dirty="0"/>
              <a:t> &lt;http://</a:t>
            </a:r>
            <a:r>
              <a:rPr lang="fi-FI" dirty="0" err="1"/>
              <a:t>sites.bu.edu</a:t>
            </a:r>
            <a:r>
              <a:rPr lang="fi-FI" dirty="0"/>
              <a:t>/</a:t>
            </a:r>
            <a:r>
              <a:rPr lang="fi-FI" dirty="0" err="1"/>
              <a:t>ombs</a:t>
            </a:r>
            <a:r>
              <a:rPr lang="fi-FI" dirty="0"/>
              <a:t>/2010/11/11/</a:t>
            </a:r>
            <a:r>
              <a:rPr lang="fi-FI" dirty="0" err="1"/>
              <a:t>licking</a:t>
            </a:r>
            <a:r>
              <a:rPr lang="fi-FI" dirty="0"/>
              <a:t>-</a:t>
            </a:r>
            <a:r>
              <a:rPr lang="fi-FI" dirty="0" err="1"/>
              <a:t>rat</a:t>
            </a:r>
            <a:r>
              <a:rPr lang="fi-FI" dirty="0"/>
              <a:t>-</a:t>
            </a:r>
            <a:r>
              <a:rPr lang="fi-FI" dirty="0" err="1"/>
              <a:t>pups</a:t>
            </a:r>
            <a:r>
              <a:rPr lang="fi-FI" dirty="0"/>
              <a:t>-</a:t>
            </a:r>
            <a:r>
              <a:rPr lang="fi-FI" dirty="0" err="1"/>
              <a:t>the</a:t>
            </a:r>
            <a:r>
              <a:rPr lang="fi-FI" dirty="0"/>
              <a:t>-</a:t>
            </a:r>
            <a:r>
              <a:rPr lang="fi-FI" dirty="0" err="1"/>
              <a:t>genetics</a:t>
            </a:r>
            <a:r>
              <a:rPr lang="fi-FI" dirty="0"/>
              <a:t>-of-</a:t>
            </a:r>
            <a:r>
              <a:rPr lang="fi-FI" dirty="0" err="1"/>
              <a:t>nurture</a:t>
            </a:r>
            <a:r>
              <a:rPr lang="fi-FI" dirty="0"/>
              <a:t>/&gt; </a:t>
            </a:r>
            <a:r>
              <a:rPr lang="fi-FI" dirty="0" err="1"/>
              <a:t>Accessed</a:t>
            </a:r>
            <a:r>
              <a:rPr lang="fi-FI" dirty="0"/>
              <a:t> 5th of </a:t>
            </a:r>
            <a:r>
              <a:rPr lang="fi-FI" dirty="0" err="1"/>
              <a:t>January</a:t>
            </a:r>
            <a:r>
              <a:rPr lang="fi-FI" dirty="0"/>
              <a:t> 2018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09960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984249-DAD5-FF8A-7F2F-0C0309AD5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3.2.1 Enculturation of social norms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2FD636C7-AFDF-98FE-C7DA-0BF4B3FE5E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619481"/>
            <a:ext cx="4041775" cy="555394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fi-FI" sz="3200" dirty="0"/>
              <a:t>ACCULTURATION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A77DBC7A-2DAB-6CB4-E6C0-3127B082F5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464849"/>
            <a:ext cx="4135418" cy="3661314"/>
          </a:xfrm>
        </p:spPr>
        <p:txBody>
          <a:bodyPr>
            <a:normAutofit/>
          </a:bodyPr>
          <a:lstStyle/>
          <a:p>
            <a:r>
              <a:rPr lang="en-GB" sz="2800" noProof="0" dirty="0"/>
              <a:t>The process of psychological and cultural change resulting from interacting </a:t>
            </a:r>
            <a:r>
              <a:rPr lang="en-GB" sz="2800" dirty="0"/>
              <a:t>with</a:t>
            </a:r>
            <a:r>
              <a:rPr lang="en-GB" sz="2800" noProof="0" dirty="0"/>
              <a:t> another culture</a:t>
            </a:r>
          </a:p>
          <a:p>
            <a:r>
              <a:rPr lang="en-GB" sz="2800" dirty="0"/>
              <a:t>Adapting to another culture</a:t>
            </a:r>
            <a:endParaRPr lang="en-GB" sz="2800" noProof="0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B91CE21-E379-C56C-A689-892053C36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19481"/>
            <a:ext cx="4040188" cy="555394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fi-FI" sz="3200" dirty="0"/>
              <a:t>ENCULTURATION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D8319FF-7A3D-058F-83B9-923D9DBB75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464849"/>
            <a:ext cx="4040188" cy="3661314"/>
          </a:xfrm>
        </p:spPr>
        <p:txBody>
          <a:bodyPr>
            <a:normAutofit/>
          </a:bodyPr>
          <a:lstStyle/>
          <a:p>
            <a:r>
              <a:rPr lang="en-GB" sz="2800" noProof="0" dirty="0"/>
              <a:t>The process by which people internalise the surrounding culture to fully function within it</a:t>
            </a:r>
          </a:p>
          <a:p>
            <a:r>
              <a:rPr lang="en-GB" sz="2800" dirty="0"/>
              <a:t>Internalising one’s own culture</a:t>
            </a:r>
            <a:endParaRPr lang="en-GB" sz="2800" noProof="0" dirty="0"/>
          </a:p>
        </p:txBody>
      </p:sp>
      <p:sp>
        <p:nvSpPr>
          <p:cNvPr id="9" name="Alanuoli 8">
            <a:extLst>
              <a:ext uri="{FF2B5EF4-FFF2-40B4-BE49-F238E27FC236}">
                <a16:creationId xmlns:a16="http://schemas.microsoft.com/office/drawing/2014/main" id="{4A717D9D-35EA-7981-11D4-6150FEA46813}"/>
              </a:ext>
            </a:extLst>
          </p:cNvPr>
          <p:cNvSpPr/>
          <p:nvPr/>
        </p:nvSpPr>
        <p:spPr>
          <a:xfrm flipV="1">
            <a:off x="1350096" y="5144877"/>
            <a:ext cx="2254396" cy="127126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236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8" grpId="0" build="p"/>
      <p:bldP spid="5" grpId="0" uiExpand="1" build="allAtOnce" animBg="1" autoUpdateAnimBg="0"/>
      <p:bldP spid="6" grpId="0" build="p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A7F29D05-0E90-808F-B29B-6D3B67165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fi-FI" dirty="0"/>
              <a:t>TASK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C3BFF84A-076D-7C70-B628-C19440E243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038600" cy="4525963"/>
          </a:xfrm>
        </p:spPr>
        <p:txBody>
          <a:bodyPr>
            <a:normAutofit/>
          </a:bodyPr>
          <a:lstStyle/>
          <a:p>
            <a:endParaRPr lang="en-GB" noProof="0" dirty="0"/>
          </a:p>
          <a:p>
            <a:r>
              <a:rPr lang="en-GB" noProof="0" dirty="0"/>
              <a:t>Read the light green </a:t>
            </a:r>
            <a:r>
              <a:rPr lang="en-GB" i="1" noProof="0" dirty="0"/>
              <a:t>”Perspective lens” </a:t>
            </a:r>
            <a:r>
              <a:rPr lang="en-GB" noProof="0" dirty="0"/>
              <a:t>box in </a:t>
            </a:r>
            <a:r>
              <a:rPr lang="en-GB" noProof="0" dirty="0" err="1"/>
              <a:t>Kognity</a:t>
            </a:r>
            <a:r>
              <a:rPr lang="en-GB" noProof="0" dirty="0"/>
              <a:t> 3.2.1</a:t>
            </a:r>
          </a:p>
          <a:p>
            <a:pPr lvl="1"/>
            <a:r>
              <a:rPr lang="en-GB" noProof="0" dirty="0"/>
              <a:t>What parts of your enculturation has been </a:t>
            </a:r>
            <a:r>
              <a:rPr lang="en-GB" i="1" noProof="0" dirty="0"/>
              <a:t>conscious</a:t>
            </a:r>
            <a:r>
              <a:rPr lang="en-GB" noProof="0" dirty="0"/>
              <a:t> and </a:t>
            </a:r>
            <a:r>
              <a:rPr lang="en-GB" i="1" noProof="0" dirty="0"/>
              <a:t>unconscious</a:t>
            </a:r>
          </a:p>
          <a:p>
            <a:pPr lvl="1"/>
            <a:r>
              <a:rPr lang="en-GB" dirty="0"/>
              <a:t>Make amendments to your notes</a:t>
            </a:r>
            <a:endParaRPr lang="en-GB" noProof="0" dirty="0"/>
          </a:p>
        </p:txBody>
      </p:sp>
      <p:pic>
        <p:nvPicPr>
          <p:cNvPr id="10" name="Sisällön paikkamerkki 5" descr="Kuva, joka sisältää kohteen Grafiikka, Fontti, graafinen suunnittelu, logo&#10;&#10;Tekoälyllä luotu sisältö voi olla virheellistä.">
            <a:extLst>
              <a:ext uri="{FF2B5EF4-FFF2-40B4-BE49-F238E27FC236}">
                <a16:creationId xmlns:a16="http://schemas.microsoft.com/office/drawing/2014/main" id="{2B932D9A-AE41-FB62-EA61-E2B4A524CC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2" r="21864" b="-6"/>
          <a:stretch>
            <a:fillRect/>
          </a:stretch>
        </p:blipFill>
        <p:spPr>
          <a:xfrm>
            <a:off x="4648200" y="1600200"/>
            <a:ext cx="40386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26196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E9D118-FF1F-099E-021B-C80C22D2B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fi-FI" dirty="0"/>
              <a:t>3.2.1 Enculturation of social norms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6F5883-CD78-0E78-6F26-3E8F2834D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GB" noProof="0" dirty="0"/>
              <a:t>Enculturation can occur in:</a:t>
            </a:r>
          </a:p>
          <a:p>
            <a:pPr lvl="1"/>
            <a:r>
              <a:rPr lang="en-GB" sz="3200" b="1" noProof="0" dirty="0"/>
              <a:t>(1) Direct education </a:t>
            </a:r>
          </a:p>
          <a:p>
            <a:pPr lvl="1"/>
            <a:r>
              <a:rPr lang="en-GB" sz="3200" b="1" noProof="0" dirty="0"/>
              <a:t>(2) Participatory learning</a:t>
            </a:r>
          </a:p>
          <a:p>
            <a:pPr lvl="1"/>
            <a:r>
              <a:rPr lang="en-GB" sz="3200" b="1" noProof="0" dirty="0"/>
              <a:t>(3) Observational learning</a:t>
            </a:r>
          </a:p>
          <a:p>
            <a:r>
              <a:rPr lang="en-GB" b="1" dirty="0"/>
              <a:t>Socialisation</a:t>
            </a:r>
            <a:r>
              <a:rPr lang="en-GB" dirty="0"/>
              <a:t> can be used as synonym to enculturation</a:t>
            </a:r>
          </a:p>
          <a:p>
            <a:r>
              <a:rPr lang="en-GB" b="1" dirty="0"/>
              <a:t>Cultural transmission </a:t>
            </a:r>
            <a:r>
              <a:rPr lang="en-GB" dirty="0"/>
              <a:t>is accomplished through enculturation</a:t>
            </a:r>
          </a:p>
        </p:txBody>
      </p:sp>
    </p:spTree>
    <p:extLst>
      <p:ext uri="{BB962C8B-B14F-4D97-AF65-F5344CB8AC3E}">
        <p14:creationId xmlns:p14="http://schemas.microsoft.com/office/powerpoint/2010/main" val="424921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9675B0-98B9-3B00-EE48-A6C42CC8A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TASK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29244DC-9380-8A95-8F8E-AA21CC77009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noProof="0" dirty="0"/>
          </a:p>
          <a:p>
            <a:r>
              <a:rPr lang="en-GB" noProof="0" dirty="0"/>
              <a:t>Read the summary of </a:t>
            </a:r>
            <a:r>
              <a:rPr lang="en-GB" b="1" noProof="0" dirty="0"/>
              <a:t>Fagot (1979) </a:t>
            </a:r>
            <a:r>
              <a:rPr lang="en-GB" noProof="0" dirty="0"/>
              <a:t>from </a:t>
            </a:r>
            <a:r>
              <a:rPr lang="en-GB" noProof="0" dirty="0" err="1"/>
              <a:t>Kognity</a:t>
            </a:r>
            <a:r>
              <a:rPr lang="en-GB" noProof="0" dirty="0"/>
              <a:t> 3.2.9</a:t>
            </a:r>
          </a:p>
          <a:p>
            <a:pPr lvl="1"/>
            <a:r>
              <a:rPr lang="en-GB" noProof="0" dirty="0"/>
              <a:t>How does this study resonate with how you have learned your gender roles?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8BD69D5-8705-8882-06DB-3B4E6DCDA0C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noProof="0" dirty="0"/>
          </a:p>
          <a:p>
            <a:r>
              <a:rPr lang="en-GB" noProof="0" dirty="0"/>
              <a:t>Read the teacher’s supplementary material on </a:t>
            </a:r>
            <a:r>
              <a:rPr lang="en-GB" b="1" noProof="0" dirty="0"/>
              <a:t>Smith and Lloyd (1978)</a:t>
            </a:r>
          </a:p>
          <a:p>
            <a:pPr lvl="1"/>
            <a:r>
              <a:rPr lang="en-GB" noProof="0" dirty="0"/>
              <a:t>Are we </a:t>
            </a:r>
            <a:r>
              <a:rPr lang="en-GB" b="1" noProof="0" dirty="0"/>
              <a:t>biased</a:t>
            </a:r>
            <a:r>
              <a:rPr lang="en-GB" noProof="0" dirty="0"/>
              <a:t> with our conceptions of gender roles?</a:t>
            </a:r>
          </a:p>
        </p:txBody>
      </p:sp>
    </p:spTree>
    <p:extLst>
      <p:ext uri="{BB962C8B-B14F-4D97-AF65-F5344CB8AC3E}">
        <p14:creationId xmlns:p14="http://schemas.microsoft.com/office/powerpoint/2010/main" val="298401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 build="p" bldLvl="2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12032</TotalTime>
  <Words>2130</Words>
  <Application>Microsoft Macintosh PowerPoint</Application>
  <PresentationFormat>Näytössä katseltava diaesitys (4:3)</PresentationFormat>
  <Paragraphs>299</Paragraphs>
  <Slides>59</Slides>
  <Notes>0</Notes>
  <HiddenSlides>0</HiddenSlides>
  <MMClips>10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59</vt:i4>
      </vt:variant>
    </vt:vector>
  </HeadingPairs>
  <TitlesOfParts>
    <vt:vector size="62" baseType="lpstr">
      <vt:lpstr>Arial</vt:lpstr>
      <vt:lpstr>Calibri</vt:lpstr>
      <vt:lpstr>Office-teema</vt:lpstr>
      <vt:lpstr>3.2 DEVELOPMENT OF SELF</vt:lpstr>
      <vt:lpstr>TASK</vt:lpstr>
      <vt:lpstr>TASK</vt:lpstr>
      <vt:lpstr>3.2.1 Enculturation of social norms</vt:lpstr>
      <vt:lpstr>TASK</vt:lpstr>
      <vt:lpstr>3.2.1 Enculturation of social norms</vt:lpstr>
      <vt:lpstr>TASK</vt:lpstr>
      <vt:lpstr>3.2.1 Enculturation of social norms</vt:lpstr>
      <vt:lpstr>TASK</vt:lpstr>
      <vt:lpstr>3.2.1 Enculturation of social norms</vt:lpstr>
      <vt:lpstr>3.2.1 Enculturation of social norms</vt:lpstr>
      <vt:lpstr>3.2.1 Social identity theory (SIT)</vt:lpstr>
      <vt:lpstr>3.2.1 Social identity theory (SIT)</vt:lpstr>
      <vt:lpstr>3.2.1 Social identity theory (SIT)</vt:lpstr>
      <vt:lpstr>3.2.1 Social identity theory (SIT)</vt:lpstr>
      <vt:lpstr>TASK</vt:lpstr>
      <vt:lpstr>TASK</vt:lpstr>
      <vt:lpstr>3.2.1 Social learning theory (SLT)</vt:lpstr>
      <vt:lpstr>REVIEW</vt:lpstr>
      <vt:lpstr>3.2.1 Social learning theory (SLT)</vt:lpstr>
      <vt:lpstr>TASK</vt:lpstr>
      <vt:lpstr>3.2.1 Social learning theory (SLT)</vt:lpstr>
      <vt:lpstr>TASK</vt:lpstr>
      <vt:lpstr>3.2.1 Social learning theory (SLT)</vt:lpstr>
      <vt:lpstr>3.2.1 Social learning theory (SLT)</vt:lpstr>
      <vt:lpstr>TASK / REVIEW</vt:lpstr>
      <vt:lpstr>TASK</vt:lpstr>
      <vt:lpstr>3.2.1 Peer influence</vt:lpstr>
      <vt:lpstr>TASK</vt:lpstr>
      <vt:lpstr>3.2.1 Peer influence</vt:lpstr>
      <vt:lpstr>TASK</vt:lpstr>
      <vt:lpstr>3.2.1 Peer influence</vt:lpstr>
      <vt:lpstr>3.2.1 Peer influence</vt:lpstr>
      <vt:lpstr>TASK</vt:lpstr>
      <vt:lpstr>3.2.1 Peer influence</vt:lpstr>
      <vt:lpstr>TASK</vt:lpstr>
      <vt:lpstr>3.2.1 Peer influence</vt:lpstr>
      <vt:lpstr>TASK</vt:lpstr>
      <vt:lpstr>3.2.2 Attachment</vt:lpstr>
      <vt:lpstr>3.2.2 Attachment</vt:lpstr>
      <vt:lpstr>3.2.2 Attachment</vt:lpstr>
      <vt:lpstr>3.2.2 Attachment</vt:lpstr>
      <vt:lpstr>3.2.2 Attachment</vt:lpstr>
      <vt:lpstr>3.2.2 Attachment</vt:lpstr>
      <vt:lpstr>3.2.2 Attachment</vt:lpstr>
      <vt:lpstr>3.2.2 Attachment</vt:lpstr>
      <vt:lpstr>TASK</vt:lpstr>
      <vt:lpstr>TASK</vt:lpstr>
      <vt:lpstr>3.2.2 Role of childhood experiences</vt:lpstr>
      <vt:lpstr>TASK</vt:lpstr>
      <vt:lpstr>TASK</vt:lpstr>
      <vt:lpstr>3.2.2 Role of childhood experiences</vt:lpstr>
      <vt:lpstr>3.2.2 Role of childhood experiences</vt:lpstr>
      <vt:lpstr>3.2.2 Role of childhood experiences</vt:lpstr>
      <vt:lpstr>3.2.2 Role of childhood experiences</vt:lpstr>
      <vt:lpstr>TASK</vt:lpstr>
      <vt:lpstr>Picture sources</vt:lpstr>
      <vt:lpstr>Picture sources</vt:lpstr>
      <vt:lpstr>Picture sources</vt:lpstr>
    </vt:vector>
  </TitlesOfParts>
  <Company>Voionmaa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 TARKKAAVAISUUS</dc:title>
  <dc:creator>Markus Lajunen</dc:creator>
  <cp:lastModifiedBy>Lajunen Markus</cp:lastModifiedBy>
  <cp:revision>220</cp:revision>
  <dcterms:created xsi:type="dcterms:W3CDTF">2016-01-27T06:20:57Z</dcterms:created>
  <dcterms:modified xsi:type="dcterms:W3CDTF">2025-12-03T15:38:23Z</dcterms:modified>
</cp:coreProperties>
</file>