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3" r:id="rId3"/>
    <p:sldId id="290" r:id="rId4"/>
    <p:sldId id="288" r:id="rId5"/>
    <p:sldId id="285" r:id="rId6"/>
    <p:sldId id="286" r:id="rId7"/>
    <p:sldId id="287" r:id="rId8"/>
    <p:sldId id="289" r:id="rId9"/>
    <p:sldId id="291" r:id="rId10"/>
    <p:sldId id="292" r:id="rId11"/>
    <p:sldId id="293" r:id="rId12"/>
    <p:sldId id="294" r:id="rId13"/>
    <p:sldId id="296" r:id="rId14"/>
    <p:sldId id="297" r:id="rId15"/>
    <p:sldId id="298" r:id="rId16"/>
    <p:sldId id="299" r:id="rId17"/>
    <p:sldId id="301" r:id="rId18"/>
    <p:sldId id="302" r:id="rId19"/>
    <p:sldId id="300" r:id="rId20"/>
    <p:sldId id="303" r:id="rId21"/>
    <p:sldId id="304" r:id="rId22"/>
    <p:sldId id="284" r:id="rId23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51"/>
    <p:restoredTop sz="93750"/>
  </p:normalViewPr>
  <p:slideViewPr>
    <p:cSldViewPr snapToGrid="0" snapToObjects="1">
      <p:cViewPr varScale="1">
        <p:scale>
          <a:sx n="109" d="100"/>
          <a:sy n="109" d="100"/>
        </p:scale>
        <p:origin x="184" y="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6.1.2026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6.1.2026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6.1.2026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6.1.2026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6.1.2026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6.1.2026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6.1.2026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HUMAN DEVELOPMENT</a:t>
            </a:r>
            <a:br>
              <a:rPr lang="fi-FI" b="1" dirty="0"/>
            </a:br>
            <a:r>
              <a:rPr lang="fi-FI" b="1" dirty="0"/>
              <a:t>HL EXTENSIONS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 dirty="0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9AB73D-2625-73A9-F608-8925DF4B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Technology in </a:t>
            </a:r>
            <a:r>
              <a:rPr lang="fi-FI" dirty="0" err="1"/>
              <a:t>human</a:t>
            </a:r>
            <a:r>
              <a:rPr lang="fi-FI" dirty="0"/>
              <a:t> </a:t>
            </a:r>
            <a:r>
              <a:rPr lang="fi-FI" dirty="0" err="1"/>
              <a:t>development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264428-91FB-9666-EAF4-756D19047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(6) Has technology enhanced the development of identity? Or annihilated it by turning us into algorithmic products?</a:t>
            </a:r>
            <a:r>
              <a:rPr lang="fi-FI" dirty="0"/>
              <a:t> </a:t>
            </a:r>
            <a:endParaRPr lang="en-US" dirty="0"/>
          </a:p>
          <a:p>
            <a:r>
              <a:rPr lang="en-US" dirty="0"/>
              <a:t>(7) If AI can model human development, does that mean humanity is predictable?</a:t>
            </a:r>
          </a:p>
          <a:p>
            <a:r>
              <a:rPr lang="en-US" dirty="0"/>
              <a:t>(8) Has </a:t>
            </a:r>
            <a:r>
              <a:rPr lang="en-US" b="1" dirty="0" err="1"/>
              <a:t>technoference</a:t>
            </a:r>
            <a:r>
              <a:rPr lang="en-US" dirty="0"/>
              <a:t> fundamentally damaged human attachment, or is it simply reshaping how we connect?</a:t>
            </a:r>
            <a:endParaRPr lang="fi-FI" dirty="0"/>
          </a:p>
          <a:p>
            <a:endParaRPr lang="en-GB" noProof="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32261B3-9FCC-25F8-6D8E-76FE0BDF9282}"/>
              </a:ext>
            </a:extLst>
          </p:cNvPr>
          <p:cNvSpPr txBox="1"/>
          <p:nvPr/>
        </p:nvSpPr>
        <p:spPr>
          <a:xfrm>
            <a:off x="1899217" y="5833775"/>
            <a:ext cx="5345566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What could be your prompts?</a:t>
            </a:r>
          </a:p>
        </p:txBody>
      </p:sp>
    </p:spTree>
    <p:extLst>
      <p:ext uri="{BB962C8B-B14F-4D97-AF65-F5344CB8AC3E}">
        <p14:creationId xmlns:p14="http://schemas.microsoft.com/office/powerpoint/2010/main" val="174251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2C4F94-3531-3847-82C9-1A7B1167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4EAB06-BF3C-5B7F-9C24-149E57051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9117"/>
            <a:ext cx="8229600" cy="5123985"/>
          </a:xfrm>
        </p:spPr>
        <p:txBody>
          <a:bodyPr/>
          <a:lstStyle/>
          <a:p>
            <a:r>
              <a:rPr lang="en-GB" noProof="0" dirty="0"/>
              <a:t>(1) </a:t>
            </a:r>
            <a:r>
              <a:rPr lang="en-GB" dirty="0"/>
              <a:t>C</a:t>
            </a:r>
            <a:r>
              <a:rPr lang="en-GB" noProof="0" dirty="0" err="1"/>
              <a:t>ollect</a:t>
            </a:r>
            <a:r>
              <a:rPr lang="en-GB" noProof="0" dirty="0"/>
              <a:t> </a:t>
            </a:r>
            <a:r>
              <a:rPr lang="en-GB" b="1" noProof="0" dirty="0"/>
              <a:t>data</a:t>
            </a:r>
            <a:r>
              <a:rPr lang="en-GB" noProof="0" dirty="0"/>
              <a:t>/</a:t>
            </a:r>
            <a:r>
              <a:rPr lang="en-GB" b="1" noProof="0" dirty="0"/>
              <a:t>sources </a:t>
            </a:r>
            <a:r>
              <a:rPr lang="en-GB" noProof="0" dirty="0"/>
              <a:t>for each prompt</a:t>
            </a:r>
          </a:p>
          <a:p>
            <a:pPr lvl="1"/>
            <a:r>
              <a:rPr lang="en-GB" dirty="0"/>
              <a:t>What kind of studies and theories can you find?</a:t>
            </a:r>
          </a:p>
          <a:p>
            <a:pPr lvl="1"/>
            <a:r>
              <a:rPr lang="en-GB" noProof="0" dirty="0"/>
              <a:t>Try to find studies with </a:t>
            </a:r>
            <a:r>
              <a:rPr lang="en-GB" i="1" noProof="0" dirty="0"/>
              <a:t>tables</a:t>
            </a:r>
            <a:r>
              <a:rPr lang="en-GB" noProof="0" dirty="0"/>
              <a:t> and </a:t>
            </a:r>
            <a:r>
              <a:rPr lang="en-GB" i="1" noProof="0" dirty="0"/>
              <a:t>graphs</a:t>
            </a:r>
          </a:p>
          <a:p>
            <a:r>
              <a:rPr lang="en-GB" noProof="0" dirty="0"/>
              <a:t>(2) </a:t>
            </a:r>
            <a:r>
              <a:rPr lang="en-GB" b="1" noProof="0" dirty="0"/>
              <a:t>Analyse</a:t>
            </a:r>
            <a:r>
              <a:rPr lang="en-GB" noProof="0" dirty="0"/>
              <a:t>/</a:t>
            </a:r>
            <a:r>
              <a:rPr lang="en-GB" b="1" noProof="0" dirty="0"/>
              <a:t>interpret</a:t>
            </a:r>
            <a:r>
              <a:rPr lang="en-GB" noProof="0" dirty="0"/>
              <a:t> the data/sources you found relevant to the prompt</a:t>
            </a:r>
          </a:p>
          <a:p>
            <a:r>
              <a:rPr lang="en-GB" noProof="0" dirty="0"/>
              <a:t>(3) What kind of </a:t>
            </a:r>
            <a:r>
              <a:rPr lang="en-GB" b="1" noProof="0" dirty="0"/>
              <a:t>arguments</a:t>
            </a:r>
            <a:r>
              <a:rPr lang="en-GB" noProof="0" dirty="0"/>
              <a:t>, </a:t>
            </a:r>
            <a:r>
              <a:rPr lang="en-GB" b="1" noProof="0" dirty="0"/>
              <a:t>counter-arguments</a:t>
            </a:r>
            <a:r>
              <a:rPr lang="en-GB" noProof="0" dirty="0"/>
              <a:t> and </a:t>
            </a:r>
            <a:r>
              <a:rPr lang="en-GB" b="1" noProof="0" dirty="0"/>
              <a:t>conclusions</a:t>
            </a:r>
            <a:r>
              <a:rPr lang="en-GB" noProof="0" dirty="0"/>
              <a:t> can you make?</a:t>
            </a:r>
          </a:p>
          <a:p>
            <a:r>
              <a:rPr lang="en-GB" noProof="0" dirty="0"/>
              <a:t>(4) Pre</a:t>
            </a:r>
            <a:r>
              <a:rPr lang="en-GB" dirty="0"/>
              <a:t>pare to </a:t>
            </a:r>
            <a:r>
              <a:rPr lang="en-GB" b="1" dirty="0"/>
              <a:t>share your insights </a:t>
            </a:r>
            <a:r>
              <a:rPr lang="en-GB" dirty="0"/>
              <a:t>with others</a:t>
            </a:r>
          </a:p>
          <a:p>
            <a:pPr lvl="1"/>
            <a:r>
              <a:rPr lang="en-GB" noProof="0" dirty="0"/>
              <a:t>Create PowerPoints with examples like in Paper 3</a:t>
            </a:r>
          </a:p>
        </p:txBody>
      </p:sp>
    </p:spTree>
    <p:extLst>
      <p:ext uri="{BB962C8B-B14F-4D97-AF65-F5344CB8AC3E}">
        <p14:creationId xmlns:p14="http://schemas.microsoft.com/office/powerpoint/2010/main" val="157347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0CE036-62CA-74B9-6209-E2675B7E2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Extra </a:t>
            </a:r>
            <a:r>
              <a:rPr lang="fi-FI" dirty="0" err="1"/>
              <a:t>tips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inquiry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50805E-7A69-7C54-C25F-E966A0C0E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Keep the </a:t>
            </a:r>
            <a:r>
              <a:rPr lang="en-GB" b="1" noProof="0" dirty="0"/>
              <a:t>basic concepts </a:t>
            </a:r>
            <a:r>
              <a:rPr lang="en-GB" noProof="0" dirty="0"/>
              <a:t>in your mind and try to apply them to your inquiry</a:t>
            </a:r>
          </a:p>
          <a:p>
            <a:pPr lvl="1"/>
            <a:r>
              <a:rPr lang="en-GB" b="1" noProof="0" dirty="0"/>
              <a:t>Bias</a:t>
            </a:r>
            <a:r>
              <a:rPr lang="en-GB" noProof="0" dirty="0"/>
              <a:t>, </a:t>
            </a:r>
            <a:r>
              <a:rPr lang="en-GB" b="1" noProof="0" dirty="0"/>
              <a:t>causality</a:t>
            </a:r>
            <a:r>
              <a:rPr lang="en-GB" noProof="0" dirty="0"/>
              <a:t>, </a:t>
            </a:r>
            <a:r>
              <a:rPr lang="en-GB" b="1" noProof="0" dirty="0"/>
              <a:t>change</a:t>
            </a:r>
            <a:r>
              <a:rPr lang="en-GB" noProof="0" dirty="0"/>
              <a:t>, </a:t>
            </a:r>
            <a:r>
              <a:rPr lang="en-GB" b="1" noProof="0" dirty="0"/>
              <a:t>measurement</a:t>
            </a:r>
            <a:r>
              <a:rPr lang="en-GB" noProof="0" dirty="0"/>
              <a:t>, </a:t>
            </a:r>
            <a:r>
              <a:rPr lang="en-GB" b="1" noProof="0" dirty="0"/>
              <a:t>perspective</a:t>
            </a:r>
            <a:r>
              <a:rPr lang="en-GB" noProof="0" dirty="0"/>
              <a:t> and </a:t>
            </a:r>
            <a:r>
              <a:rPr lang="en-GB" b="1" noProof="0" dirty="0"/>
              <a:t>responsibility</a:t>
            </a:r>
          </a:p>
          <a:p>
            <a:endParaRPr lang="en-GB" noProof="0" dirty="0"/>
          </a:p>
          <a:p>
            <a:r>
              <a:rPr lang="en-GB" noProof="0" dirty="0"/>
              <a:t>Use the </a:t>
            </a:r>
            <a:r>
              <a:rPr lang="en-GB" b="1" noProof="0" dirty="0" err="1"/>
              <a:t>Kognity</a:t>
            </a:r>
            <a:r>
              <a:rPr lang="en-GB" b="1" noProof="0" dirty="0"/>
              <a:t> HL extension boxes</a:t>
            </a:r>
            <a:r>
              <a:rPr lang="en-GB" noProof="0" dirty="0"/>
              <a:t> as a starting point</a:t>
            </a:r>
          </a:p>
          <a:p>
            <a:pPr lvl="1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4607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953743-6DCA-564B-B4E2-C3E09117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Cultural</a:t>
            </a:r>
            <a:r>
              <a:rPr lang="fi-FI" dirty="0"/>
              <a:t> </a:t>
            </a:r>
            <a:r>
              <a:rPr lang="fi-FI" dirty="0" err="1"/>
              <a:t>dimensions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A6079B-C457-2544-88D4-DCB86061A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Geert Hofstede’s model of </a:t>
            </a:r>
            <a:r>
              <a:rPr lang="en-GB" i="1" dirty="0"/>
              <a:t>cultural dimensions </a:t>
            </a:r>
            <a:r>
              <a:rPr lang="en-GB" dirty="0"/>
              <a:t>studies universal features of all cultures</a:t>
            </a:r>
            <a:endParaRPr lang="fi-FI" dirty="0"/>
          </a:p>
          <a:p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7B305E2-6365-4840-820B-01E2297067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2215" r="22276"/>
          <a:stretch/>
        </p:blipFill>
        <p:spPr>
          <a:xfrm>
            <a:off x="4495800" y="1744621"/>
            <a:ext cx="4191000" cy="4233155"/>
          </a:xfrm>
        </p:spPr>
      </p:pic>
    </p:spTree>
    <p:extLst>
      <p:ext uri="{BB962C8B-B14F-4D97-AF65-F5344CB8AC3E}">
        <p14:creationId xmlns:p14="http://schemas.microsoft.com/office/powerpoint/2010/main" val="366942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39570E-A89F-7C5C-91F4-F1593DDA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Indigenous</a:t>
            </a:r>
            <a:r>
              <a:rPr lang="fi-FI" dirty="0"/>
              <a:t> </a:t>
            </a:r>
            <a:r>
              <a:rPr lang="fi-FI" dirty="0" err="1"/>
              <a:t>models</a:t>
            </a:r>
            <a:r>
              <a:rPr lang="fi-FI" dirty="0"/>
              <a:t> of </a:t>
            </a:r>
            <a:r>
              <a:rPr lang="fi-FI" dirty="0" err="1"/>
              <a:t>development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8D6CCCD-0714-EDD7-EB3C-625269CCE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noProof="0" dirty="0"/>
              <a:t>The indigenous Connectedness Framework </a:t>
            </a:r>
            <a:r>
              <a:rPr lang="en-GB" noProof="0" dirty="0"/>
              <a:t>(Ullrich, 2019)</a:t>
            </a:r>
          </a:p>
          <a:p>
            <a:pPr lvl="1"/>
            <a:r>
              <a:rPr lang="en-GB" dirty="0"/>
              <a:t>Indigenous child development is fostered by a network of relational bonds that span multiple generations, the broader community, spirituality and the land/place</a:t>
            </a:r>
          </a:p>
          <a:p>
            <a:pPr lvl="1"/>
            <a:r>
              <a:rPr lang="en-GB" noProof="0" dirty="0"/>
              <a:t>Challenges the Western perspective that attachment is a result of caregiver-child dyad</a:t>
            </a:r>
          </a:p>
        </p:txBody>
      </p:sp>
    </p:spTree>
    <p:extLst>
      <p:ext uri="{BB962C8B-B14F-4D97-AF65-F5344CB8AC3E}">
        <p14:creationId xmlns:p14="http://schemas.microsoft.com/office/powerpoint/2010/main" val="206897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32E930-2023-CE39-B3C3-47C719734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Indigenous</a:t>
            </a:r>
            <a:r>
              <a:rPr lang="fi-FI" dirty="0"/>
              <a:t> </a:t>
            </a:r>
            <a:r>
              <a:rPr lang="fi-FI" dirty="0" err="1"/>
              <a:t>models</a:t>
            </a:r>
            <a:r>
              <a:rPr lang="fi-FI" dirty="0"/>
              <a:t> of </a:t>
            </a:r>
            <a:r>
              <a:rPr lang="fi-FI" dirty="0" err="1"/>
              <a:t>development</a:t>
            </a:r>
            <a:endParaRPr lang="fi-FI" dirty="0"/>
          </a:p>
        </p:txBody>
      </p:sp>
      <p:pic>
        <p:nvPicPr>
          <p:cNvPr id="5" name="Sisällön paikkamerkki 4" descr="Kuva, joka sisältää kohteen teksti, ympyrä, kuvakaappaus, diagrammi&#10;&#10;Tekoälyllä luotu sisältö voi olla virheellistä.">
            <a:extLst>
              <a:ext uri="{FF2B5EF4-FFF2-40B4-BE49-F238E27FC236}">
                <a16:creationId xmlns:a16="http://schemas.microsoft.com/office/drawing/2014/main" id="{64D7B587-71E7-93AF-36FC-BAF135145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816" r="1188"/>
          <a:stretch>
            <a:fillRect/>
          </a:stretch>
        </p:blipFill>
        <p:spPr>
          <a:xfrm>
            <a:off x="1164701" y="1417638"/>
            <a:ext cx="6814598" cy="4982826"/>
          </a:xfrm>
        </p:spPr>
      </p:pic>
    </p:spTree>
    <p:extLst>
      <p:ext uri="{BB962C8B-B14F-4D97-AF65-F5344CB8AC3E}">
        <p14:creationId xmlns:p14="http://schemas.microsoft.com/office/powerpoint/2010/main" val="3787978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D6405C-20E6-FBE8-1F20-20FC7C6B6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Extrinsic</a:t>
            </a:r>
            <a:r>
              <a:rPr lang="fi-FI" dirty="0"/>
              <a:t> and </a:t>
            </a:r>
            <a:r>
              <a:rPr lang="fi-FI" dirty="0" err="1"/>
              <a:t>intrinsic</a:t>
            </a:r>
            <a:r>
              <a:rPr lang="fi-FI" dirty="0"/>
              <a:t> </a:t>
            </a:r>
            <a:r>
              <a:rPr lang="fi-FI" dirty="0" err="1"/>
              <a:t>motivation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72C3E9-D94F-3698-5926-BE20FAB2D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9662" cy="4525963"/>
          </a:xfrm>
        </p:spPr>
        <p:txBody>
          <a:bodyPr/>
          <a:lstStyle/>
          <a:p>
            <a:r>
              <a:rPr lang="en-GB" b="1" noProof="0" dirty="0"/>
              <a:t>Extrinsic motivation</a:t>
            </a:r>
          </a:p>
          <a:p>
            <a:pPr lvl="1"/>
            <a:r>
              <a:rPr lang="en-GB" dirty="0"/>
              <a:t>Performing an activity to earn a reward or avoid a punishment</a:t>
            </a:r>
          </a:p>
          <a:p>
            <a:endParaRPr lang="en-GB" noProof="0" dirty="0"/>
          </a:p>
          <a:p>
            <a:r>
              <a:rPr lang="en-GB" b="1" noProof="0" dirty="0"/>
              <a:t>Intrinsic motivation</a:t>
            </a:r>
          </a:p>
          <a:p>
            <a:pPr lvl="1"/>
            <a:r>
              <a:rPr lang="en-GB" dirty="0"/>
              <a:t>Performing an activity for its own sake or for personal satisfaction</a:t>
            </a:r>
            <a:endParaRPr lang="en-GB" noProof="0" dirty="0"/>
          </a:p>
        </p:txBody>
      </p:sp>
      <p:pic>
        <p:nvPicPr>
          <p:cNvPr id="6" name="Sisällön paikkamerkki 5" descr="Kuva, joka sisältää kohteen teksti, kuvakaappaus, Fontti, ympyrä&#10;&#10;Tekoälyllä luotu sisältö voi olla virheellistä.">
            <a:extLst>
              <a:ext uri="{FF2B5EF4-FFF2-40B4-BE49-F238E27FC236}">
                <a16:creationId xmlns:a16="http://schemas.microsoft.com/office/drawing/2014/main" id="{57F0BA79-26C1-790E-34FF-61EC09869B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60983" y="1741717"/>
            <a:ext cx="4560277" cy="3822870"/>
          </a:xfrm>
        </p:spPr>
      </p:pic>
    </p:spTree>
    <p:extLst>
      <p:ext uri="{BB962C8B-B14F-4D97-AF65-F5344CB8AC3E}">
        <p14:creationId xmlns:p14="http://schemas.microsoft.com/office/powerpoint/2010/main" val="14908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74203D-1A51-E3AA-9171-9DC8558B4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Self-determination</a:t>
            </a:r>
            <a:r>
              <a:rPr lang="fi-FI" dirty="0"/>
              <a:t> </a:t>
            </a:r>
            <a:r>
              <a:rPr lang="fi-FI" dirty="0" err="1"/>
              <a:t>theory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(</a:t>
            </a:r>
            <a:r>
              <a:rPr lang="fi-FI" dirty="0" err="1"/>
              <a:t>Deci</a:t>
            </a:r>
            <a:r>
              <a:rPr lang="fi-FI" dirty="0"/>
              <a:t> and Ryan, 1985)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82E21E-3DEA-E7EA-46E4-DE442D968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232031" cy="4525963"/>
          </a:xfrm>
        </p:spPr>
        <p:txBody>
          <a:bodyPr>
            <a:normAutofit/>
          </a:bodyPr>
          <a:lstStyle/>
          <a:p>
            <a:r>
              <a:rPr lang="en-GB" noProof="0" dirty="0"/>
              <a:t>Self-determination refers to a person’s own ability to manage themselves </a:t>
            </a:r>
            <a:r>
              <a:rPr lang="en-GB" i="1" noProof="0" dirty="0"/>
              <a:t>independently</a:t>
            </a:r>
          </a:p>
          <a:p>
            <a:r>
              <a:rPr lang="en-GB" noProof="0" dirty="0"/>
              <a:t>Theoretical assumptions</a:t>
            </a:r>
          </a:p>
          <a:p>
            <a:pPr lvl="1"/>
            <a:r>
              <a:rPr lang="en-GB" noProof="0" dirty="0"/>
              <a:t>The need for growth drives behaviour</a:t>
            </a:r>
          </a:p>
          <a:p>
            <a:pPr lvl="1"/>
            <a:r>
              <a:rPr lang="en-GB" noProof="0" dirty="0"/>
              <a:t>Autonomous, intrinsic motivation is important</a:t>
            </a:r>
          </a:p>
          <a:p>
            <a:pPr marL="0" indent="0">
              <a:buNone/>
            </a:pPr>
            <a:endParaRPr lang="en-GB" noProof="0" dirty="0"/>
          </a:p>
        </p:txBody>
      </p:sp>
      <p:pic>
        <p:nvPicPr>
          <p:cNvPr id="6" name="Sisällön paikkamerkki 5" descr="Kuva, joka sisältää kohteen piha-, taivas, henkilö, vesi&#10;&#10;Tekoälyllä luotu sisältö voi olla virheellistä.">
            <a:extLst>
              <a:ext uri="{FF2B5EF4-FFF2-40B4-BE49-F238E27FC236}">
                <a16:creationId xmlns:a16="http://schemas.microsoft.com/office/drawing/2014/main" id="{B1758C7D-8E35-E554-FFF2-EFC3F99E43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0539" r="22396"/>
          <a:stretch>
            <a:fillRect/>
          </a:stretch>
        </p:blipFill>
        <p:spPr>
          <a:xfrm>
            <a:off x="4970586" y="1793767"/>
            <a:ext cx="3188676" cy="3727689"/>
          </a:xfrm>
        </p:spPr>
      </p:pic>
    </p:spTree>
    <p:extLst>
      <p:ext uri="{BB962C8B-B14F-4D97-AF65-F5344CB8AC3E}">
        <p14:creationId xmlns:p14="http://schemas.microsoft.com/office/powerpoint/2010/main" val="17697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4E9B2D-12F5-BE5E-7690-F40059D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Self-determination</a:t>
            </a:r>
            <a:r>
              <a:rPr lang="fi-FI" dirty="0"/>
              <a:t> </a:t>
            </a:r>
            <a:r>
              <a:rPr lang="fi-FI" dirty="0" err="1"/>
              <a:t>theory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(</a:t>
            </a:r>
            <a:r>
              <a:rPr lang="fi-FI" dirty="0" err="1"/>
              <a:t>Deci</a:t>
            </a:r>
            <a:r>
              <a:rPr lang="fi-FI" dirty="0"/>
              <a:t> and Ryan, 1985)</a:t>
            </a:r>
          </a:p>
        </p:txBody>
      </p:sp>
      <p:pic>
        <p:nvPicPr>
          <p:cNvPr id="5" name="Sisällön paikkamerkki 4" descr="Kuva, joka sisältää kohteen teksti, kuvakaappaus, Fontti, Grafiikka&#10;&#10;Tekoälyllä luotu sisältö voi olla virheellistä.">
            <a:extLst>
              <a:ext uri="{FF2B5EF4-FFF2-40B4-BE49-F238E27FC236}">
                <a16:creationId xmlns:a16="http://schemas.microsoft.com/office/drawing/2014/main" id="{129E8981-748E-BFC7-196D-8623F073F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612" y="1582914"/>
            <a:ext cx="7168775" cy="4759270"/>
          </a:xfrm>
        </p:spPr>
      </p:pic>
    </p:spTree>
    <p:extLst>
      <p:ext uri="{BB962C8B-B14F-4D97-AF65-F5344CB8AC3E}">
        <p14:creationId xmlns:p14="http://schemas.microsoft.com/office/powerpoint/2010/main" val="2647055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FAE703-6D5C-0397-B139-6E4994505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Maslow’s</a:t>
            </a:r>
            <a:r>
              <a:rPr lang="fi-FI" dirty="0"/>
              <a:t> </a:t>
            </a:r>
            <a:r>
              <a:rPr lang="fi-FI" dirty="0" err="1"/>
              <a:t>hierarchy</a:t>
            </a:r>
            <a:r>
              <a:rPr lang="fi-FI" dirty="0"/>
              <a:t> of </a:t>
            </a:r>
            <a:r>
              <a:rPr lang="fi-FI" dirty="0" err="1"/>
              <a:t>needs</a:t>
            </a:r>
            <a:endParaRPr lang="fi-FI" dirty="0"/>
          </a:p>
        </p:txBody>
      </p:sp>
      <p:pic>
        <p:nvPicPr>
          <p:cNvPr id="7" name="Sisällön paikkamerkki 6" descr="Kuva, joka sisältää kohteen teksti, kolmio, kuvakaappaus, luovuus&#10;&#10;Tekoälyllä luotu sisältö voi olla virheellistä.">
            <a:extLst>
              <a:ext uri="{FF2B5EF4-FFF2-40B4-BE49-F238E27FC236}">
                <a16:creationId xmlns:a16="http://schemas.microsoft.com/office/drawing/2014/main" id="{36B8C971-F5AF-7057-20C5-AC655DB49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8358" t="7382" r="7710" b="6624"/>
          <a:stretch>
            <a:fillRect/>
          </a:stretch>
        </p:blipFill>
        <p:spPr>
          <a:xfrm>
            <a:off x="1465385" y="1253647"/>
            <a:ext cx="6037384" cy="5152728"/>
          </a:xfrm>
        </p:spPr>
      </p:pic>
      <p:pic>
        <p:nvPicPr>
          <p:cNvPr id="8" name="Sisällön paikkamerkki 4" descr="Kuva, joka sisältää kohteen teksti, viiva, Fontti, kolmio&#10;&#10;Tekoälyllä luotu sisältö voi olla virheellistä.">
            <a:extLst>
              <a:ext uri="{FF2B5EF4-FFF2-40B4-BE49-F238E27FC236}">
                <a16:creationId xmlns:a16="http://schemas.microsoft.com/office/drawing/2014/main" id="{3A8C8B38-4118-8EBA-BAD1-FAB46A16F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738" y="1306390"/>
            <a:ext cx="6412523" cy="527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3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285CA3-E742-5372-EA1F-4EC045249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HL </a:t>
            </a:r>
            <a:r>
              <a:rPr lang="fi-FI" dirty="0" err="1"/>
              <a:t>extensions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DF9F7C-7979-39BE-25DF-BE26622462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noProof="0" dirty="0"/>
              <a:t>HL extensions for each context are:</a:t>
            </a:r>
          </a:p>
          <a:p>
            <a:pPr lvl="1"/>
            <a:r>
              <a:rPr lang="en-GB" b="1" noProof="0" dirty="0"/>
              <a:t>(1) Culture</a:t>
            </a:r>
          </a:p>
          <a:p>
            <a:pPr lvl="1"/>
            <a:r>
              <a:rPr lang="en-GB" b="1" noProof="0" dirty="0"/>
              <a:t>(2) Motivation</a:t>
            </a:r>
          </a:p>
          <a:p>
            <a:pPr lvl="1"/>
            <a:r>
              <a:rPr lang="en-GB" b="1" noProof="0" dirty="0"/>
              <a:t>(3) Technology</a:t>
            </a:r>
          </a:p>
          <a:p>
            <a:endParaRPr lang="en-GB" noProof="0" dirty="0"/>
          </a:p>
          <a:p>
            <a:r>
              <a:rPr lang="en-GB" noProof="0" dirty="0"/>
              <a:t>HL extensions are based on </a:t>
            </a:r>
            <a:r>
              <a:rPr lang="en-GB" b="1" noProof="0" dirty="0"/>
              <a:t>inquiry learning</a:t>
            </a:r>
          </a:p>
        </p:txBody>
      </p:sp>
      <p:pic>
        <p:nvPicPr>
          <p:cNvPr id="6" name="Sisällön paikkamerkki 5" descr="Kuva, joka sisältää kohteen teksti, kuvakaappaus, Fontti, diagrammi&#10;&#10;Tekoälyllä luotu sisältö voi olla virheellistä.">
            <a:extLst>
              <a:ext uri="{FF2B5EF4-FFF2-40B4-BE49-F238E27FC236}">
                <a16:creationId xmlns:a16="http://schemas.microsoft.com/office/drawing/2014/main" id="{F613AB8B-1F18-14A1-4419-6FEDA9F2DE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9650" r="20708"/>
          <a:stretch>
            <a:fillRect/>
          </a:stretch>
        </p:blipFill>
        <p:spPr>
          <a:xfrm>
            <a:off x="4572000" y="1481843"/>
            <a:ext cx="4114800" cy="3894314"/>
          </a:xfrm>
        </p:spPr>
      </p:pic>
    </p:spTree>
    <p:extLst>
      <p:ext uri="{BB962C8B-B14F-4D97-AF65-F5344CB8AC3E}">
        <p14:creationId xmlns:p14="http://schemas.microsoft.com/office/powerpoint/2010/main" val="243062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BC2872-64C9-6781-EE99-46735ADA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Theory</a:t>
            </a:r>
            <a:r>
              <a:rPr lang="fi-FI" dirty="0"/>
              <a:t> of </a:t>
            </a:r>
            <a:r>
              <a:rPr lang="fi-FI" dirty="0" err="1"/>
              <a:t>achievement</a:t>
            </a:r>
            <a:r>
              <a:rPr lang="fi-FI" dirty="0"/>
              <a:t> </a:t>
            </a:r>
            <a:r>
              <a:rPr lang="fi-FI" dirty="0" err="1"/>
              <a:t>motivation</a:t>
            </a:r>
            <a:r>
              <a:rPr lang="fi-FI" dirty="0"/>
              <a:t> (</a:t>
            </a:r>
            <a:r>
              <a:rPr lang="fi-FI" dirty="0" err="1"/>
              <a:t>McClelland</a:t>
            </a:r>
            <a:r>
              <a:rPr lang="fi-FI" dirty="0"/>
              <a:t>, 1961)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29EAFF-9891-5BFF-63F7-DDF64776B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Focuses on three fundamental psychological needs influencing motivation in children</a:t>
            </a:r>
          </a:p>
          <a:p>
            <a:pPr lvl="1"/>
            <a:r>
              <a:rPr lang="en-GB" b="1" noProof="0" dirty="0"/>
              <a:t>(1) Achievement </a:t>
            </a:r>
            <a:r>
              <a:rPr lang="en-GB" noProof="0" dirty="0"/>
              <a:t>– setting goals</a:t>
            </a:r>
          </a:p>
          <a:p>
            <a:pPr lvl="1"/>
            <a:r>
              <a:rPr lang="en-GB" b="1" noProof="0" dirty="0"/>
              <a:t>(2) Affiliation </a:t>
            </a:r>
            <a:r>
              <a:rPr lang="en-GB" noProof="0" dirty="0"/>
              <a:t>– building friendships</a:t>
            </a:r>
          </a:p>
          <a:p>
            <a:pPr lvl="1"/>
            <a:r>
              <a:rPr lang="en-GB" b="1" noProof="0" dirty="0"/>
              <a:t>(3) Power </a:t>
            </a:r>
            <a:r>
              <a:rPr lang="en-GB" noProof="0" dirty="0"/>
              <a:t>– take leadership or seek control</a:t>
            </a:r>
          </a:p>
          <a:p>
            <a:r>
              <a:rPr lang="en-GB" noProof="0" dirty="0"/>
              <a:t>McClelland proposed that these needs are learned, not innate</a:t>
            </a:r>
          </a:p>
        </p:txBody>
      </p:sp>
    </p:spTree>
    <p:extLst>
      <p:ext uri="{BB962C8B-B14F-4D97-AF65-F5344CB8AC3E}">
        <p14:creationId xmlns:p14="http://schemas.microsoft.com/office/powerpoint/2010/main" val="228605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7930A9-5D4E-CDC7-761A-E53A5D9D9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Technoference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816FDA-F524-6532-374E-50AE322CE3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0" dirty="0"/>
          </a:p>
          <a:p>
            <a:r>
              <a:rPr lang="en-GB" noProof="0" dirty="0"/>
              <a:t>Interruptions in personal relationships due to technology</a:t>
            </a:r>
          </a:p>
          <a:p>
            <a:pPr lvl="1"/>
            <a:r>
              <a:rPr lang="en-GB" noProof="0" dirty="0"/>
              <a:t>Disruptions of parent-child interactions caused by caregiver’s use of digital devices</a:t>
            </a:r>
          </a:p>
        </p:txBody>
      </p:sp>
      <p:pic>
        <p:nvPicPr>
          <p:cNvPr id="6" name="Sisällön paikkamerkki 5" descr="Kuva, joka sisältää kohteen sisä-, henkilö, seinä, vaate&#10;&#10;Tekoälyllä luotu sisältö voi olla virheellistä.">
            <a:extLst>
              <a:ext uri="{FF2B5EF4-FFF2-40B4-BE49-F238E27FC236}">
                <a16:creationId xmlns:a16="http://schemas.microsoft.com/office/drawing/2014/main" id="{6300B1DF-48EF-C602-1CBF-4C5D17EE46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661" r="29028"/>
          <a:stretch>
            <a:fillRect/>
          </a:stretch>
        </p:blipFill>
        <p:spPr>
          <a:xfrm>
            <a:off x="4495800" y="1875692"/>
            <a:ext cx="4282718" cy="3657600"/>
          </a:xfrm>
        </p:spPr>
      </p:pic>
    </p:spTree>
    <p:extLst>
      <p:ext uri="{BB962C8B-B14F-4D97-AF65-F5344CB8AC3E}">
        <p14:creationId xmlns:p14="http://schemas.microsoft.com/office/powerpoint/2010/main" val="340966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CB06A5-3FE8-71E8-060F-4B770F0F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63F713-30B4-3030-35B9-4266AC1D0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dirty="0" err="1"/>
              <a:t>Inquiry-based</a:t>
            </a:r>
            <a:r>
              <a:rPr lang="fi-FI" dirty="0"/>
              <a:t> </a:t>
            </a:r>
            <a:r>
              <a:rPr lang="fi-FI" dirty="0" err="1"/>
              <a:t>learning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www.clickvieweducation.com</a:t>
            </a:r>
            <a:r>
              <a:rPr lang="fi-FI" dirty="0"/>
              <a:t>/en-au/</a:t>
            </a:r>
            <a:r>
              <a:rPr lang="fi-FI" dirty="0" err="1"/>
              <a:t>blog</a:t>
            </a:r>
            <a:r>
              <a:rPr lang="fi-FI" dirty="0"/>
              <a:t>/</a:t>
            </a:r>
            <a:r>
              <a:rPr lang="fi-FI" dirty="0" err="1"/>
              <a:t>teaching-strategies</a:t>
            </a:r>
            <a:r>
              <a:rPr lang="fi-FI" dirty="0"/>
              <a:t>/</a:t>
            </a:r>
            <a:r>
              <a:rPr lang="fi-FI" dirty="0" err="1"/>
              <a:t>inquiry-based-learning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2nd of October 2025.</a:t>
            </a:r>
          </a:p>
          <a:p>
            <a:r>
              <a:rPr lang="fi-FI" dirty="0"/>
              <a:t>IB logo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commons.wikimedia.org</a:t>
            </a:r>
            <a:r>
              <a:rPr lang="fi-FI" dirty="0"/>
              <a:t>/wiki/</a:t>
            </a:r>
            <a:r>
              <a:rPr lang="fi-FI" dirty="0" err="1"/>
              <a:t>File:International_Baccalaureate_Logo.svg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2nd of October 2025.</a:t>
            </a:r>
          </a:p>
          <a:p>
            <a:r>
              <a:rPr lang="fi-FI" dirty="0" err="1"/>
              <a:t>Motivation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www.protouchpro.com</a:t>
            </a:r>
            <a:r>
              <a:rPr lang="fi-FI" dirty="0"/>
              <a:t>/</a:t>
            </a:r>
            <a:r>
              <a:rPr lang="fi-FI" dirty="0" err="1"/>
              <a:t>guest-posts</a:t>
            </a:r>
            <a:r>
              <a:rPr lang="fi-FI" dirty="0"/>
              <a:t>/</a:t>
            </a:r>
            <a:r>
              <a:rPr lang="fi-FI" dirty="0" err="1"/>
              <a:t>cultivating</a:t>
            </a:r>
            <a:r>
              <a:rPr lang="fi-FI" dirty="0"/>
              <a:t>-</a:t>
            </a:r>
            <a:r>
              <a:rPr lang="fi-FI" dirty="0" err="1"/>
              <a:t>inner</a:t>
            </a:r>
            <a:r>
              <a:rPr lang="fi-FI" dirty="0"/>
              <a:t>-</a:t>
            </a:r>
            <a:r>
              <a:rPr lang="fi-FI" dirty="0" err="1"/>
              <a:t>drive</a:t>
            </a:r>
            <a:r>
              <a:rPr lang="fi-FI" dirty="0"/>
              <a:t>-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art</a:t>
            </a:r>
            <a:r>
              <a:rPr lang="fi-FI" dirty="0"/>
              <a:t>-of-</a:t>
            </a:r>
            <a:r>
              <a:rPr lang="fi-FI" dirty="0" err="1"/>
              <a:t>self</a:t>
            </a:r>
            <a:r>
              <a:rPr lang="fi-FI" dirty="0"/>
              <a:t>-</a:t>
            </a:r>
            <a:r>
              <a:rPr lang="fi-FI" dirty="0" err="1"/>
              <a:t>motivation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2nd of October 2025.</a:t>
            </a:r>
          </a:p>
          <a:p>
            <a:r>
              <a:rPr lang="fi-FI" dirty="0"/>
              <a:t>Digital </a:t>
            </a:r>
            <a:r>
              <a:rPr lang="fi-FI" dirty="0" err="1"/>
              <a:t>learning</a:t>
            </a:r>
            <a:r>
              <a:rPr lang="fi-FI" dirty="0"/>
              <a:t> </a:t>
            </a:r>
            <a:r>
              <a:rPr lang="fi-FI" dirty="0" err="1"/>
              <a:t>tools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elearningindustry.com</a:t>
            </a:r>
            <a:r>
              <a:rPr lang="fi-FI" dirty="0"/>
              <a:t>/</a:t>
            </a:r>
            <a:r>
              <a:rPr lang="fi-FI" dirty="0" err="1"/>
              <a:t>the</a:t>
            </a:r>
            <a:r>
              <a:rPr lang="fi-FI" dirty="0"/>
              <a:t>-top-</a:t>
            </a:r>
            <a:r>
              <a:rPr lang="fi-FI" dirty="0" err="1"/>
              <a:t>benefits</a:t>
            </a:r>
            <a:r>
              <a:rPr lang="fi-FI" dirty="0"/>
              <a:t>-of-</a:t>
            </a:r>
            <a:r>
              <a:rPr lang="fi-FI" dirty="0" err="1"/>
              <a:t>digital</a:t>
            </a:r>
            <a:r>
              <a:rPr lang="fi-FI" dirty="0"/>
              <a:t>-</a:t>
            </a:r>
            <a:r>
              <a:rPr lang="fi-FI" dirty="0" err="1"/>
              <a:t>learning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2nd of October 2025.</a:t>
            </a:r>
          </a:p>
          <a:p>
            <a:r>
              <a:rPr lang="fi-FI" dirty="0" err="1"/>
              <a:t>Hofstede’s</a:t>
            </a:r>
            <a:r>
              <a:rPr lang="fi-FI" dirty="0"/>
              <a:t> </a:t>
            </a:r>
            <a:r>
              <a:rPr lang="fi-FI" dirty="0" err="1"/>
              <a:t>cultural</a:t>
            </a:r>
            <a:r>
              <a:rPr lang="fi-FI" dirty="0"/>
              <a:t> </a:t>
            </a:r>
            <a:r>
              <a:rPr lang="fi-FI" dirty="0" err="1"/>
              <a:t>dimensions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www.business</a:t>
            </a:r>
            <a:r>
              <a:rPr lang="fi-FI" dirty="0"/>
              <a:t>-to-</a:t>
            </a:r>
            <a:r>
              <a:rPr lang="fi-FI" dirty="0" err="1"/>
              <a:t>you.com</a:t>
            </a:r>
            <a:r>
              <a:rPr lang="fi-FI" dirty="0"/>
              <a:t>/</a:t>
            </a:r>
            <a:r>
              <a:rPr lang="fi-FI" dirty="0" err="1"/>
              <a:t>hofstedes-cultural-dimensions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12th of </a:t>
            </a:r>
            <a:r>
              <a:rPr lang="fi-FI" dirty="0" err="1"/>
              <a:t>September</a:t>
            </a:r>
            <a:r>
              <a:rPr lang="fi-FI" dirty="0"/>
              <a:t> 2018.</a:t>
            </a:r>
          </a:p>
          <a:p>
            <a:r>
              <a:rPr lang="fi-FI" dirty="0" err="1"/>
              <a:t>Indigenous</a:t>
            </a:r>
            <a:r>
              <a:rPr lang="fi-FI" dirty="0"/>
              <a:t> </a:t>
            </a:r>
            <a:r>
              <a:rPr lang="fi-FI" dirty="0" err="1"/>
              <a:t>connectedness</a:t>
            </a:r>
            <a:r>
              <a:rPr lang="fi-FI" dirty="0"/>
              <a:t> </a:t>
            </a:r>
            <a:r>
              <a:rPr lang="fi-FI" dirty="0" err="1"/>
              <a:t>framework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thinkib.net</a:t>
            </a:r>
            <a:r>
              <a:rPr lang="fi-FI" dirty="0"/>
              <a:t>/</a:t>
            </a:r>
            <a:r>
              <a:rPr lang="fi-FI" dirty="0" err="1"/>
              <a:t>psychology</a:t>
            </a:r>
            <a:r>
              <a:rPr lang="fi-FI" dirty="0"/>
              <a:t>/</a:t>
            </a:r>
            <a:r>
              <a:rPr lang="fi-FI" dirty="0" err="1"/>
              <a:t>page</a:t>
            </a:r>
            <a:r>
              <a:rPr lang="fi-FI" dirty="0"/>
              <a:t>/60453/culture-</a:t>
            </a:r>
            <a:r>
              <a:rPr lang="fi-FI" dirty="0" err="1"/>
              <a:t>attachment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7th of </a:t>
            </a:r>
            <a:r>
              <a:rPr lang="fi-FI" dirty="0" err="1"/>
              <a:t>January</a:t>
            </a:r>
            <a:r>
              <a:rPr lang="fi-FI" dirty="0"/>
              <a:t> 2026.</a:t>
            </a:r>
          </a:p>
          <a:p>
            <a:r>
              <a:rPr lang="fi-FI" dirty="0" err="1"/>
              <a:t>Intrinsic</a:t>
            </a:r>
            <a:r>
              <a:rPr lang="fi-FI" dirty="0"/>
              <a:t> and </a:t>
            </a:r>
            <a:r>
              <a:rPr lang="fi-FI" dirty="0" err="1"/>
              <a:t>extrinsic</a:t>
            </a:r>
            <a:r>
              <a:rPr lang="fi-FI" dirty="0"/>
              <a:t> </a:t>
            </a:r>
            <a:r>
              <a:rPr lang="fi-FI" dirty="0" err="1"/>
              <a:t>motivation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www.structural-learning.com</a:t>
            </a:r>
            <a:r>
              <a:rPr lang="fi-FI" dirty="0"/>
              <a:t>/</a:t>
            </a:r>
            <a:r>
              <a:rPr lang="fi-FI" dirty="0" err="1"/>
              <a:t>post</a:t>
            </a:r>
            <a:r>
              <a:rPr lang="fi-FI" dirty="0"/>
              <a:t>/</a:t>
            </a:r>
            <a:r>
              <a:rPr lang="fi-FI" dirty="0" err="1"/>
              <a:t>intrinsic-motivation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7th of </a:t>
            </a:r>
            <a:r>
              <a:rPr lang="fi-FI" dirty="0" err="1"/>
              <a:t>January</a:t>
            </a:r>
            <a:r>
              <a:rPr lang="fi-FI" dirty="0"/>
              <a:t> 2026.</a:t>
            </a:r>
          </a:p>
          <a:p>
            <a:r>
              <a:rPr lang="fi-FI" dirty="0" err="1"/>
              <a:t>Woman</a:t>
            </a:r>
            <a:r>
              <a:rPr lang="fi-FI" dirty="0"/>
              <a:t> </a:t>
            </a:r>
            <a:r>
              <a:rPr lang="fi-FI" dirty="0" err="1"/>
              <a:t>jumping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www.integrativenutrition.com</a:t>
            </a:r>
            <a:r>
              <a:rPr lang="fi-FI" dirty="0"/>
              <a:t>/</a:t>
            </a:r>
            <a:r>
              <a:rPr lang="fi-FI" dirty="0" err="1"/>
              <a:t>blog</a:t>
            </a:r>
            <a:r>
              <a:rPr lang="fi-FI" dirty="0"/>
              <a:t>/2018/07/personal-</a:t>
            </a:r>
            <a:r>
              <a:rPr lang="fi-FI" dirty="0" err="1"/>
              <a:t>independence</a:t>
            </a:r>
            <a:r>
              <a:rPr lang="fi-FI" dirty="0"/>
              <a:t>-</a:t>
            </a:r>
            <a:r>
              <a:rPr lang="fi-FI" dirty="0" err="1"/>
              <a:t>day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7th of </a:t>
            </a:r>
            <a:r>
              <a:rPr lang="fi-FI" dirty="0" err="1"/>
              <a:t>January</a:t>
            </a:r>
            <a:r>
              <a:rPr lang="fi-FI" dirty="0"/>
              <a:t> 2026.</a:t>
            </a:r>
          </a:p>
          <a:p>
            <a:r>
              <a:rPr lang="fi-FI" dirty="0" err="1"/>
              <a:t>Self-determination</a:t>
            </a:r>
            <a:r>
              <a:rPr lang="fi-FI" dirty="0"/>
              <a:t> </a:t>
            </a:r>
            <a:r>
              <a:rPr lang="fi-FI" dirty="0" err="1"/>
              <a:t>theory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www.tuni.fi</a:t>
            </a:r>
            <a:r>
              <a:rPr lang="fi-FI" dirty="0"/>
              <a:t>/</a:t>
            </a:r>
            <a:r>
              <a:rPr lang="fi-FI" dirty="0" err="1"/>
              <a:t>playlab</a:t>
            </a:r>
            <a:r>
              <a:rPr lang="fi-FI" dirty="0"/>
              <a:t>/</a:t>
            </a:r>
            <a:r>
              <a:rPr lang="fi-FI" dirty="0" err="1"/>
              <a:t>self</a:t>
            </a:r>
            <a:r>
              <a:rPr lang="fi-FI" dirty="0"/>
              <a:t>-</a:t>
            </a:r>
            <a:r>
              <a:rPr lang="fi-FI" dirty="0" err="1"/>
              <a:t>determination</a:t>
            </a:r>
            <a:r>
              <a:rPr lang="fi-FI" dirty="0"/>
              <a:t>-</a:t>
            </a:r>
            <a:r>
              <a:rPr lang="fi-FI" dirty="0" err="1"/>
              <a:t>theory</a:t>
            </a:r>
            <a:r>
              <a:rPr lang="fi-FI" dirty="0"/>
              <a:t>-in-</a:t>
            </a:r>
            <a:r>
              <a:rPr lang="fi-FI" dirty="0" err="1"/>
              <a:t>game</a:t>
            </a:r>
            <a:r>
              <a:rPr lang="fi-FI" dirty="0"/>
              <a:t>-</a:t>
            </a:r>
            <a:r>
              <a:rPr lang="fi-FI" dirty="0" err="1"/>
              <a:t>based-learning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7th of </a:t>
            </a:r>
            <a:r>
              <a:rPr lang="fi-FI" dirty="0" err="1"/>
              <a:t>January</a:t>
            </a:r>
            <a:r>
              <a:rPr lang="fi-FI" dirty="0"/>
              <a:t> 2026.</a:t>
            </a:r>
          </a:p>
          <a:p>
            <a:r>
              <a:rPr lang="fi-FI" dirty="0"/>
              <a:t>Maslow - </a:t>
            </a:r>
            <a:r>
              <a:rPr lang="fi-FI" dirty="0" err="1"/>
              <a:t>Kognity</a:t>
            </a:r>
            <a:endParaRPr lang="fi-FI" dirty="0"/>
          </a:p>
          <a:p>
            <a:r>
              <a:rPr lang="fi-FI" dirty="0"/>
              <a:t>Maslow </a:t>
            </a:r>
            <a:r>
              <a:rPr lang="fi-FI" dirty="0" err="1"/>
              <a:t>WiFi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x.com</a:t>
            </a:r>
            <a:r>
              <a:rPr lang="fi-FI" dirty="0"/>
              <a:t>/</a:t>
            </a:r>
            <a:r>
              <a:rPr lang="fi-FI" dirty="0" err="1"/>
              <a:t>Smartlyte</a:t>
            </a:r>
            <a:r>
              <a:rPr lang="fi-FI" dirty="0"/>
              <a:t>/status/1265708220087181319&gt; </a:t>
            </a:r>
            <a:r>
              <a:rPr lang="fi-FI" dirty="0" err="1"/>
              <a:t>Accessed</a:t>
            </a:r>
            <a:r>
              <a:rPr lang="fi-FI" dirty="0"/>
              <a:t> 7th of </a:t>
            </a:r>
            <a:r>
              <a:rPr lang="fi-FI" dirty="0" err="1"/>
              <a:t>January</a:t>
            </a:r>
            <a:r>
              <a:rPr lang="fi-FI" dirty="0"/>
              <a:t> 2026.</a:t>
            </a:r>
          </a:p>
          <a:p>
            <a:r>
              <a:rPr lang="fi-FI" dirty="0" err="1"/>
              <a:t>Technoference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www.ohbaby.co.nz</a:t>
            </a:r>
            <a:r>
              <a:rPr lang="fi-FI" dirty="0"/>
              <a:t>/</a:t>
            </a:r>
            <a:r>
              <a:rPr lang="fi-FI" dirty="0" err="1"/>
              <a:t>parenting</a:t>
            </a:r>
            <a:r>
              <a:rPr lang="fi-FI" dirty="0"/>
              <a:t>/</a:t>
            </a:r>
            <a:r>
              <a:rPr lang="fi-FI" dirty="0" err="1"/>
              <a:t>parenting</a:t>
            </a:r>
            <a:r>
              <a:rPr lang="fi-FI" dirty="0"/>
              <a:t>-</a:t>
            </a:r>
            <a:r>
              <a:rPr lang="fi-FI" dirty="0" err="1"/>
              <a:t>tools</a:t>
            </a:r>
            <a:r>
              <a:rPr lang="fi-FI" dirty="0"/>
              <a:t>-</a:t>
            </a:r>
            <a:r>
              <a:rPr lang="fi-FI" dirty="0" err="1"/>
              <a:t>your</a:t>
            </a:r>
            <a:r>
              <a:rPr lang="fi-FI" dirty="0"/>
              <a:t>-</a:t>
            </a:r>
            <a:r>
              <a:rPr lang="fi-FI" dirty="0" err="1"/>
              <a:t>style</a:t>
            </a:r>
            <a:r>
              <a:rPr lang="fi-FI" dirty="0"/>
              <a:t>-and-</a:t>
            </a:r>
            <a:r>
              <a:rPr lang="fi-FI" dirty="0" err="1"/>
              <a:t>what</a:t>
            </a:r>
            <a:r>
              <a:rPr lang="fi-FI" dirty="0"/>
              <a:t>-</a:t>
            </a:r>
            <a:r>
              <a:rPr lang="fi-FI" dirty="0" err="1"/>
              <a:t>your-child-needs</a:t>
            </a:r>
            <a:r>
              <a:rPr lang="fi-FI" dirty="0"/>
              <a:t>/</a:t>
            </a:r>
            <a:r>
              <a:rPr lang="fi-FI" dirty="0" err="1"/>
              <a:t>technoference</a:t>
            </a:r>
            <a:r>
              <a:rPr lang="fi-FI" dirty="0"/>
              <a:t>-</a:t>
            </a:r>
            <a:r>
              <a:rPr lang="fi-FI" dirty="0" err="1"/>
              <a:t>do</a:t>
            </a:r>
            <a:r>
              <a:rPr lang="fi-FI" dirty="0"/>
              <a:t>-</a:t>
            </a:r>
            <a:r>
              <a:rPr lang="fi-FI" dirty="0" err="1"/>
              <a:t>we</a:t>
            </a:r>
            <a:r>
              <a:rPr lang="fi-FI" dirty="0"/>
              <a:t>-</a:t>
            </a:r>
            <a:r>
              <a:rPr lang="fi-FI" dirty="0" err="1"/>
              <a:t>need</a:t>
            </a:r>
            <a:r>
              <a:rPr lang="fi-FI" dirty="0"/>
              <a:t>-to-</a:t>
            </a:r>
            <a:r>
              <a:rPr lang="fi-FI" dirty="0" err="1"/>
              <a:t>disconnect</a:t>
            </a:r>
            <a:r>
              <a:rPr lang="fi-FI" dirty="0"/>
              <a:t>-to-</a:t>
            </a:r>
            <a:r>
              <a:rPr lang="fi-FI" dirty="0" err="1"/>
              <a:t>reconnect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7th of </a:t>
            </a:r>
            <a:r>
              <a:rPr lang="fi-FI" dirty="0" err="1"/>
              <a:t>January</a:t>
            </a:r>
            <a:r>
              <a:rPr lang="fi-FI" dirty="0"/>
              <a:t> 2026.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295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23D4DD-CA44-474F-F730-D5F8AB18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HL </a:t>
            </a:r>
            <a:r>
              <a:rPr lang="fi-FI" dirty="0" err="1"/>
              <a:t>extensions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A6240A-153C-E2E0-5742-241498EDA9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0" dirty="0"/>
          </a:p>
          <a:p>
            <a:r>
              <a:rPr lang="en-GB" noProof="0" dirty="0"/>
              <a:t>Teacher will give </a:t>
            </a:r>
            <a:r>
              <a:rPr lang="en-GB" b="1" noProof="0" dirty="0"/>
              <a:t>prompts</a:t>
            </a:r>
            <a:r>
              <a:rPr lang="en-GB" noProof="0" dirty="0"/>
              <a:t> to encourage students to investigate a topic under each context related to </a:t>
            </a:r>
            <a:r>
              <a:rPr lang="en-GB" i="1" noProof="0" dirty="0"/>
              <a:t>culture</a:t>
            </a:r>
            <a:r>
              <a:rPr lang="en-GB" noProof="0" dirty="0"/>
              <a:t>, </a:t>
            </a:r>
            <a:r>
              <a:rPr lang="en-GB" i="1" noProof="0" dirty="0"/>
              <a:t>motivation</a:t>
            </a:r>
            <a:r>
              <a:rPr lang="en-GB" noProof="0" dirty="0"/>
              <a:t> and </a:t>
            </a:r>
            <a:r>
              <a:rPr lang="en-GB" i="1" noProof="0" dirty="0"/>
              <a:t>technology</a:t>
            </a:r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7223DAB-BB8A-B97C-C623-5D49098036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noProof="0" dirty="0"/>
          </a:p>
          <a:p>
            <a:r>
              <a:rPr lang="en-GB" noProof="0" dirty="0"/>
              <a:t>Students will </a:t>
            </a:r>
            <a:r>
              <a:rPr lang="en-GB" b="1" noProof="0" dirty="0"/>
              <a:t>explore</a:t>
            </a:r>
            <a:r>
              <a:rPr lang="en-GB" noProof="0" dirty="0"/>
              <a:t>, </a:t>
            </a:r>
            <a:r>
              <a:rPr lang="en-GB" b="1" noProof="0" dirty="0"/>
              <a:t>investigate</a:t>
            </a:r>
            <a:r>
              <a:rPr lang="en-GB" noProof="0" dirty="0"/>
              <a:t>, </a:t>
            </a:r>
            <a:r>
              <a:rPr lang="en-GB" b="1" noProof="0" dirty="0"/>
              <a:t>reflect</a:t>
            </a:r>
            <a:r>
              <a:rPr lang="en-GB" noProof="0" dirty="0"/>
              <a:t> and finally </a:t>
            </a:r>
            <a:r>
              <a:rPr lang="en-GB" b="1" noProof="0" dirty="0"/>
              <a:t>share</a:t>
            </a:r>
            <a:r>
              <a:rPr lang="en-GB" noProof="0" dirty="0"/>
              <a:t> their findings with the </a:t>
            </a:r>
            <a:br>
              <a:rPr lang="en-GB" noProof="0" dirty="0"/>
            </a:br>
            <a:r>
              <a:rPr lang="en-GB" noProof="0" dirty="0"/>
              <a:t>whole class</a:t>
            </a:r>
          </a:p>
          <a:p>
            <a:pPr lvl="1"/>
            <a:r>
              <a:rPr lang="en-GB" noProof="0" dirty="0"/>
              <a:t>The findings will prepare the students for Paper 3</a:t>
            </a:r>
          </a:p>
        </p:txBody>
      </p:sp>
    </p:spTree>
    <p:extLst>
      <p:ext uri="{BB962C8B-B14F-4D97-AF65-F5344CB8AC3E}">
        <p14:creationId xmlns:p14="http://schemas.microsoft.com/office/powerpoint/2010/main" val="178848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5DC727-7C86-AE8E-7EBE-A2A63EAD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HL </a:t>
            </a:r>
            <a:r>
              <a:rPr lang="fi-FI" dirty="0" err="1"/>
              <a:t>extensions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759B99-7D21-F580-C35E-603B02D03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9449"/>
          </a:xfrm>
        </p:spPr>
        <p:txBody>
          <a:bodyPr>
            <a:normAutofit/>
          </a:bodyPr>
          <a:lstStyle/>
          <a:p>
            <a:r>
              <a:rPr lang="en-GB" b="1" noProof="0" dirty="0"/>
              <a:t>Paper 3 </a:t>
            </a:r>
            <a:r>
              <a:rPr lang="en-GB" noProof="0" dirty="0"/>
              <a:t>is focused on </a:t>
            </a:r>
            <a:r>
              <a:rPr lang="en-GB" b="1" noProof="0" dirty="0"/>
              <a:t>HL extensions </a:t>
            </a:r>
            <a:r>
              <a:rPr lang="en-GB" noProof="0" dirty="0"/>
              <a:t>and </a:t>
            </a:r>
            <a:br>
              <a:rPr lang="en-GB" noProof="0" dirty="0"/>
            </a:br>
            <a:r>
              <a:rPr lang="en-GB" b="1" noProof="0" dirty="0"/>
              <a:t>data-analysis</a:t>
            </a:r>
          </a:p>
          <a:p>
            <a:endParaRPr lang="en-GB" noProof="0" dirty="0"/>
          </a:p>
          <a:p>
            <a:r>
              <a:rPr lang="en-GB" noProof="0" dirty="0"/>
              <a:t>In Paper 3 you will have a set of </a:t>
            </a:r>
            <a:r>
              <a:rPr lang="en-GB" b="1" noProof="0" dirty="0"/>
              <a:t>stimulus materials </a:t>
            </a:r>
            <a:r>
              <a:rPr lang="en-GB" noProof="0" dirty="0"/>
              <a:t>that </a:t>
            </a:r>
            <a:r>
              <a:rPr lang="en-GB" i="1" noProof="0" dirty="0"/>
              <a:t>reflect HL extensions </a:t>
            </a:r>
            <a:r>
              <a:rPr lang="en-GB" noProof="0" dirty="0"/>
              <a:t>and where </a:t>
            </a:r>
            <a:r>
              <a:rPr lang="en-GB" i="1" noProof="0" dirty="0"/>
              <a:t>data-analysis is applied</a:t>
            </a:r>
          </a:p>
        </p:txBody>
      </p:sp>
      <p:pic>
        <p:nvPicPr>
          <p:cNvPr id="8" name="Sisällön paikkamerkki 7" descr="Kuva, joka sisältää kohteen Grafiikka, ympyrä, symboli, logo&#10;&#10;Tekoälyllä luotu sisältö voi olla virheellistä.">
            <a:extLst>
              <a:ext uri="{FF2B5EF4-FFF2-40B4-BE49-F238E27FC236}">
                <a16:creationId xmlns:a16="http://schemas.microsoft.com/office/drawing/2014/main" id="{FD62A703-9773-123B-7FC7-128D7748CB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8835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99CA45-9868-34A6-AA49-D938B578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700" dirty="0"/>
              <a:t>HL </a:t>
            </a:r>
            <a:r>
              <a:rPr lang="fi-FI" sz="3700" dirty="0" err="1"/>
              <a:t>extensions</a:t>
            </a:r>
            <a:r>
              <a:rPr lang="fi-FI" sz="3700" dirty="0"/>
              <a:t> in </a:t>
            </a:r>
            <a:br>
              <a:rPr lang="fi-FI" sz="3700" dirty="0"/>
            </a:br>
            <a:r>
              <a:rPr lang="fi-FI" sz="3700" dirty="0" err="1"/>
              <a:t>human</a:t>
            </a:r>
            <a:r>
              <a:rPr lang="fi-FI" sz="3700" dirty="0"/>
              <a:t> </a:t>
            </a:r>
            <a:r>
              <a:rPr lang="fi-FI" sz="3700" dirty="0" err="1"/>
              <a:t>development</a:t>
            </a:r>
            <a:endParaRPr lang="fi-FI" sz="37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E48E90-A54F-3B06-451A-9BBA110DC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noProof="0" dirty="0"/>
              <a:t>Culture</a:t>
            </a:r>
          </a:p>
          <a:p>
            <a:pPr lvl="1"/>
            <a:r>
              <a:rPr lang="en-GB" noProof="0" dirty="0"/>
              <a:t>The role of </a:t>
            </a:r>
            <a:r>
              <a:rPr lang="en-GB" b="1" noProof="0" dirty="0"/>
              <a:t>cultural dimensions </a:t>
            </a:r>
            <a:r>
              <a:rPr lang="en-GB" noProof="0" dirty="0"/>
              <a:t>in understanding </a:t>
            </a:r>
            <a:r>
              <a:rPr lang="en-US" dirty="0"/>
              <a:t>the social and cognitive development of children</a:t>
            </a:r>
          </a:p>
          <a:p>
            <a:pPr lvl="1"/>
            <a:r>
              <a:rPr lang="en-US" dirty="0"/>
              <a:t>The extent Western models of development can be applied to explain child development in </a:t>
            </a:r>
            <a:r>
              <a:rPr lang="en-US" b="1" dirty="0"/>
              <a:t>Indigenous cultures </a:t>
            </a:r>
            <a:r>
              <a:rPr lang="en-US" dirty="0"/>
              <a:t>– or vice versa</a:t>
            </a:r>
            <a:endParaRPr lang="fi-FI" dirty="0"/>
          </a:p>
          <a:p>
            <a:pPr lvl="1"/>
            <a:r>
              <a:rPr lang="en-US" dirty="0"/>
              <a:t>The role of culture in developing the self</a:t>
            </a:r>
            <a:endParaRPr lang="fi-FI" dirty="0"/>
          </a:p>
          <a:p>
            <a:pPr lvl="1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0827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1B7804-4DB2-D4E5-CB0A-69CFE982A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HL </a:t>
            </a:r>
            <a:r>
              <a:rPr lang="fi-FI" dirty="0" err="1"/>
              <a:t>extensions</a:t>
            </a:r>
            <a:r>
              <a:rPr lang="fi-FI" dirty="0"/>
              <a:t> in </a:t>
            </a:r>
            <a:br>
              <a:rPr lang="fi-FI" dirty="0"/>
            </a:br>
            <a:r>
              <a:rPr lang="fi-FI" dirty="0" err="1"/>
              <a:t>human</a:t>
            </a:r>
            <a:r>
              <a:rPr lang="fi-FI" dirty="0"/>
              <a:t> </a:t>
            </a:r>
            <a:r>
              <a:rPr lang="fi-FI" dirty="0" err="1"/>
              <a:t>development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D2F2D0-E38D-FCCA-26CF-F5B9435433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b="1" noProof="0" dirty="0"/>
          </a:p>
          <a:p>
            <a:r>
              <a:rPr lang="en-GB" b="1" noProof="0" dirty="0"/>
              <a:t>Motivation</a:t>
            </a:r>
          </a:p>
          <a:p>
            <a:pPr lvl="1"/>
            <a:r>
              <a:rPr lang="en-US" dirty="0"/>
              <a:t>The different </a:t>
            </a:r>
            <a:r>
              <a:rPr lang="en-US" b="1" dirty="0"/>
              <a:t>motivational theories </a:t>
            </a:r>
            <a:r>
              <a:rPr lang="en-US" dirty="0"/>
              <a:t>important in human development</a:t>
            </a:r>
            <a:endParaRPr lang="fi-FI" dirty="0"/>
          </a:p>
          <a:p>
            <a:pPr lvl="1"/>
            <a:r>
              <a:rPr lang="en-US" dirty="0"/>
              <a:t>The role of </a:t>
            </a:r>
            <a:r>
              <a:rPr lang="en-US" b="1" dirty="0"/>
              <a:t>extrinsic motivators</a:t>
            </a:r>
            <a:r>
              <a:rPr lang="en-US" dirty="0"/>
              <a:t> in the social development of a child</a:t>
            </a:r>
            <a:endParaRPr lang="fi-FI" dirty="0"/>
          </a:p>
        </p:txBody>
      </p:sp>
      <p:pic>
        <p:nvPicPr>
          <p:cNvPr id="6" name="Sisällön paikkamerkki 5" descr="Kuva, joka sisältää kohteen teksti, kuvakaappaus, clipart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B7935B42-C9C9-C16B-D793-6AEF0954D7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1689409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95831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DC744A-6686-CB75-EB62-5D84303FC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HL </a:t>
            </a:r>
            <a:r>
              <a:rPr lang="fi-FI" dirty="0" err="1"/>
              <a:t>extensions</a:t>
            </a:r>
            <a:r>
              <a:rPr lang="fi-FI" dirty="0"/>
              <a:t> in </a:t>
            </a:r>
            <a:br>
              <a:rPr lang="fi-FI" dirty="0"/>
            </a:br>
            <a:r>
              <a:rPr lang="fi-FI" dirty="0" err="1"/>
              <a:t>human</a:t>
            </a:r>
            <a:r>
              <a:rPr lang="fi-FI" dirty="0"/>
              <a:t> </a:t>
            </a:r>
            <a:r>
              <a:rPr lang="fi-FI" dirty="0" err="1"/>
              <a:t>development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584D37-4FE5-7D1A-700C-077BC6F23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3618"/>
          </a:xfrm>
        </p:spPr>
        <p:txBody>
          <a:bodyPr>
            <a:normAutofit/>
          </a:bodyPr>
          <a:lstStyle/>
          <a:p>
            <a:r>
              <a:rPr lang="en-GB" b="1" noProof="0" dirty="0"/>
              <a:t>Technology</a:t>
            </a:r>
          </a:p>
          <a:p>
            <a:pPr lvl="1"/>
            <a:r>
              <a:rPr lang="en-US" dirty="0"/>
              <a:t>The role of technology on the development of self</a:t>
            </a:r>
          </a:p>
          <a:p>
            <a:pPr lvl="1"/>
            <a:r>
              <a:rPr lang="en-US" dirty="0"/>
              <a:t>The role of artificial intelligence to test models of human development</a:t>
            </a:r>
          </a:p>
          <a:p>
            <a:pPr lvl="1"/>
            <a:r>
              <a:rPr lang="en-US" dirty="0"/>
              <a:t>The effect of technology on attachment</a:t>
            </a:r>
            <a:endParaRPr lang="fi-FI" dirty="0"/>
          </a:p>
        </p:txBody>
      </p:sp>
      <p:pic>
        <p:nvPicPr>
          <p:cNvPr id="6" name="Sisällön paikkamerkki 5" descr="Kuva, joka sisältää kohteen teksti, kuvakaappaus, graafinen suunnittelu, Grafiikka&#10;&#10;Tekoälyllä luotu sisältö voi olla virheellistä.">
            <a:extLst>
              <a:ext uri="{FF2B5EF4-FFF2-40B4-BE49-F238E27FC236}">
                <a16:creationId xmlns:a16="http://schemas.microsoft.com/office/drawing/2014/main" id="{ED7D12E6-DD9D-1393-7139-9EC545D367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8882" r="9941"/>
          <a:stretch>
            <a:fillRect/>
          </a:stretch>
        </p:blipFill>
        <p:spPr>
          <a:xfrm>
            <a:off x="4648202" y="2033577"/>
            <a:ext cx="4038598" cy="2790845"/>
          </a:xfrm>
        </p:spPr>
      </p:pic>
    </p:spTree>
    <p:extLst>
      <p:ext uri="{BB962C8B-B14F-4D97-AF65-F5344CB8AC3E}">
        <p14:creationId xmlns:p14="http://schemas.microsoft.com/office/powerpoint/2010/main" val="407118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0CADCF-12B4-F0A5-F569-F60F93E58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Culture in </a:t>
            </a:r>
            <a:r>
              <a:rPr lang="fi-FI" dirty="0" err="1"/>
              <a:t>human</a:t>
            </a:r>
            <a:r>
              <a:rPr lang="fi-FI" dirty="0"/>
              <a:t> </a:t>
            </a:r>
            <a:r>
              <a:rPr lang="fi-FI" dirty="0" err="1"/>
              <a:t>development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B16ACC-7B31-7B7D-1BE0-0D380734B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27104"/>
          </a:xfrm>
        </p:spPr>
        <p:txBody>
          <a:bodyPr>
            <a:normAutofit/>
          </a:bodyPr>
          <a:lstStyle/>
          <a:p>
            <a:r>
              <a:rPr lang="en-GB" noProof="0" dirty="0"/>
              <a:t>(1) Are global theories of child development fundamentally flawed because they ignore </a:t>
            </a:r>
            <a:r>
              <a:rPr lang="en-GB" b="1" noProof="0" dirty="0"/>
              <a:t>cultural dimensions</a:t>
            </a:r>
            <a:r>
              <a:rPr lang="en-GB" noProof="0" dirty="0"/>
              <a:t>? </a:t>
            </a:r>
          </a:p>
          <a:p>
            <a:r>
              <a:rPr lang="en-GB" noProof="0" dirty="0"/>
              <a:t>(2) Is Western developmental psychology a form of cultural imperialism? Should </a:t>
            </a:r>
            <a:r>
              <a:rPr lang="en-GB" b="1" noProof="0" dirty="0"/>
              <a:t>Indigenous models </a:t>
            </a:r>
            <a:r>
              <a:rPr lang="en-GB" noProof="0" dirty="0"/>
              <a:t>replace it?</a:t>
            </a:r>
          </a:p>
          <a:p>
            <a:r>
              <a:rPr lang="en-GB" dirty="0"/>
              <a:t>(3) Is there a </a:t>
            </a:r>
            <a:r>
              <a:rPr lang="en-GB" noProof="0" dirty="0"/>
              <a:t>’self’ outside culture? Or are we all products of cultural construction?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8FD69E2-3EE0-66BD-841A-176B378C5F87}"/>
              </a:ext>
            </a:extLst>
          </p:cNvPr>
          <p:cNvSpPr txBox="1"/>
          <p:nvPr/>
        </p:nvSpPr>
        <p:spPr>
          <a:xfrm>
            <a:off x="1899217" y="5779237"/>
            <a:ext cx="5345566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What could be your prompts?</a:t>
            </a:r>
          </a:p>
        </p:txBody>
      </p:sp>
    </p:spTree>
    <p:extLst>
      <p:ext uri="{BB962C8B-B14F-4D97-AF65-F5344CB8AC3E}">
        <p14:creationId xmlns:p14="http://schemas.microsoft.com/office/powerpoint/2010/main" val="109205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CEA948-848B-5B79-AF47-AD63A6D1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Motivation</a:t>
            </a:r>
            <a:r>
              <a:rPr lang="fi-FI" dirty="0"/>
              <a:t> in </a:t>
            </a:r>
            <a:r>
              <a:rPr lang="fi-FI" dirty="0" err="1"/>
              <a:t>human</a:t>
            </a:r>
            <a:r>
              <a:rPr lang="fi-FI" dirty="0"/>
              <a:t> </a:t>
            </a:r>
            <a:r>
              <a:rPr lang="fi-FI" dirty="0" err="1"/>
              <a:t>development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0E07135-A350-37C3-38E4-D4809AE53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(4) Do </a:t>
            </a:r>
            <a:r>
              <a:rPr lang="en-US" b="1" dirty="0"/>
              <a:t>motivational theories </a:t>
            </a:r>
            <a:r>
              <a:rPr lang="en-US" dirty="0"/>
              <a:t>merely explain human development, or do they actively shape it? If so, are we guiding growth based on evidence or on assumptions?</a:t>
            </a:r>
          </a:p>
          <a:p>
            <a:r>
              <a:rPr lang="en-US" dirty="0"/>
              <a:t>(5) Does reward-driven socialization create children who act kind without truly feeling empathy?</a:t>
            </a: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AF4564A-17E5-5B13-0450-40F3AB5DFD49}"/>
              </a:ext>
            </a:extLst>
          </p:cNvPr>
          <p:cNvSpPr txBox="1"/>
          <p:nvPr/>
        </p:nvSpPr>
        <p:spPr>
          <a:xfrm>
            <a:off x="1899217" y="5541388"/>
            <a:ext cx="5345566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What could be your prompts?</a:t>
            </a:r>
          </a:p>
        </p:txBody>
      </p:sp>
    </p:spTree>
    <p:extLst>
      <p:ext uri="{BB962C8B-B14F-4D97-AF65-F5344CB8AC3E}">
        <p14:creationId xmlns:p14="http://schemas.microsoft.com/office/powerpoint/2010/main" val="243048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1015</Words>
  <Application>Microsoft Macintosh PowerPoint</Application>
  <PresentationFormat>Näytössä katseltava diaesitys (4:3)</PresentationFormat>
  <Paragraphs>107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Office-teema</vt:lpstr>
      <vt:lpstr>HUMAN DEVELOPMENT HL EXTENSIONS</vt:lpstr>
      <vt:lpstr>About the HL extensions</vt:lpstr>
      <vt:lpstr>About the HL extensions</vt:lpstr>
      <vt:lpstr>About the HL extensions</vt:lpstr>
      <vt:lpstr>HL extensions in  human development</vt:lpstr>
      <vt:lpstr>HL extensions in  human development</vt:lpstr>
      <vt:lpstr>HL extensions in  human development</vt:lpstr>
      <vt:lpstr>Culture in human development</vt:lpstr>
      <vt:lpstr>Motivation in human development</vt:lpstr>
      <vt:lpstr>Technology in human development</vt:lpstr>
      <vt:lpstr>TASK</vt:lpstr>
      <vt:lpstr>Extra tips for the inquiry</vt:lpstr>
      <vt:lpstr>Cultural dimensions</vt:lpstr>
      <vt:lpstr>Indigenous models of development</vt:lpstr>
      <vt:lpstr>Indigenous models of development</vt:lpstr>
      <vt:lpstr>Extrinsic and intrinsic motivation</vt:lpstr>
      <vt:lpstr>Self-determination theory  (Deci and Ryan, 1985)</vt:lpstr>
      <vt:lpstr>Self-determination theory  (Deci and Ryan, 1985)</vt:lpstr>
      <vt:lpstr>Maslow’s hierarchy of needs</vt:lpstr>
      <vt:lpstr>Theory of achievement motivation (McClelland, 1961)</vt:lpstr>
      <vt:lpstr>Technoference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107</cp:revision>
  <dcterms:created xsi:type="dcterms:W3CDTF">2016-01-27T06:20:57Z</dcterms:created>
  <dcterms:modified xsi:type="dcterms:W3CDTF">2026-01-06T19:07:34Z</dcterms:modified>
</cp:coreProperties>
</file>