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281" r:id="rId3"/>
    <p:sldId id="282" r:id="rId4"/>
    <p:sldId id="388" r:id="rId5"/>
    <p:sldId id="380" r:id="rId6"/>
    <p:sldId id="381" r:id="rId7"/>
    <p:sldId id="382" r:id="rId8"/>
    <p:sldId id="378" r:id="rId9"/>
    <p:sldId id="293" r:id="rId10"/>
    <p:sldId id="383" r:id="rId11"/>
    <p:sldId id="379" r:id="rId12"/>
    <p:sldId id="385" r:id="rId13"/>
    <p:sldId id="387" r:id="rId14"/>
    <p:sldId id="394" r:id="rId15"/>
    <p:sldId id="411" r:id="rId16"/>
    <p:sldId id="386" r:id="rId17"/>
    <p:sldId id="291" r:id="rId18"/>
    <p:sldId id="395" r:id="rId19"/>
    <p:sldId id="397" r:id="rId20"/>
    <p:sldId id="413" r:id="rId21"/>
    <p:sldId id="396" r:id="rId22"/>
    <p:sldId id="389" r:id="rId23"/>
    <p:sldId id="390" r:id="rId24"/>
    <p:sldId id="391" r:id="rId25"/>
    <p:sldId id="392" r:id="rId26"/>
    <p:sldId id="412" r:id="rId27"/>
    <p:sldId id="393" r:id="rId28"/>
    <p:sldId id="409" r:id="rId29"/>
    <p:sldId id="410" r:id="rId30"/>
    <p:sldId id="407" r:id="rId31"/>
    <p:sldId id="398" r:id="rId32"/>
    <p:sldId id="375" r:id="rId33"/>
    <p:sldId id="400" r:id="rId34"/>
    <p:sldId id="404" r:id="rId35"/>
    <p:sldId id="403" r:id="rId36"/>
    <p:sldId id="401" r:id="rId37"/>
    <p:sldId id="405" r:id="rId38"/>
    <p:sldId id="402" r:id="rId39"/>
    <p:sldId id="414" r:id="rId40"/>
    <p:sldId id="406" r:id="rId41"/>
    <p:sldId id="408" r:id="rId42"/>
    <p:sldId id="284" r:id="rId43"/>
    <p:sldId id="285" r:id="rId44"/>
    <p:sldId id="286" r:id="rId45"/>
    <p:sldId id="289" r:id="rId46"/>
    <p:sldId id="304" r:id="rId47"/>
    <p:sldId id="306" r:id="rId48"/>
    <p:sldId id="345" r:id="rId49"/>
    <p:sldId id="346" r:id="rId50"/>
    <p:sldId id="343" r:id="rId51"/>
    <p:sldId id="294" r:id="rId52"/>
    <p:sldId id="311" r:id="rId53"/>
    <p:sldId id="371" r:id="rId54"/>
    <p:sldId id="368" r:id="rId55"/>
    <p:sldId id="372" r:id="rId56"/>
    <p:sldId id="373" r:id="rId57"/>
    <p:sldId id="307" r:id="rId58"/>
    <p:sldId id="399" r:id="rId59"/>
    <p:sldId id="349" r:id="rId60"/>
    <p:sldId id="350" r:id="rId61"/>
    <p:sldId id="374" r:id="rId62"/>
    <p:sldId id="309" r:id="rId63"/>
    <p:sldId id="287" r:id="rId64"/>
    <p:sldId id="330" r:id="rId65"/>
    <p:sldId id="384" r:id="rId66"/>
    <p:sldId id="273" r:id="rId67"/>
    <p:sldId id="376" r:id="rId68"/>
  </p:sldIdLst>
  <p:sldSz cx="9144000" cy="6858000" type="screen4x3"/>
  <p:notesSz cx="6858000" cy="9144000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498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200" y="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F032A-1D58-1047-B4E7-FBB60FE17D51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3B68C-D095-9944-BCCD-48F0119643F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193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6482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4812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7214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4934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05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47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51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8197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52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7726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E212D-C473-A145-8083-FFB47C41AEDA}" type="slidenum">
              <a:rPr lang="fi-FI" smtClean="0"/>
              <a:t>57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89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9233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324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113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263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553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237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38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531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21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113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68CD-6312-3D41-9969-91C46E1C8889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3087-4DF3-C949-A3C1-9F62623085C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26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98U1nMFrJQ?feature=oembed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eFqFPJHLhA?feature=oembed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d7Jdug5SRc?feature=oembed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e6o-uPJarA?start=223&amp;feature=oembed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bKw0_v2clo?feature=oembed" TargetMode="Externa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YbCE1udazw?feature=oembed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yNC4bfZ5U0?feature=oembed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hha1bAtV5c?feature=oembed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B2OegI6wvI?feature=oembed" TargetMode="Externa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iTz2i4VHFw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5.1 THINKING AND LEARNING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LAJM</a:t>
            </a:r>
          </a:p>
        </p:txBody>
      </p:sp>
    </p:spTree>
    <p:extLst>
      <p:ext uri="{BB962C8B-B14F-4D97-AF65-F5344CB8AC3E}">
        <p14:creationId xmlns:p14="http://schemas.microsoft.com/office/powerpoint/2010/main" val="158008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9D4C3D-B9FA-90CD-E407-2BAB8392F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E660BB0-7D18-A663-08CC-CE17B072FD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i="1" noProof="0" dirty="0"/>
              <a:t>”Dual process model” </a:t>
            </a:r>
            <a:r>
              <a:rPr lang="en-GB" noProof="0" dirty="0"/>
              <a:t>with subheadings from </a:t>
            </a:r>
            <a:r>
              <a:rPr lang="en-GB" b="1" noProof="0" dirty="0" err="1"/>
              <a:t>Kognity</a:t>
            </a:r>
            <a:r>
              <a:rPr lang="en-GB" b="1" noProof="0" dirty="0"/>
              <a:t> 5.1.1</a:t>
            </a:r>
          </a:p>
          <a:p>
            <a:endParaRPr lang="en-GB" noProof="0" dirty="0"/>
          </a:p>
          <a:p>
            <a:r>
              <a:rPr lang="en-GB" noProof="0" dirty="0"/>
              <a:t>Do the </a:t>
            </a:r>
            <a:r>
              <a:rPr lang="en-GB" b="1" noProof="0" dirty="0"/>
              <a:t>interactive 1 </a:t>
            </a:r>
            <a:r>
              <a:rPr lang="en-GB" noProof="0" dirty="0"/>
              <a:t>after reading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77105B7A-F0FA-1EB6-C6CA-E83BF9214E6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99123" y="2006570"/>
            <a:ext cx="5012675" cy="39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49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AFE8AF-A7C3-CA45-96AA-CB9F6D9B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Dual 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349507-0AA1-2F46-84F7-41C09F2FEB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dirty="0"/>
          </a:p>
          <a:p>
            <a:r>
              <a:rPr lang="en-GB" b="1" dirty="0"/>
              <a:t>System 1 </a:t>
            </a:r>
          </a:p>
          <a:p>
            <a:pPr lvl="1"/>
            <a:r>
              <a:rPr lang="en-GB" dirty="0"/>
              <a:t>Operates automatically and quickly, with little or no effort and no sense of voluntary control</a:t>
            </a:r>
          </a:p>
          <a:p>
            <a:pPr lvl="1"/>
            <a:r>
              <a:rPr lang="en-GB" dirty="0"/>
              <a:t>Thinking is fast, intuitive and unconscious</a:t>
            </a:r>
          </a:p>
          <a:p>
            <a:pPr lvl="1"/>
            <a:r>
              <a:rPr lang="en-GB" dirty="0"/>
              <a:t>Cognitive ease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2CE4E57-01D6-3649-A44D-F9D6C8DE37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b="1"/>
          </a:p>
          <a:p>
            <a:r>
              <a:rPr lang="en-GB" b="1"/>
              <a:t>System 2 </a:t>
            </a:r>
          </a:p>
          <a:p>
            <a:pPr lvl="1"/>
            <a:r>
              <a:rPr lang="en-GB"/>
              <a:t>Allocates resources to the effortful mental activities that demand concentration</a:t>
            </a:r>
          </a:p>
          <a:p>
            <a:pPr lvl="1"/>
            <a:r>
              <a:rPr lang="en-GB"/>
              <a:t>Thinking is slow, analytical and conscious</a:t>
            </a:r>
          </a:p>
          <a:p>
            <a:pPr lvl="1"/>
            <a:r>
              <a:rPr lang="en-GB"/>
              <a:t>Cognitive strain</a:t>
            </a:r>
          </a:p>
        </p:txBody>
      </p:sp>
    </p:spTree>
    <p:extLst>
      <p:ext uri="{BB962C8B-B14F-4D97-AF65-F5344CB8AC3E}">
        <p14:creationId xmlns:p14="http://schemas.microsoft.com/office/powerpoint/2010/main" val="341738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00EEDF-0E5F-25C3-C0AE-0A26F7C1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Dual 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133B87-E3D3-8B9D-5324-FE7546A082C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Systems 1 and 2 are not independent of each other but interact dynamically in human cognition</a:t>
            </a:r>
            <a:endParaRPr lang="fi-FI" dirty="0"/>
          </a:p>
          <a:p>
            <a:r>
              <a:rPr lang="en-US" dirty="0"/>
              <a:t>We need both systems to balance efficiency and accuracy in our thinking</a:t>
            </a:r>
            <a:endParaRPr lang="fi-FI" dirty="0"/>
          </a:p>
        </p:txBody>
      </p:sp>
      <p:pic>
        <p:nvPicPr>
          <p:cNvPr id="5" name="Sisällön paikkamerkki 5" descr="Nainen ostamassa kasviksia yrityksessä">
            <a:extLst>
              <a:ext uri="{FF2B5EF4-FFF2-40B4-BE49-F238E27FC236}">
                <a16:creationId xmlns:a16="http://schemas.microsoft.com/office/drawing/2014/main" id="{2790B1D9-B5AA-C0A8-DBBF-EFEC42407D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64035"/>
            <a:ext cx="4038600" cy="2692400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38C604D-2F1A-26E1-623C-467B6147D600}"/>
              </a:ext>
            </a:extLst>
          </p:cNvPr>
          <p:cNvSpPr txBox="1"/>
          <p:nvPr/>
        </p:nvSpPr>
        <p:spPr>
          <a:xfrm>
            <a:off x="4404124" y="5070631"/>
            <a:ext cx="4526752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Grocery store designers understand how </a:t>
            </a:r>
          </a:p>
          <a:p>
            <a:pPr algn="ctr"/>
            <a:r>
              <a:rPr lang="en-US" b="1" dirty="0"/>
              <a:t>System 1 thinking works. How does this show</a:t>
            </a:r>
          </a:p>
          <a:p>
            <a:pPr algn="ctr"/>
            <a:r>
              <a:rPr lang="en-US" b="1" dirty="0"/>
              <a:t> in the way products are arranged?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415789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4B4B34-1BF0-7139-A322-FD05A541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6EB6B4-1EBD-CF78-3184-89D47BBD7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572439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Do the activity box in </a:t>
            </a:r>
            <a:r>
              <a:rPr lang="en-GB" b="1" noProof="0" dirty="0" err="1"/>
              <a:t>Kognity</a:t>
            </a:r>
            <a:r>
              <a:rPr lang="en-GB" b="1" noProof="0" dirty="0"/>
              <a:t> 5.1.1</a:t>
            </a:r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9B8F24A3-B5C4-61DA-A788-EFE0AFD22F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29638" y="1417638"/>
            <a:ext cx="5961267" cy="3495885"/>
          </a:xfrm>
        </p:spPr>
      </p:pic>
    </p:spTree>
    <p:extLst>
      <p:ext uri="{BB962C8B-B14F-4D97-AF65-F5344CB8AC3E}">
        <p14:creationId xmlns:p14="http://schemas.microsoft.com/office/powerpoint/2010/main" val="1813440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623F9B4B-36D4-5364-684C-C047C971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7CA0107A-FD67-7015-8906-1B1790045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1810533"/>
            <a:ext cx="8229599" cy="410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89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B0D8AC-E7E7-6EC2-B8B4-42A77023A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38D0E8-3686-1B9C-9737-5FDDD53BB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75477"/>
            <a:ext cx="4038600" cy="4800600"/>
          </a:xfrm>
        </p:spPr>
        <p:txBody>
          <a:bodyPr>
            <a:normAutofit/>
          </a:bodyPr>
          <a:lstStyle/>
          <a:p>
            <a:r>
              <a:rPr lang="en-GB" noProof="0" dirty="0"/>
              <a:t>Read </a:t>
            </a:r>
            <a:r>
              <a:rPr lang="en-GB" b="1" noProof="0" dirty="0"/>
              <a:t>Diemand-</a:t>
            </a:r>
            <a:r>
              <a:rPr lang="en-GB" b="1" noProof="0" dirty="0" err="1"/>
              <a:t>Yauman</a:t>
            </a:r>
            <a:r>
              <a:rPr lang="en-GB" b="1" noProof="0" dirty="0"/>
              <a:t>, Oppenheimer and Vaughan (2011)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5.1.1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Summarize the gist of the study in your own words</a:t>
            </a:r>
          </a:p>
          <a:p>
            <a:pPr lvl="1"/>
            <a:r>
              <a:rPr lang="en-GB" noProof="0" dirty="0"/>
              <a:t>How does this study </a:t>
            </a:r>
            <a:r>
              <a:rPr lang="en-GB" i="1" noProof="0" dirty="0"/>
              <a:t>exemplify </a:t>
            </a:r>
            <a:r>
              <a:rPr lang="en-GB" noProof="0" dirty="0"/>
              <a:t>dual processing theory?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46D8C52-B81E-3739-025F-A3D71A9952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80471" y="1480476"/>
            <a:ext cx="3437263" cy="458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8494D3-A302-3FA7-3526-8BAF3671F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AD2FAB-A530-B2AB-77E5-ACF9F2ABC2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Systematic errors in our thinking that often result in flawed or irrational decisions</a:t>
            </a:r>
            <a:endParaRPr lang="fi-FI" dirty="0"/>
          </a:p>
          <a:p>
            <a:endParaRPr lang="en-US" dirty="0"/>
          </a:p>
          <a:p>
            <a:r>
              <a:rPr lang="en-US" dirty="0"/>
              <a:t>Biased thinking is a result of System 1 thinking and the use of </a:t>
            </a:r>
            <a:r>
              <a:rPr lang="en-US" b="1" dirty="0"/>
              <a:t>heuristics</a:t>
            </a:r>
            <a:endParaRPr lang="fi-FI" b="1" dirty="0"/>
          </a:p>
          <a:p>
            <a:endParaRPr lang="fi-FI" dirty="0"/>
          </a:p>
        </p:txBody>
      </p:sp>
      <p:pic>
        <p:nvPicPr>
          <p:cNvPr id="5" name="Picture 2" descr="Changing your mind: How to become more aware of bias in work ">
            <a:extLst>
              <a:ext uri="{FF2B5EF4-FFF2-40B4-BE49-F238E27FC236}">
                <a16:creationId xmlns:a16="http://schemas.microsoft.com/office/drawing/2014/main" id="{A5830E40-8C50-709A-AF08-66E19501741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67781"/>
            <a:ext cx="38862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08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4C5973-A68E-1848-A3E0-A68CACBD3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8CE68F-C8C8-1D42-B186-46B10CF749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/>
          </a:p>
          <a:p>
            <a:r>
              <a:rPr lang="en-GB" b="1"/>
              <a:t>Heuristics</a:t>
            </a:r>
            <a:endParaRPr lang="en-GB"/>
          </a:p>
          <a:p>
            <a:pPr lvl="1"/>
            <a:r>
              <a:rPr lang="en-GB"/>
              <a:t>Shortcuts in thinking and decision-making that people take when there is no time or resources to analyse the situation thoroughly</a:t>
            </a:r>
            <a:r>
              <a:rPr lang="fi-FI"/>
              <a:t> </a:t>
            </a:r>
            <a:endParaRPr lang="en-GB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21508B07-4B10-F846-ABCC-C580E85922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04214" y="1600200"/>
            <a:ext cx="3726572" cy="4525963"/>
          </a:xfrm>
        </p:spPr>
      </p:pic>
    </p:spTree>
    <p:extLst>
      <p:ext uri="{BB962C8B-B14F-4D97-AF65-F5344CB8AC3E}">
        <p14:creationId xmlns:p14="http://schemas.microsoft.com/office/powerpoint/2010/main" val="23803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CB8013-6A57-28A0-4B48-A74AB9A1B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D60A04-F0C5-2B02-57CA-E8BB2C92BC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811617"/>
          </a:xfrm>
        </p:spPr>
        <p:txBody>
          <a:bodyPr>
            <a:normAutofit/>
          </a:bodyPr>
          <a:lstStyle/>
          <a:p>
            <a:r>
              <a:rPr lang="en-US" b="1" dirty="0"/>
              <a:t>Confirmation bias</a:t>
            </a:r>
            <a:endParaRPr lang="fi-FI" b="1" dirty="0"/>
          </a:p>
          <a:p>
            <a:pPr lvl="1"/>
            <a:r>
              <a:rPr lang="en-US" dirty="0"/>
              <a:t>Tendency to notice, focus on, and give greater credence to evidence that fits with our pre-existing beliefs and opinions</a:t>
            </a:r>
            <a:endParaRPr lang="fi-FI" dirty="0"/>
          </a:p>
          <a:p>
            <a:pPr lvl="1"/>
            <a:r>
              <a:rPr lang="en-US" dirty="0"/>
              <a:t>Tendency to disregard information that contradicts our pre-existing beliefs and opinions</a:t>
            </a:r>
            <a:endParaRPr lang="fi-FI" dirty="0"/>
          </a:p>
          <a:p>
            <a:endParaRPr lang="fi-FI" dirty="0"/>
          </a:p>
        </p:txBody>
      </p:sp>
      <p:pic>
        <p:nvPicPr>
          <p:cNvPr id="5" name="Picture 2" descr="Confirmation Bias - The Decision Lab">
            <a:extLst>
              <a:ext uri="{FF2B5EF4-FFF2-40B4-BE49-F238E27FC236}">
                <a16:creationId xmlns:a16="http://schemas.microsoft.com/office/drawing/2014/main" id="{6803DD7E-D930-72F3-0200-6A43EAF2E4B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87585"/>
            <a:ext cx="4315795" cy="323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52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2FE3F8-5168-BEED-DC90-0FAC946D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94CC00-785F-D2B7-2931-315E9E69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/>
              <a:t>Lord et al. (1979) </a:t>
            </a:r>
            <a:r>
              <a:rPr lang="en-GB" noProof="0" dirty="0"/>
              <a:t>from </a:t>
            </a:r>
            <a:r>
              <a:rPr lang="en-GB" noProof="0" dirty="0">
                <a:solidFill>
                  <a:srgbClr val="0070C0"/>
                </a:solidFill>
              </a:rPr>
              <a:t>teacher’s supplementary materials</a:t>
            </a:r>
          </a:p>
          <a:p>
            <a:pPr lvl="1"/>
            <a:r>
              <a:rPr lang="en-GB"/>
              <a:t>What</a:t>
            </a:r>
            <a:r>
              <a:rPr lang="en-GB" noProof="0"/>
              <a:t> </a:t>
            </a:r>
            <a:r>
              <a:rPr lang="en-GB" noProof="0" dirty="0"/>
              <a:t>does this study tell you about the power of </a:t>
            </a:r>
            <a:r>
              <a:rPr lang="en-GB" i="1" noProof="0" dirty="0"/>
              <a:t>confirmation bias</a:t>
            </a:r>
            <a:r>
              <a:rPr lang="en-GB" noProof="0" dirty="0"/>
              <a:t>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92361F8-F162-63F6-CD3C-A196F47D6F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47204"/>
            <a:ext cx="4191000" cy="236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0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C7198-DDE7-8B47-843C-B09332882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Thinking</a:t>
            </a:r>
            <a:r>
              <a:rPr lang="fi-FI" dirty="0"/>
              <a:t> and </a:t>
            </a:r>
            <a:r>
              <a:rPr lang="fi-FI" dirty="0" err="1"/>
              <a:t>learning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CD206B5-F704-BFDC-B973-A999B7991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65514"/>
            <a:ext cx="8229600" cy="3526971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CB39C37D-4BF4-5BF5-90FF-A862C536BB30}"/>
              </a:ext>
            </a:extLst>
          </p:cNvPr>
          <p:cNvSpPr txBox="1"/>
          <p:nvPr/>
        </p:nvSpPr>
        <p:spPr>
          <a:xfrm>
            <a:off x="1063420" y="5440361"/>
            <a:ext cx="7017178" cy="83099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/>
              <a:t>Social learning theory (SLT) </a:t>
            </a:r>
            <a:r>
              <a:rPr lang="en-GB" sz="2400" b="1" dirty="0"/>
              <a:t>will be covered under the </a:t>
            </a:r>
            <a:br>
              <a:rPr lang="en-GB" sz="2400" b="1" dirty="0"/>
            </a:br>
            <a:r>
              <a:rPr lang="en-GB" sz="2400" b="1" i="1" dirty="0"/>
              <a:t>Human development </a:t>
            </a:r>
            <a:r>
              <a:rPr lang="en-GB" sz="2400" b="1" dirty="0"/>
              <a:t>context</a:t>
            </a:r>
            <a:endParaRPr lang="en-GB" sz="2400" b="1" i="1" noProof="0" dirty="0"/>
          </a:p>
        </p:txBody>
      </p:sp>
    </p:spTree>
    <p:extLst>
      <p:ext uri="{BB962C8B-B14F-4D97-AF65-F5344CB8AC3E}">
        <p14:creationId xmlns:p14="http://schemas.microsoft.com/office/powerpoint/2010/main" val="344731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20369A-604B-43A3-3367-A1451B25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D91183-F0C1-D67B-796F-4271183D6D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 err="1"/>
              <a:t>Piksa</a:t>
            </a:r>
            <a:r>
              <a:rPr lang="en-GB" b="1" noProof="0" dirty="0"/>
              <a:t> et al. (2024)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5.1.2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What does this study tell you about the power of </a:t>
            </a:r>
            <a:r>
              <a:rPr lang="en-GB" i="1" noProof="0" dirty="0"/>
              <a:t>confirmation bias</a:t>
            </a:r>
            <a:r>
              <a:rPr lang="en-GB" noProof="0" dirty="0"/>
              <a:t>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F1946EBF-41C3-4BB3-96E9-666C5B3A4D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2" y="2082800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2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05BC52-8D5B-9F3A-2A85-D70D6B67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pic>
        <p:nvPicPr>
          <p:cNvPr id="7" name="Online-media 6" descr="A Neuroscientist Explains What Conspiracy Theories Do To Your Brain | Inverse">
            <a:hlinkClick r:id="" action="ppaction://media"/>
            <a:extLst>
              <a:ext uri="{FF2B5EF4-FFF2-40B4-BE49-F238E27FC236}">
                <a16:creationId xmlns:a16="http://schemas.microsoft.com/office/drawing/2014/main" id="{2D37D52D-CC60-9C83-41B4-AE5B3AC26AB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25F3809B-BB88-724B-BD21-DA9AE661AFC5}"/>
              </a:ext>
            </a:extLst>
          </p:cNvPr>
          <p:cNvSpPr txBox="1"/>
          <p:nvPr/>
        </p:nvSpPr>
        <p:spPr>
          <a:xfrm>
            <a:off x="1728773" y="6220590"/>
            <a:ext cx="568649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Write down the things that are new to you</a:t>
            </a:r>
          </a:p>
        </p:txBody>
      </p:sp>
    </p:spTree>
    <p:extLst>
      <p:ext uri="{BB962C8B-B14F-4D97-AF65-F5344CB8AC3E}">
        <p14:creationId xmlns:p14="http://schemas.microsoft.com/office/powerpoint/2010/main" val="7693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258450-C793-574B-A154-7194C3D0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9D7F4-CFA5-0344-93D8-739E7AB19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GB" dirty="0"/>
              <a:t>You must bid for the house of your dreams on the right</a:t>
            </a:r>
          </a:p>
          <a:p>
            <a:endParaRPr lang="en-GB" dirty="0"/>
          </a:p>
          <a:p>
            <a:r>
              <a:rPr lang="en-GB" dirty="0"/>
              <a:t>The selling price is </a:t>
            </a:r>
            <a:br>
              <a:rPr lang="en-GB" dirty="0"/>
            </a:br>
            <a:r>
              <a:rPr lang="en-GB" b="1" dirty="0"/>
              <a:t>300 000€</a:t>
            </a:r>
          </a:p>
          <a:p>
            <a:endParaRPr lang="en-GB" dirty="0"/>
          </a:p>
          <a:p>
            <a:r>
              <a:rPr lang="en-GB" dirty="0"/>
              <a:t>Write your bidding price on a piece of paper!</a:t>
            </a:r>
          </a:p>
        </p:txBody>
      </p:sp>
      <p:pic>
        <p:nvPicPr>
          <p:cNvPr id="6" name="Sisällön paikkamerkki 5" descr="Kuva, joka sisältää kohteen ulko, rakennus, lomakohde, talo&#10;&#10;Kuvaus luotu automaattisesti">
            <a:extLst>
              <a:ext uri="{FF2B5EF4-FFF2-40B4-BE49-F238E27FC236}">
                <a16:creationId xmlns:a16="http://schemas.microsoft.com/office/drawing/2014/main" id="{3F6621BF-A907-B946-9CDF-DBD2112750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30038"/>
            <a:ext cx="4038600" cy="3866286"/>
          </a:xfrm>
        </p:spPr>
      </p:pic>
    </p:spTree>
    <p:extLst>
      <p:ext uri="{BB962C8B-B14F-4D97-AF65-F5344CB8AC3E}">
        <p14:creationId xmlns:p14="http://schemas.microsoft.com/office/powerpoint/2010/main" val="411306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258450-C793-574B-A154-7194C3D0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99D7F4-CFA5-0344-93D8-739E7AB19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GB" dirty="0"/>
              <a:t>You must bid for the house of your dreams on the right</a:t>
            </a:r>
          </a:p>
          <a:p>
            <a:endParaRPr lang="en-GB" dirty="0"/>
          </a:p>
          <a:p>
            <a:r>
              <a:rPr lang="en-GB" dirty="0"/>
              <a:t>The selling price is </a:t>
            </a:r>
            <a:br>
              <a:rPr lang="en-GB" dirty="0"/>
            </a:br>
            <a:r>
              <a:rPr lang="en-GB" b="1" dirty="0"/>
              <a:t>900 000€</a:t>
            </a:r>
          </a:p>
          <a:p>
            <a:endParaRPr lang="en-GB" dirty="0"/>
          </a:p>
          <a:p>
            <a:r>
              <a:rPr lang="en-GB" dirty="0"/>
              <a:t>Write your bidding price on a piece of paper!</a:t>
            </a:r>
          </a:p>
        </p:txBody>
      </p:sp>
      <p:pic>
        <p:nvPicPr>
          <p:cNvPr id="6" name="Sisällön paikkamerkki 5" descr="Kuva, joka sisältää kohteen ulko, rakennus, lomakohde, talo&#10;&#10;Kuvaus luotu automaattisesti">
            <a:extLst>
              <a:ext uri="{FF2B5EF4-FFF2-40B4-BE49-F238E27FC236}">
                <a16:creationId xmlns:a16="http://schemas.microsoft.com/office/drawing/2014/main" id="{3F6621BF-A907-B946-9CDF-DBD2112750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30038"/>
            <a:ext cx="4038600" cy="3866286"/>
          </a:xfrm>
        </p:spPr>
      </p:pic>
    </p:spTree>
    <p:extLst>
      <p:ext uri="{BB962C8B-B14F-4D97-AF65-F5344CB8AC3E}">
        <p14:creationId xmlns:p14="http://schemas.microsoft.com/office/powerpoint/2010/main" val="398876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FF5C51-404E-A942-97F7-5CA799796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90BA43-1EA7-BF4C-8449-D1AF337173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Anchoring bias</a:t>
            </a:r>
          </a:p>
          <a:p>
            <a:pPr lvl="1"/>
            <a:r>
              <a:rPr lang="en-GB" dirty="0"/>
              <a:t>Tendency to anchor our thinking and decision-making to the information we initially get </a:t>
            </a:r>
          </a:p>
        </p:txBody>
      </p:sp>
      <p:pic>
        <p:nvPicPr>
          <p:cNvPr id="4" name="Picture 2" descr="Anchoring Bias - The Decision Lab">
            <a:extLst>
              <a:ext uri="{FF2B5EF4-FFF2-40B4-BE49-F238E27FC236}">
                <a16:creationId xmlns:a16="http://schemas.microsoft.com/office/drawing/2014/main" id="{7B337DA5-7B4B-8D85-7E9D-E915F413B0B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6266"/>
            <a:ext cx="4191000" cy="292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95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41B41E-CDB4-D24F-BA3B-A3495C49E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2F62E7-015B-794F-ACAB-B464DE148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452258" cy="4525963"/>
          </a:xfrm>
        </p:spPr>
        <p:txBody>
          <a:bodyPr>
            <a:normAutofit/>
          </a:bodyPr>
          <a:lstStyle/>
          <a:p>
            <a:r>
              <a:rPr lang="en-GB" b="1" err="1"/>
              <a:t>Englich</a:t>
            </a:r>
            <a:r>
              <a:rPr lang="en-GB" b="1"/>
              <a:t> and </a:t>
            </a:r>
            <a:r>
              <a:rPr lang="en-GB" b="1" err="1"/>
              <a:t>Mussweiller</a:t>
            </a:r>
            <a:r>
              <a:rPr lang="en-GB" b="1"/>
              <a:t> (2001)</a:t>
            </a:r>
          </a:p>
          <a:p>
            <a:pPr lvl="1"/>
            <a:r>
              <a:rPr lang="en-GB"/>
              <a:t>What role does </a:t>
            </a:r>
            <a:r>
              <a:rPr lang="en-GB" i="1"/>
              <a:t>anchoring </a:t>
            </a:r>
            <a:r>
              <a:rPr lang="en-GB"/>
              <a:t>play in determining sentences in courtrooms?</a:t>
            </a:r>
          </a:p>
          <a:p>
            <a:pPr lvl="1"/>
            <a:r>
              <a:rPr lang="en-GB"/>
              <a:t>44 German senior law students were given a scenario of a rape case with either a 34-month sentence (condition 1) or a 2-month sentence (condition 2)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696E5AC-DD06-6748-96CB-BACBB8671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01886" cy="4525963"/>
          </a:xfrm>
        </p:spPr>
        <p:txBody>
          <a:bodyPr>
            <a:normAutofit/>
          </a:bodyPr>
          <a:lstStyle/>
          <a:p>
            <a:pPr lvl="1"/>
            <a:endParaRPr lang="en-GB"/>
          </a:p>
          <a:p>
            <a:pPr lvl="1"/>
            <a:endParaRPr lang="en-GB"/>
          </a:p>
          <a:p>
            <a:pPr lvl="1"/>
            <a:endParaRPr lang="en-GB"/>
          </a:p>
          <a:p>
            <a:pPr lvl="1"/>
            <a:r>
              <a:rPr lang="en-GB"/>
              <a:t>Participants in the condition 1 recommended on average </a:t>
            </a:r>
            <a:r>
              <a:rPr lang="en-GB" i="1"/>
              <a:t>eight months longer</a:t>
            </a:r>
            <a:r>
              <a:rPr lang="en-GB"/>
              <a:t> in prison than in condition 2 – </a:t>
            </a:r>
            <a:r>
              <a:rPr lang="en-GB" i="1"/>
              <a:t>for the same crime</a:t>
            </a:r>
          </a:p>
        </p:txBody>
      </p:sp>
    </p:spTree>
    <p:extLst>
      <p:ext uri="{BB962C8B-B14F-4D97-AF65-F5344CB8AC3E}">
        <p14:creationId xmlns:p14="http://schemas.microsoft.com/office/powerpoint/2010/main" val="12191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C13F8-D777-4582-507C-9C3477506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D60297-334C-EB1C-A8C9-6FCD1A442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05C2E7-6745-D726-F468-81216C4D4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75477"/>
            <a:ext cx="4038600" cy="4800600"/>
          </a:xfrm>
        </p:spPr>
        <p:txBody>
          <a:bodyPr>
            <a:normAutofit/>
          </a:bodyPr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/>
              <a:t>Ly et al. (2023)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5.1.2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Summarize the gist of the study in your own words</a:t>
            </a:r>
          </a:p>
          <a:p>
            <a:pPr lvl="1"/>
            <a:r>
              <a:rPr lang="en-GB" noProof="0" dirty="0"/>
              <a:t>How does this study </a:t>
            </a:r>
            <a:r>
              <a:rPr lang="en-GB" i="1" noProof="0" dirty="0"/>
              <a:t>exemplify </a:t>
            </a:r>
            <a:r>
              <a:rPr lang="en-GB" dirty="0"/>
              <a:t>anchoring bias</a:t>
            </a:r>
            <a:r>
              <a:rPr lang="en-GB" noProof="0" dirty="0"/>
              <a:t>?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9DE0B174-1361-F6B2-69E2-61024A368B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516981"/>
            <a:ext cx="40386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9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AA4EAB93-4408-9C1F-E19C-0BCD3E117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pic>
        <p:nvPicPr>
          <p:cNvPr id="7" name="Online-media 6" descr="Heuristics and biases in decision making, explained">
            <a:hlinkClick r:id="" action="ppaction://media"/>
            <a:extLst>
              <a:ext uri="{FF2B5EF4-FFF2-40B4-BE49-F238E27FC236}">
                <a16:creationId xmlns:a16="http://schemas.microsoft.com/office/drawing/2014/main" id="{C147F4C8-AE35-5BDA-1F09-2794E72BEC0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E4812D41-A299-E1A4-EB00-4F630D95C10D}"/>
              </a:ext>
            </a:extLst>
          </p:cNvPr>
          <p:cNvSpPr txBox="1"/>
          <p:nvPr/>
        </p:nvSpPr>
        <p:spPr>
          <a:xfrm>
            <a:off x="1728773" y="6220590"/>
            <a:ext cx="568649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Write down the things that are new to you</a:t>
            </a:r>
          </a:p>
        </p:txBody>
      </p:sp>
    </p:spTree>
    <p:extLst>
      <p:ext uri="{BB962C8B-B14F-4D97-AF65-F5344CB8AC3E}">
        <p14:creationId xmlns:p14="http://schemas.microsoft.com/office/powerpoint/2010/main" val="173643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980904-3EDA-380B-7203-E4C66BCDC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64F1526-932A-0319-19B8-5D0CF3A3D9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Read </a:t>
            </a:r>
            <a:r>
              <a:rPr lang="en-GB" i="1" noProof="0" dirty="0"/>
              <a:t>”Strategies for improving cognition” </a:t>
            </a:r>
            <a:r>
              <a:rPr lang="en-GB" noProof="0" dirty="0"/>
              <a:t>in </a:t>
            </a:r>
            <a:r>
              <a:rPr lang="en-GB" b="1" noProof="0" dirty="0" err="1"/>
              <a:t>Kognity</a:t>
            </a:r>
            <a:r>
              <a:rPr lang="en-GB" b="1" noProof="0" dirty="0"/>
              <a:t> 5.1.2</a:t>
            </a:r>
          </a:p>
          <a:p>
            <a:pPr lvl="1"/>
            <a:r>
              <a:rPr lang="en-GB" noProof="0" dirty="0"/>
              <a:t>How can we </a:t>
            </a:r>
            <a:r>
              <a:rPr lang="en-GB" i="1" noProof="0" dirty="0"/>
              <a:t>avoid</a:t>
            </a:r>
            <a:r>
              <a:rPr lang="en-GB" noProof="0" dirty="0"/>
              <a:t> confirmation bias and anchoring bias?</a:t>
            </a:r>
          </a:p>
          <a:p>
            <a:pPr lvl="1"/>
            <a:r>
              <a:rPr lang="en-GB" noProof="0" dirty="0"/>
              <a:t>What other strategies can you think of than the ones mentioned in </a:t>
            </a:r>
            <a:r>
              <a:rPr lang="en-GB" noProof="0" dirty="0" err="1"/>
              <a:t>Kognity</a:t>
            </a:r>
            <a:r>
              <a:rPr lang="en-GB" noProof="0" dirty="0"/>
              <a:t>?</a:t>
            </a:r>
          </a:p>
        </p:txBody>
      </p:sp>
      <p:pic>
        <p:nvPicPr>
          <p:cNvPr id="6" name="Sisällön paikkamerkki 5" descr="Kuva, joka sisältää kohteen Grafiikka, Fontti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B9B9E32A-EA45-65B1-8F1F-D146068EA5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2" r="21864" b="-6"/>
          <a:stretch>
            <a:fillRect/>
          </a:stretch>
        </p:blipFill>
        <p:spPr>
          <a:xfrm>
            <a:off x="4644414" y="1600200"/>
            <a:ext cx="4046171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2322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32B967-8710-0CAD-5AF6-164CEC5DC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biases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5D9728-91AF-10B3-877B-E2E411C5FE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Debiasing strategies</a:t>
            </a:r>
          </a:p>
          <a:p>
            <a:pPr lvl="1"/>
            <a:r>
              <a:rPr lang="en-GB" b="1" noProof="0" dirty="0"/>
              <a:t>Motivational: </a:t>
            </a:r>
            <a:r>
              <a:rPr lang="en-GB" noProof="0" dirty="0"/>
              <a:t>holding people accountable of their decisions</a:t>
            </a:r>
          </a:p>
          <a:p>
            <a:pPr lvl="1"/>
            <a:r>
              <a:rPr lang="en-GB" b="1" noProof="0" dirty="0"/>
              <a:t>Cognitive: </a:t>
            </a:r>
            <a:r>
              <a:rPr lang="en-GB" noProof="0" dirty="0"/>
              <a:t>prescribed rules that are designed to overcome heuristics</a:t>
            </a:r>
          </a:p>
          <a:p>
            <a:pPr lvl="1"/>
            <a:r>
              <a:rPr lang="en-GB" b="1" noProof="0" dirty="0"/>
              <a:t>Technological: </a:t>
            </a:r>
            <a:r>
              <a:rPr lang="en-GB" noProof="0" dirty="0"/>
              <a:t>using external tools to avoid biased thinking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F8B1F87-F3CF-E503-E71A-85E98AC94B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975080"/>
            <a:ext cx="4424190" cy="294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2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A292AE-4CFD-D28C-BB34-BC1304AE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Thinking</a:t>
            </a:r>
            <a:r>
              <a:rPr lang="fi-FI" dirty="0"/>
              <a:t> and </a:t>
            </a:r>
            <a:r>
              <a:rPr lang="fi-FI" dirty="0" err="1"/>
              <a:t>learning</a:t>
            </a:r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512F1EE-1E96-6D75-B2DA-A6247BFA8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26642"/>
            <a:ext cx="8229600" cy="3913719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5506987C-DA04-03F8-84A5-8A162F76A739}"/>
              </a:ext>
            </a:extLst>
          </p:cNvPr>
          <p:cNvSpPr txBox="1"/>
          <p:nvPr/>
        </p:nvSpPr>
        <p:spPr>
          <a:xfrm>
            <a:off x="699969" y="5440361"/>
            <a:ext cx="7744107" cy="83099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i="1" dirty="0"/>
              <a:t>Cognitive load theory </a:t>
            </a:r>
            <a:r>
              <a:rPr lang="en-GB" sz="2400" b="1" dirty="0"/>
              <a:t>and </a:t>
            </a:r>
            <a:r>
              <a:rPr lang="en-GB" sz="2400" b="1" i="1" dirty="0"/>
              <a:t>Cognitive models </a:t>
            </a:r>
            <a:r>
              <a:rPr lang="en-GB" sz="2400" b="1" dirty="0"/>
              <a:t>will be covered</a:t>
            </a:r>
            <a:br>
              <a:rPr lang="en-GB" sz="2400" b="1" dirty="0"/>
            </a:br>
            <a:r>
              <a:rPr lang="en-GB" sz="2400" b="1" dirty="0"/>
              <a:t> under the </a:t>
            </a:r>
            <a:r>
              <a:rPr lang="en-GB" sz="2400" b="1" i="1" dirty="0"/>
              <a:t>Cognitive processes </a:t>
            </a:r>
            <a:r>
              <a:rPr lang="en-GB" sz="2400" b="1" dirty="0"/>
              <a:t>topic</a:t>
            </a:r>
            <a:endParaRPr lang="en-GB" sz="2400" b="1" i="1" noProof="0" dirty="0"/>
          </a:p>
        </p:txBody>
      </p:sp>
    </p:spTree>
    <p:extLst>
      <p:ext uri="{BB962C8B-B14F-4D97-AF65-F5344CB8AC3E}">
        <p14:creationId xmlns:p14="http://schemas.microsoft.com/office/powerpoint/2010/main" val="38195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9AEB-E6B7-6400-131A-83A1020F2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0802ED-DC3E-6D82-3FD4-2DAD800C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65F46A-EDF4-0F21-8ADD-68326D1D1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Dual processing theory </a:t>
            </a:r>
            <a:r>
              <a:rPr lang="en-GB"/>
              <a:t>and </a:t>
            </a:r>
            <a:r>
              <a:rPr lang="en-GB" i="1"/>
              <a:t>Cognitive </a:t>
            </a:r>
            <a:r>
              <a:rPr lang="en-GB" i="1" dirty="0"/>
              <a:t>biases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CFBEBD3F-F20B-2935-4DAE-FFB929D5E4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900FCC-C384-61F3-4654-E58A2DB10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21CAAD-D727-3641-CD08-B9DFC69A9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What makes smartphone apps such as games and social media apps so addictive?</a:t>
            </a:r>
            <a:endParaRPr lang="fi-FI" dirty="0"/>
          </a:p>
          <a:p>
            <a:endParaRPr lang="en-US" dirty="0"/>
          </a:p>
          <a:p>
            <a:r>
              <a:rPr lang="en-US" dirty="0"/>
              <a:t>What kind of </a:t>
            </a:r>
            <a:r>
              <a:rPr lang="en-US" b="1" dirty="0"/>
              <a:t>rewards</a:t>
            </a:r>
            <a:r>
              <a:rPr lang="en-US" dirty="0"/>
              <a:t> do we get from these apps?</a:t>
            </a:r>
            <a:endParaRPr lang="fi-FI" dirty="0"/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B0068C5-B9F1-61B1-447E-6292B7EEE5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47352" y="2296111"/>
            <a:ext cx="4191000" cy="313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3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F70F2E-C0ED-FB76-1198-7F175D4F3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522BCF-C077-D670-6AD7-8C7C9BD09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31409"/>
            <a:ext cx="4357171" cy="5002442"/>
          </a:xfrm>
        </p:spPr>
        <p:txBody>
          <a:bodyPr>
            <a:normAutofit/>
          </a:bodyPr>
          <a:lstStyle/>
          <a:p>
            <a:r>
              <a:rPr lang="en-GB" b="1" dirty="0"/>
              <a:t>Behaviourism</a:t>
            </a:r>
            <a:endParaRPr lang="fi-FI" b="1" dirty="0"/>
          </a:p>
          <a:p>
            <a:pPr lvl="1"/>
            <a:r>
              <a:rPr lang="en-GB" dirty="0"/>
              <a:t>A psychological </a:t>
            </a:r>
            <a:r>
              <a:rPr lang="en-GB" i="1" dirty="0"/>
              <a:t>perspective</a:t>
            </a:r>
            <a:r>
              <a:rPr lang="en-GB" dirty="0"/>
              <a:t> founded by </a:t>
            </a:r>
            <a:r>
              <a:rPr lang="en-GB" b="1" dirty="0"/>
              <a:t>John Watson </a:t>
            </a:r>
            <a:r>
              <a:rPr lang="en-GB" dirty="0"/>
              <a:t>and further developed by </a:t>
            </a:r>
            <a:r>
              <a:rPr lang="en-GB" b="1" dirty="0"/>
              <a:t>B. F. Skinner </a:t>
            </a:r>
            <a:r>
              <a:rPr lang="en-GB" dirty="0"/>
              <a:t>in the early 1900’s</a:t>
            </a:r>
            <a:endParaRPr lang="fi-FI" dirty="0"/>
          </a:p>
          <a:p>
            <a:pPr lvl="1"/>
            <a:r>
              <a:rPr lang="en-GB" dirty="0"/>
              <a:t>According to behaviourism </a:t>
            </a:r>
            <a:r>
              <a:rPr lang="en-GB" i="1" dirty="0"/>
              <a:t>human behaviour is largely controlled by our </a:t>
            </a:r>
            <a:r>
              <a:rPr lang="en-GB" b="1" i="1" dirty="0"/>
              <a:t>environment</a:t>
            </a:r>
            <a:r>
              <a:rPr lang="en-GB" dirty="0"/>
              <a:t>, rather than internal processes or our free will</a:t>
            </a:r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12C2DCF-4F42-4794-25D2-A97835A08F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0294" y="1417638"/>
            <a:ext cx="2023392" cy="290197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1CCBB63-E12C-31AE-6BF1-9D3E631D1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006" y="3103610"/>
            <a:ext cx="2204431" cy="289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5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E7211E-4535-AA6F-9BFA-D585361C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85930E-CB84-FDFC-8B0D-6913F04617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b="1" noProof="0" dirty="0"/>
          </a:p>
          <a:p>
            <a:r>
              <a:rPr lang="en-GB" b="1" noProof="0" dirty="0"/>
              <a:t>Classical conditioning</a:t>
            </a:r>
          </a:p>
          <a:p>
            <a:pPr lvl="1"/>
            <a:r>
              <a:rPr lang="en-GB" noProof="0" dirty="0"/>
              <a:t>A learning process in which one develops </a:t>
            </a:r>
            <a:r>
              <a:rPr lang="en-GB" b="1" noProof="0" dirty="0"/>
              <a:t>involuntary</a:t>
            </a:r>
            <a:r>
              <a:rPr lang="en-GB" noProof="0" dirty="0"/>
              <a:t> responses to </a:t>
            </a:r>
            <a:r>
              <a:rPr lang="en-GB" b="1" noProof="0" dirty="0"/>
              <a:t>stimuli</a:t>
            </a:r>
            <a:r>
              <a:rPr lang="en-GB" noProof="0" dirty="0"/>
              <a:t> through conditioning</a:t>
            </a:r>
          </a:p>
          <a:p>
            <a:endParaRPr lang="en-GB" noProof="0" dirty="0"/>
          </a:p>
        </p:txBody>
      </p:sp>
      <p:pic>
        <p:nvPicPr>
          <p:cNvPr id="5" name="Picture 2" descr="A flow chart depicts food (left) and a dog (right). A bell is introduced. Over time, the dog associates the bell with food, leading to salivation.">
            <a:extLst>
              <a:ext uri="{FF2B5EF4-FFF2-40B4-BE49-F238E27FC236}">
                <a16:creationId xmlns:a16="http://schemas.microsoft.com/office/drawing/2014/main" id="{C66E0E7C-FB5A-6837-D316-D753202B03A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95" y="1343838"/>
            <a:ext cx="3084722" cy="514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9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69099-4DB0-6E3D-436A-DBBA998D6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pic>
        <p:nvPicPr>
          <p:cNvPr id="6" name="Online-media 5" descr="Pavlov’s Classical Conditioning">
            <a:hlinkClick r:id="" action="ppaction://media"/>
            <a:extLst>
              <a:ext uri="{FF2B5EF4-FFF2-40B4-BE49-F238E27FC236}">
                <a16:creationId xmlns:a16="http://schemas.microsoft.com/office/drawing/2014/main" id="{094EAB10-D9F7-A019-C480-8B92FA88FBF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1AF6150-FF74-1E00-754D-89911C0FACEF}"/>
              </a:ext>
            </a:extLst>
          </p:cNvPr>
          <p:cNvSpPr txBox="1"/>
          <p:nvPr/>
        </p:nvSpPr>
        <p:spPr>
          <a:xfrm>
            <a:off x="2317169" y="6220590"/>
            <a:ext cx="450969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Summarize Pavlov’s original study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314623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C2D701-EC6E-9B9A-BEAE-50E37CCD1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BB5AEF4-D60C-A4B4-C275-4E40DD8B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983162"/>
          </a:xfrm>
        </p:spPr>
        <p:txBody>
          <a:bodyPr>
            <a:normAutofit/>
          </a:bodyPr>
          <a:lstStyle/>
          <a:p>
            <a:r>
              <a:rPr lang="en-GB" dirty="0"/>
              <a:t>Read </a:t>
            </a:r>
            <a:r>
              <a:rPr lang="en-GB" i="1" dirty="0"/>
              <a:t>”Classical conditioning” </a:t>
            </a:r>
            <a:r>
              <a:rPr lang="en-GB" dirty="0"/>
              <a:t>from </a:t>
            </a:r>
            <a:r>
              <a:rPr lang="en-GB" b="1" dirty="0" err="1"/>
              <a:t>Kognity</a:t>
            </a:r>
            <a:r>
              <a:rPr lang="en-GB" b="1" dirty="0"/>
              <a:t> 5.1.3</a:t>
            </a:r>
          </a:p>
          <a:p>
            <a:r>
              <a:rPr lang="en-GB" dirty="0"/>
              <a:t>Explain the terms below in your own words and provide and example of each:</a:t>
            </a:r>
          </a:p>
          <a:p>
            <a:pPr lvl="1"/>
            <a:r>
              <a:rPr lang="en-GB" b="1" dirty="0"/>
              <a:t>Acquisition</a:t>
            </a:r>
          </a:p>
          <a:p>
            <a:pPr lvl="1"/>
            <a:r>
              <a:rPr lang="en-GB" b="1" dirty="0"/>
              <a:t>Extinction</a:t>
            </a:r>
          </a:p>
          <a:p>
            <a:pPr lvl="1"/>
            <a:r>
              <a:rPr lang="en-GB" b="1" dirty="0"/>
              <a:t>Spontaneous recovery</a:t>
            </a:r>
          </a:p>
          <a:p>
            <a:pPr lvl="1"/>
            <a:r>
              <a:rPr lang="en-GB" b="1" dirty="0"/>
              <a:t>Generalisation</a:t>
            </a:r>
          </a:p>
          <a:p>
            <a:endParaRPr lang="fi-FI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64CF0C57-2B53-382D-AAE1-A3778AE764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6754" b="25576"/>
          <a:stretch>
            <a:fillRect/>
          </a:stretch>
        </p:blipFill>
        <p:spPr>
          <a:xfrm>
            <a:off x="4572000" y="1910139"/>
            <a:ext cx="4436862" cy="400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6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A6C1AC-D540-55E1-25FE-0617FE26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9F0F1E8-65D1-4B51-BEE8-185F4E2509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noProof="0" dirty="0"/>
              <a:t>Operant conditioning</a:t>
            </a:r>
          </a:p>
          <a:p>
            <a:pPr lvl="1"/>
            <a:r>
              <a:rPr lang="en-GB" noProof="0" dirty="0"/>
              <a:t>A learning process that changes behaviour using </a:t>
            </a:r>
            <a:r>
              <a:rPr lang="en-GB" b="1" noProof="0" dirty="0"/>
              <a:t>reinforcers</a:t>
            </a:r>
            <a:r>
              <a:rPr lang="en-GB" noProof="0" dirty="0"/>
              <a:t> and </a:t>
            </a:r>
            <a:r>
              <a:rPr lang="en-GB" b="1" noProof="0" dirty="0"/>
              <a:t>punishments</a:t>
            </a:r>
          </a:p>
          <a:p>
            <a:pPr lvl="1"/>
            <a:endParaRPr lang="en-GB" noProof="0" dirty="0"/>
          </a:p>
        </p:txBody>
      </p:sp>
      <p:pic>
        <p:nvPicPr>
          <p:cNvPr id="5" name="Picture 14" descr="Tree diagram. Operant conditioning is split into reinforcement methods and punishment methods.">
            <a:extLst>
              <a:ext uri="{FF2B5EF4-FFF2-40B4-BE49-F238E27FC236}">
                <a16:creationId xmlns:a16="http://schemas.microsoft.com/office/drawing/2014/main" id="{70405465-CF52-9AF0-136D-61EE68250DC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073" y="2975114"/>
            <a:ext cx="5574935" cy="315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1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96E6033D-DEFE-B41F-26BE-0CB9A0886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Classical</a:t>
            </a:r>
            <a:r>
              <a:rPr lang="fi-FI" dirty="0"/>
              <a:t> and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endParaRPr lang="fi-FI" dirty="0"/>
          </a:p>
        </p:txBody>
      </p:sp>
      <p:pic>
        <p:nvPicPr>
          <p:cNvPr id="7" name="Online-media 6" descr="Skinner’s Operant Conditioning: Rewards &amp; Punishments">
            <a:hlinkClick r:id="" action="ppaction://media"/>
            <a:extLst>
              <a:ext uri="{FF2B5EF4-FFF2-40B4-BE49-F238E27FC236}">
                <a16:creationId xmlns:a16="http://schemas.microsoft.com/office/drawing/2014/main" id="{5D763213-B5E0-3F01-9F11-1B6C447AB70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0C41C307-FB56-B0CA-3C5E-5F420EF4181C}"/>
              </a:ext>
            </a:extLst>
          </p:cNvPr>
          <p:cNvSpPr txBox="1"/>
          <p:nvPr/>
        </p:nvSpPr>
        <p:spPr>
          <a:xfrm>
            <a:off x="1327737" y="6220590"/>
            <a:ext cx="6488572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Elaborate your memos with the help of this video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414507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81BBFC-242F-428D-7CEC-79A2FEB9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5B576F-06AD-6ABF-D822-8AB7974166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noProof="0" dirty="0"/>
              <a:t>Read </a:t>
            </a:r>
            <a:r>
              <a:rPr lang="en-GB" i="1" noProof="0" dirty="0"/>
              <a:t>”Operant conditioning”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5.1.3</a:t>
            </a:r>
          </a:p>
          <a:p>
            <a:r>
              <a:rPr lang="en-GB" noProof="0" dirty="0"/>
              <a:t>How would you encourage a child to read more books using:</a:t>
            </a:r>
          </a:p>
          <a:p>
            <a:pPr lvl="1"/>
            <a:r>
              <a:rPr lang="en-GB" b="1" dirty="0"/>
              <a:t>P</a:t>
            </a:r>
            <a:r>
              <a:rPr lang="en-GB" b="1" noProof="0" dirty="0" err="1"/>
              <a:t>ositive</a:t>
            </a:r>
            <a:r>
              <a:rPr lang="en-GB" b="1" noProof="0" dirty="0"/>
              <a:t> reinforcement</a:t>
            </a:r>
          </a:p>
          <a:p>
            <a:pPr lvl="1"/>
            <a:r>
              <a:rPr lang="en-GB" b="1" noProof="0" dirty="0"/>
              <a:t>Negative reinforcement</a:t>
            </a:r>
          </a:p>
          <a:p>
            <a:pPr lvl="1"/>
            <a:r>
              <a:rPr lang="en-GB" b="1" noProof="0" dirty="0"/>
              <a:t>Positive punishment</a:t>
            </a:r>
          </a:p>
          <a:p>
            <a:pPr lvl="1"/>
            <a:r>
              <a:rPr lang="en-GB" b="1" noProof="0" dirty="0"/>
              <a:t>Negative punishment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13A1C2BD-1D79-F96C-C91B-3DB5434FA9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26050" y="1640681"/>
            <a:ext cx="28829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2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38A771-3272-5695-C443-6769A2F7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A919B1-708A-0014-A3C5-92FCA6CD0D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noProof="0" dirty="0"/>
          </a:p>
          <a:p>
            <a:r>
              <a:rPr lang="en-GB" noProof="0" dirty="0"/>
              <a:t>Read </a:t>
            </a:r>
            <a:r>
              <a:rPr lang="en-GB" b="1" noProof="0" dirty="0" err="1"/>
              <a:t>Dallery</a:t>
            </a:r>
            <a:r>
              <a:rPr lang="en-GB" b="1" noProof="0" dirty="0"/>
              <a:t> et al. (2017) </a:t>
            </a:r>
            <a:r>
              <a:rPr lang="en-GB" noProof="0" dirty="0"/>
              <a:t>from </a:t>
            </a:r>
            <a:r>
              <a:rPr lang="en-GB" b="1" noProof="0" dirty="0" err="1"/>
              <a:t>Kognity</a:t>
            </a:r>
            <a:r>
              <a:rPr lang="en-GB" b="1" noProof="0" dirty="0"/>
              <a:t> 5.1.3 </a:t>
            </a:r>
            <a:r>
              <a:rPr lang="en-GB" noProof="0" dirty="0"/>
              <a:t>and/or </a:t>
            </a:r>
            <a:r>
              <a:rPr lang="en-GB" b="1" noProof="0" dirty="0" err="1"/>
              <a:t>Kognity</a:t>
            </a:r>
            <a:r>
              <a:rPr lang="en-GB" b="1" noProof="0" dirty="0"/>
              <a:t> 5.1.10</a:t>
            </a:r>
          </a:p>
          <a:p>
            <a:pPr lvl="1"/>
            <a:r>
              <a:rPr lang="en-GB" noProof="0" dirty="0"/>
              <a:t>How was </a:t>
            </a:r>
            <a:r>
              <a:rPr lang="en-GB" i="1" noProof="0" dirty="0"/>
              <a:t>reinforcement</a:t>
            </a:r>
            <a:r>
              <a:rPr lang="en-GB" noProof="0" dirty="0"/>
              <a:t> used to </a:t>
            </a:r>
            <a:r>
              <a:rPr lang="en-GB" i="1" noProof="0" dirty="0"/>
              <a:t>shape</a:t>
            </a:r>
            <a:r>
              <a:rPr lang="en-GB" noProof="0" dirty="0"/>
              <a:t> behaviour </a:t>
            </a:r>
            <a:r>
              <a:rPr lang="en-GB" dirty="0"/>
              <a:t>to </a:t>
            </a:r>
            <a:r>
              <a:rPr lang="en-GB" noProof="0" dirty="0"/>
              <a:t>stop smoking?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394CA9C-85C0-0A90-AD2F-618AC7ABB3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7115" r="6138"/>
          <a:stretch>
            <a:fillRect/>
          </a:stretch>
        </p:blipFill>
        <p:spPr>
          <a:xfrm>
            <a:off x="4572000" y="1763785"/>
            <a:ext cx="4334851" cy="333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5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Cognitive</a:t>
            </a:r>
            <a:r>
              <a:rPr lang="fi-FI" dirty="0"/>
              <a:t> </a:t>
            </a:r>
            <a:r>
              <a:rPr lang="fi-FI" dirty="0" err="1"/>
              <a:t>approach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Researches human </a:t>
            </a:r>
            <a:r>
              <a:rPr lang="en-GB" i="1" dirty="0"/>
              <a:t>information processing</a:t>
            </a:r>
            <a:endParaRPr lang="en-GB" b="1" dirty="0"/>
          </a:p>
          <a:p>
            <a:r>
              <a:rPr lang="en-GB" b="1" dirty="0"/>
              <a:t>Cognition</a:t>
            </a:r>
          </a:p>
          <a:p>
            <a:pPr lvl="1"/>
            <a:r>
              <a:rPr lang="en-GB" i="1" dirty="0"/>
              <a:t>”All the processes by which the sensory input is transformed, reduced, elaborated, stored, recovered and used” </a:t>
            </a:r>
            <a:r>
              <a:rPr lang="en-GB" dirty="0"/>
              <a:t>(Ulric </a:t>
            </a:r>
            <a:r>
              <a:rPr lang="en-GB" dirty="0" err="1"/>
              <a:t>Neisser</a:t>
            </a:r>
            <a:r>
              <a:rPr lang="en-GB" dirty="0"/>
              <a:t>, 1967)</a:t>
            </a:r>
          </a:p>
        </p:txBody>
      </p:sp>
      <p:pic>
        <p:nvPicPr>
          <p:cNvPr id="5" name="Sisällön paikkamerkki 4" descr="shutterstock_106500365-300x264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75" b="-13675"/>
          <a:stretch>
            <a:fillRect/>
          </a:stretch>
        </p:blipFill>
        <p:spPr>
          <a:xfrm>
            <a:off x="4762500" y="1728286"/>
            <a:ext cx="3810000" cy="4269791"/>
          </a:xfrm>
        </p:spPr>
      </p:pic>
    </p:spTree>
    <p:extLst>
      <p:ext uri="{BB962C8B-B14F-4D97-AF65-F5344CB8AC3E}">
        <p14:creationId xmlns:p14="http://schemas.microsoft.com/office/powerpoint/2010/main" val="305538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E60808-299E-BD0F-E363-671C5CA31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4146E4-2717-B677-AE8C-20C2FAF40D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Evaluate behaviourism</a:t>
            </a:r>
          </a:p>
          <a:p>
            <a:pPr lvl="1"/>
            <a:r>
              <a:rPr lang="en-GB" dirty="0"/>
              <a:t>What are the </a:t>
            </a:r>
            <a:r>
              <a:rPr lang="en-GB" dirty="0">
                <a:solidFill>
                  <a:srgbClr val="00B050"/>
                </a:solidFill>
              </a:rPr>
              <a:t>strengths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limitations</a:t>
            </a:r>
            <a:r>
              <a:rPr lang="en-GB" dirty="0"/>
              <a:t> of explaining learned behaviour in terms of operant and classical conditioning?</a:t>
            </a:r>
            <a:endParaRPr lang="fi-FI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48589B-4C1A-5DCD-A3DC-CBF284214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154277" cy="452596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Give examples of learned behaviours that:</a:t>
            </a:r>
            <a:endParaRPr lang="fi-FI" dirty="0"/>
          </a:p>
          <a:p>
            <a:pPr lvl="1"/>
            <a:r>
              <a:rPr lang="en-GB" dirty="0"/>
              <a:t>can be effectively explained in terms on operant and classical conditioning</a:t>
            </a:r>
            <a:endParaRPr lang="fi-FI" dirty="0"/>
          </a:p>
          <a:p>
            <a:pPr lvl="1"/>
            <a:r>
              <a:rPr lang="en-GB" dirty="0"/>
              <a:t>demand other kinds of explanations.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370195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34F8F-6C52-CB90-8BD8-EB97C3DB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FE1B63-5E83-B2AF-C2A2-5ADA5505E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AD3222-819E-5FE2-7124-81647094F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Classical and operant conditioning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A153097A-17E8-AA6E-F60B-F5530DD74C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5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REVIEW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What were meant by </a:t>
            </a:r>
            <a:r>
              <a:rPr lang="en-GB" b="1" dirty="0"/>
              <a:t>schemas</a:t>
            </a:r>
            <a:r>
              <a:rPr lang="en-GB" dirty="0"/>
              <a:t>?</a:t>
            </a:r>
          </a:p>
          <a:p>
            <a:r>
              <a:rPr lang="en-GB" dirty="0"/>
              <a:t>What could be </a:t>
            </a:r>
            <a:r>
              <a:rPr lang="en-GB" i="1" dirty="0"/>
              <a:t>examples</a:t>
            </a:r>
            <a:r>
              <a:rPr lang="en-GB" dirty="0"/>
              <a:t> of different schemas? </a:t>
            </a:r>
          </a:p>
          <a:p>
            <a:r>
              <a:rPr lang="en-GB" dirty="0"/>
              <a:t>How do schemas </a:t>
            </a:r>
            <a:r>
              <a:rPr lang="en-GB" i="1" dirty="0"/>
              <a:t>influence</a:t>
            </a:r>
            <a:r>
              <a:rPr lang="en-GB" dirty="0"/>
              <a:t> our behaviour?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14848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Cognitive schemas</a:t>
            </a:r>
          </a:p>
          <a:p>
            <a:pPr lvl="1"/>
            <a:r>
              <a:rPr lang="en-GB" dirty="0"/>
              <a:t>Mental representations</a:t>
            </a:r>
          </a:p>
          <a:p>
            <a:pPr lvl="1"/>
            <a:r>
              <a:rPr lang="en-GB" dirty="0"/>
              <a:t>Patterns of knowledge</a:t>
            </a:r>
          </a:p>
        </p:txBody>
      </p:sp>
      <p:pic>
        <p:nvPicPr>
          <p:cNvPr id="6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632" y="2178050"/>
            <a:ext cx="3505200" cy="2501900"/>
          </a:xfrm>
        </p:spPr>
      </p:pic>
    </p:spTree>
    <p:extLst>
      <p:ext uri="{BB962C8B-B14F-4D97-AF65-F5344CB8AC3E}">
        <p14:creationId xmlns:p14="http://schemas.microsoft.com/office/powerpoint/2010/main" val="72519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6" name="Tekstiruutu 5"/>
          <p:cNvSpPr txBox="1"/>
          <p:nvPr/>
        </p:nvSpPr>
        <p:spPr>
          <a:xfrm>
            <a:off x="1344732" y="4667736"/>
            <a:ext cx="129394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SCHEMA</a:t>
            </a:r>
          </a:p>
        </p:txBody>
      </p:sp>
      <p:sp>
        <p:nvSpPr>
          <p:cNvPr id="7" name="Tekstiruutu 6"/>
          <p:cNvSpPr txBox="1"/>
          <p:nvPr/>
        </p:nvSpPr>
        <p:spPr>
          <a:xfrm>
            <a:off x="3390181" y="2246775"/>
            <a:ext cx="2156808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ENVIRONMENT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6143998" y="4667736"/>
            <a:ext cx="1791261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PERCEPTION</a:t>
            </a:r>
          </a:p>
        </p:txBody>
      </p:sp>
      <p:grpSp>
        <p:nvGrpSpPr>
          <p:cNvPr id="16" name="Ryhmitä 15"/>
          <p:cNvGrpSpPr/>
          <p:nvPr/>
        </p:nvGrpSpPr>
        <p:grpSpPr>
          <a:xfrm>
            <a:off x="3603171" y="4593770"/>
            <a:ext cx="1730829" cy="1122247"/>
            <a:chOff x="3592285" y="4800598"/>
            <a:chExt cx="1730829" cy="1122247"/>
          </a:xfrm>
        </p:grpSpPr>
        <p:sp>
          <p:nvSpPr>
            <p:cNvPr id="9" name="Nuoli oikealle 8"/>
            <p:cNvSpPr/>
            <p:nvPr/>
          </p:nvSpPr>
          <p:spPr>
            <a:xfrm>
              <a:off x="3592285" y="4800598"/>
              <a:ext cx="1730829" cy="609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3" name="Tekstiruutu 12"/>
            <p:cNvSpPr txBox="1"/>
            <p:nvPr/>
          </p:nvSpPr>
          <p:spPr>
            <a:xfrm>
              <a:off x="3933966" y="5522735"/>
              <a:ext cx="1047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2000" dirty="0"/>
                <a:t>DIRECTS</a:t>
              </a:r>
            </a:p>
          </p:txBody>
        </p:sp>
      </p:grpSp>
      <p:grpSp>
        <p:nvGrpSpPr>
          <p:cNvPr id="17" name="Ryhmitä 16"/>
          <p:cNvGrpSpPr/>
          <p:nvPr/>
        </p:nvGrpSpPr>
        <p:grpSpPr>
          <a:xfrm>
            <a:off x="5900936" y="2685265"/>
            <a:ext cx="1849266" cy="1730829"/>
            <a:chOff x="6075107" y="2893181"/>
            <a:chExt cx="1849266" cy="1730829"/>
          </a:xfrm>
        </p:grpSpPr>
        <p:sp>
          <p:nvSpPr>
            <p:cNvPr id="11" name="Nuoli oikealle 10"/>
            <p:cNvSpPr/>
            <p:nvPr/>
          </p:nvSpPr>
          <p:spPr>
            <a:xfrm rot="14122967">
              <a:off x="5514492" y="3453796"/>
              <a:ext cx="1730829" cy="609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4" name="Tekstiruutu 13"/>
            <p:cNvSpPr txBox="1"/>
            <p:nvPr/>
          </p:nvSpPr>
          <p:spPr>
            <a:xfrm>
              <a:off x="6818878" y="3403565"/>
              <a:ext cx="110549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2000" dirty="0"/>
                <a:t>SELECTS</a:t>
              </a:r>
            </a:p>
            <a:p>
              <a:pPr algn="ctr"/>
              <a:r>
                <a:rPr lang="fi-FI" sz="2000" dirty="0"/>
                <a:t>TARGETS</a:t>
              </a:r>
            </a:p>
          </p:txBody>
        </p:sp>
      </p:grpSp>
      <p:grpSp>
        <p:nvGrpSpPr>
          <p:cNvPr id="18" name="Ryhmitä 17"/>
          <p:cNvGrpSpPr/>
          <p:nvPr/>
        </p:nvGrpSpPr>
        <p:grpSpPr>
          <a:xfrm>
            <a:off x="1169282" y="2779218"/>
            <a:ext cx="1860067" cy="1730829"/>
            <a:chOff x="1158396" y="2986046"/>
            <a:chExt cx="1860067" cy="1730829"/>
          </a:xfrm>
        </p:grpSpPr>
        <p:sp>
          <p:nvSpPr>
            <p:cNvPr id="10" name="Nuoli oikealle 9"/>
            <p:cNvSpPr/>
            <p:nvPr/>
          </p:nvSpPr>
          <p:spPr>
            <a:xfrm rot="7482078">
              <a:off x="1848248" y="3546661"/>
              <a:ext cx="1730829" cy="6096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5" name="Tekstiruutu 14"/>
            <p:cNvSpPr txBox="1"/>
            <p:nvPr/>
          </p:nvSpPr>
          <p:spPr>
            <a:xfrm>
              <a:off x="1158396" y="3557453"/>
              <a:ext cx="11986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2000" dirty="0"/>
                <a:t>CHANGES</a:t>
              </a:r>
            </a:p>
          </p:txBody>
        </p:sp>
      </p:grpSp>
      <p:sp>
        <p:nvSpPr>
          <p:cNvPr id="3" name="Tekstiruutu 2"/>
          <p:cNvSpPr txBox="1"/>
          <p:nvPr/>
        </p:nvSpPr>
        <p:spPr>
          <a:xfrm>
            <a:off x="3572954" y="3235606"/>
            <a:ext cx="1791261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CYCLE OF </a:t>
            </a:r>
            <a:br>
              <a:rPr lang="fi-FI" sz="2400" b="1" dirty="0"/>
            </a:br>
            <a:r>
              <a:rPr lang="fi-FI" sz="2400" b="1" dirty="0"/>
              <a:t>PERCEPTION</a:t>
            </a:r>
          </a:p>
        </p:txBody>
      </p:sp>
    </p:spTree>
    <p:extLst>
      <p:ext uri="{BB962C8B-B14F-4D97-AF65-F5344CB8AC3E}">
        <p14:creationId xmlns:p14="http://schemas.microsoft.com/office/powerpoint/2010/main" val="204646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7" name="Tekstiruutu 6"/>
          <p:cNvSpPr txBox="1"/>
          <p:nvPr/>
        </p:nvSpPr>
        <p:spPr>
          <a:xfrm>
            <a:off x="593511" y="3265711"/>
            <a:ext cx="158030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ENCODING</a:t>
            </a:r>
          </a:p>
        </p:txBody>
      </p:sp>
      <p:sp>
        <p:nvSpPr>
          <p:cNvPr id="8" name="Tekstiruutu 7"/>
          <p:cNvSpPr txBox="1"/>
          <p:nvPr/>
        </p:nvSpPr>
        <p:spPr>
          <a:xfrm>
            <a:off x="7051149" y="3265710"/>
            <a:ext cx="154856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RETRIEVAL</a:t>
            </a:r>
          </a:p>
        </p:txBody>
      </p:sp>
      <p:sp>
        <p:nvSpPr>
          <p:cNvPr id="9" name="Tekstiruutu 8"/>
          <p:cNvSpPr txBox="1"/>
          <p:nvPr/>
        </p:nvSpPr>
        <p:spPr>
          <a:xfrm>
            <a:off x="3880977" y="3265710"/>
            <a:ext cx="138204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i-FI" sz="2400" b="1" dirty="0"/>
              <a:t>STORAGE</a:t>
            </a:r>
          </a:p>
        </p:txBody>
      </p:sp>
      <p:sp>
        <p:nvSpPr>
          <p:cNvPr id="12" name="Nuoli oikealle 11"/>
          <p:cNvSpPr/>
          <p:nvPr/>
        </p:nvSpPr>
        <p:spPr>
          <a:xfrm>
            <a:off x="2445010" y="3311485"/>
            <a:ext cx="1164771" cy="37011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Nuoli oikealle 12"/>
          <p:cNvSpPr/>
          <p:nvPr/>
        </p:nvSpPr>
        <p:spPr>
          <a:xfrm>
            <a:off x="5574700" y="3311476"/>
            <a:ext cx="1164771" cy="37011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/>
          <p:cNvSpPr txBox="1"/>
          <p:nvPr/>
        </p:nvSpPr>
        <p:spPr>
          <a:xfrm>
            <a:off x="1581693" y="2133720"/>
            <a:ext cx="598061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i-FI" sz="2400" b="1" dirty="0"/>
              <a:t>THREE MAIN STAGES IN MEMORY PROCESSES</a:t>
            </a:r>
          </a:p>
        </p:txBody>
      </p:sp>
      <p:sp>
        <p:nvSpPr>
          <p:cNvPr id="15" name="Tekstiruutu 14"/>
          <p:cNvSpPr txBox="1"/>
          <p:nvPr/>
        </p:nvSpPr>
        <p:spPr>
          <a:xfrm>
            <a:off x="1991837" y="4397681"/>
            <a:ext cx="5160323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i-FI" sz="2400" b="1" dirty="0"/>
              <a:t>SCHEMA PROCESSING CAN INFLUENCE </a:t>
            </a:r>
            <a:br>
              <a:rPr lang="fi-FI" sz="2400" b="1" dirty="0"/>
            </a:br>
            <a:r>
              <a:rPr lang="fi-FI" sz="2400" b="1" dirty="0"/>
              <a:t>MEMORY AT ALL STAGES</a:t>
            </a:r>
          </a:p>
        </p:txBody>
      </p:sp>
    </p:spTree>
    <p:extLst>
      <p:ext uri="{BB962C8B-B14F-4D97-AF65-F5344CB8AC3E}">
        <p14:creationId xmlns:p14="http://schemas.microsoft.com/office/powerpoint/2010/main" val="25919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b="1" dirty="0"/>
              <a:t>Bartlett (1932)</a:t>
            </a:r>
          </a:p>
          <a:p>
            <a:pPr lvl="1"/>
            <a:r>
              <a:rPr lang="en-GB" dirty="0"/>
              <a:t>Studied the reliability of memory with </a:t>
            </a:r>
            <a:r>
              <a:rPr lang="en-GB" b="1" dirty="0"/>
              <a:t>serial reproduction </a:t>
            </a:r>
            <a:r>
              <a:rPr lang="en-GB" dirty="0"/>
              <a:t>of Native American legend </a:t>
            </a:r>
            <a:r>
              <a:rPr lang="en-GB" i="1" dirty="0"/>
              <a:t>“The War of Ghosts”</a:t>
            </a:r>
          </a:p>
          <a:p>
            <a:pPr lvl="1"/>
            <a:endParaRPr lang="en-GB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24" y="1600200"/>
            <a:ext cx="3815952" cy="4525963"/>
          </a:xfrm>
        </p:spPr>
      </p:pic>
    </p:spTree>
    <p:extLst>
      <p:ext uri="{BB962C8B-B14F-4D97-AF65-F5344CB8AC3E}">
        <p14:creationId xmlns:p14="http://schemas.microsoft.com/office/powerpoint/2010/main" val="59100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Effort after meaning</a:t>
            </a:r>
          </a:p>
          <a:p>
            <a:pPr lvl="1"/>
            <a:r>
              <a:rPr lang="en-GB" dirty="0"/>
              <a:t>Attempt to match unfamiliar ideas into a familiar framework 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281" y="1600200"/>
            <a:ext cx="2634437" cy="4525963"/>
          </a:xfrm>
        </p:spPr>
      </p:pic>
    </p:spTree>
    <p:extLst>
      <p:ext uri="{BB962C8B-B14F-4D97-AF65-F5344CB8AC3E}">
        <p14:creationId xmlns:p14="http://schemas.microsoft.com/office/powerpoint/2010/main" val="197904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46612A-9FC1-6A4B-96D9-37289BDA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82EA88-09E2-C84A-9B79-BAC2BDA975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1" dirty="0"/>
              <a:t>Social schemas</a:t>
            </a:r>
          </a:p>
          <a:p>
            <a:pPr lvl="1"/>
            <a:r>
              <a:rPr lang="en-GB" dirty="0"/>
              <a:t>Schemas about groups of people</a:t>
            </a:r>
          </a:p>
          <a:p>
            <a:pPr lvl="1"/>
            <a:r>
              <a:rPr lang="en-GB" dirty="0"/>
              <a:t>E.g. </a:t>
            </a:r>
            <a:r>
              <a:rPr lang="en-GB" i="1" dirty="0"/>
              <a:t>stereotypes</a:t>
            </a:r>
          </a:p>
          <a:p>
            <a:endParaRPr lang="en-GB" b="1" dirty="0"/>
          </a:p>
          <a:p>
            <a:r>
              <a:rPr lang="en-GB" b="1" dirty="0"/>
              <a:t>Scripts</a:t>
            </a:r>
          </a:p>
          <a:p>
            <a:pPr lvl="1"/>
            <a:r>
              <a:rPr lang="en-GB" dirty="0"/>
              <a:t>Schemas about sequences or events</a:t>
            </a:r>
          </a:p>
          <a:p>
            <a:pPr lvl="1"/>
            <a:r>
              <a:rPr lang="en-GB" dirty="0"/>
              <a:t>E.g. grocery shopping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D74F48A-3318-1546-B2F9-F8972F3609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588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39824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3D769-B6AA-5447-ABFC-7945D17B1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6AA526-EE74-7242-8590-388FB03C7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 dirty="0"/>
          </a:p>
          <a:p>
            <a:r>
              <a:rPr lang="en-GB" b="1" dirty="0"/>
              <a:t>Self-schemas</a:t>
            </a:r>
          </a:p>
          <a:p>
            <a:pPr lvl="1"/>
            <a:r>
              <a:rPr lang="en-GB" dirty="0"/>
              <a:t>Schemas about ourselves</a:t>
            </a:r>
          </a:p>
          <a:p>
            <a:pPr lvl="1"/>
            <a:r>
              <a:rPr lang="en-GB" i="1" dirty="0"/>
              <a:t>”I wish I was different”</a:t>
            </a:r>
          </a:p>
          <a:p>
            <a:pPr lvl="1"/>
            <a:r>
              <a:rPr lang="en-GB" i="1" dirty="0"/>
              <a:t>”People don’t notice me”</a:t>
            </a:r>
          </a:p>
          <a:p>
            <a:pPr lvl="1"/>
            <a:r>
              <a:rPr lang="en-GB" i="1" dirty="0"/>
              <a:t>”No matter how hard I try I will fail for sure”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5F26717-ACAB-0D40-9FAB-CBB208D6B0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99243"/>
            <a:ext cx="4038600" cy="2859514"/>
          </a:xfrm>
        </p:spPr>
      </p:pic>
    </p:spTree>
    <p:extLst>
      <p:ext uri="{BB962C8B-B14F-4D97-AF65-F5344CB8AC3E}">
        <p14:creationId xmlns:p14="http://schemas.microsoft.com/office/powerpoint/2010/main" val="61187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5F5CAB-3B33-B545-8EE6-00EFDC9C4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E09434-0DA2-0F41-BB66-EA1E7BDC9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endParaRPr lang="en-GB"/>
          </a:p>
          <a:p>
            <a:endParaRPr lang="en-GB"/>
          </a:p>
          <a:p>
            <a:r>
              <a:rPr lang="en-GB"/>
              <a:t>A bat and ball cost $1.10</a:t>
            </a:r>
          </a:p>
          <a:p>
            <a:r>
              <a:rPr lang="en-GB"/>
              <a:t>The bat costs one dollar more than the ball</a:t>
            </a:r>
          </a:p>
          <a:p>
            <a:r>
              <a:rPr lang="en-GB"/>
              <a:t>How much does the ball cost?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B23FF6F-A07A-DC49-BDCE-19E6290729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460614"/>
            <a:ext cx="4038600" cy="2805135"/>
          </a:xfrm>
        </p:spPr>
      </p:pic>
    </p:spTree>
    <p:extLst>
      <p:ext uri="{BB962C8B-B14F-4D97-AF65-F5344CB8AC3E}">
        <p14:creationId xmlns:p14="http://schemas.microsoft.com/office/powerpoint/2010/main" val="335924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7EB984-A8C5-7E45-98F5-6AE3C4AA3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5D2213-35EA-E747-B62B-7937FE605D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Teacher will divide the class in two groups</a:t>
            </a:r>
          </a:p>
          <a:p>
            <a:r>
              <a:rPr lang="en-GB" dirty="0"/>
              <a:t>Both groups will given a stimulus material</a:t>
            </a:r>
          </a:p>
          <a:p>
            <a:r>
              <a:rPr lang="en-GB" dirty="0"/>
              <a:t>Both groups will do a </a:t>
            </a:r>
            <a:r>
              <a:rPr lang="en-GB" dirty="0" err="1"/>
              <a:t>Kahoot</a:t>
            </a:r>
            <a:r>
              <a:rPr lang="en-GB" dirty="0"/>
              <a:t>! separately</a:t>
            </a:r>
          </a:p>
          <a:p>
            <a:endParaRPr lang="en-GB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305AEA72-75FB-4D42-92BB-9B00507A7E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51" y="2534597"/>
            <a:ext cx="3302000" cy="2362200"/>
          </a:xfrm>
        </p:spPr>
      </p:pic>
    </p:spTree>
    <p:extLst>
      <p:ext uri="{BB962C8B-B14F-4D97-AF65-F5344CB8AC3E}">
        <p14:creationId xmlns:p14="http://schemas.microsoft.com/office/powerpoint/2010/main" val="2982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5" y="4406267"/>
            <a:ext cx="2069420" cy="1302037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5" y="1515611"/>
            <a:ext cx="2071615" cy="1630361"/>
          </a:xfrm>
          <a:prstGeom prst="rect">
            <a:avLst/>
          </a:prstGeom>
        </p:spPr>
      </p:pic>
      <p:grpSp>
        <p:nvGrpSpPr>
          <p:cNvPr id="10" name="Ryhmitä 9"/>
          <p:cNvGrpSpPr/>
          <p:nvPr/>
        </p:nvGrpSpPr>
        <p:grpSpPr>
          <a:xfrm>
            <a:off x="847285" y="1962913"/>
            <a:ext cx="1865062" cy="3509872"/>
            <a:chOff x="847285" y="1962913"/>
            <a:chExt cx="1865062" cy="3509872"/>
          </a:xfrm>
        </p:grpSpPr>
        <p:sp>
          <p:nvSpPr>
            <p:cNvPr id="6" name="Ylänuoli 5"/>
            <p:cNvSpPr/>
            <p:nvPr/>
          </p:nvSpPr>
          <p:spPr>
            <a:xfrm>
              <a:off x="1099459" y="1962913"/>
              <a:ext cx="1360714" cy="2133600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" name="Tekstiruutu 7"/>
            <p:cNvSpPr txBox="1"/>
            <p:nvPr/>
          </p:nvSpPr>
          <p:spPr>
            <a:xfrm>
              <a:off x="847285" y="4641788"/>
              <a:ext cx="1865062" cy="830997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2400" b="1" dirty="0"/>
                <a:t>BOTTOM-UP </a:t>
              </a:r>
              <a:br>
                <a:rPr lang="fi-FI" sz="2400" b="1" dirty="0"/>
              </a:br>
              <a:r>
                <a:rPr lang="fi-FI" sz="2400" b="1" dirty="0"/>
                <a:t>PROCESSING</a:t>
              </a:r>
            </a:p>
          </p:txBody>
        </p:sp>
      </p:grpSp>
      <p:grpSp>
        <p:nvGrpSpPr>
          <p:cNvPr id="11" name="Ryhmitä 10"/>
          <p:cNvGrpSpPr/>
          <p:nvPr/>
        </p:nvGrpSpPr>
        <p:grpSpPr>
          <a:xfrm>
            <a:off x="6455091" y="1783217"/>
            <a:ext cx="1809406" cy="3496355"/>
            <a:chOff x="6455091" y="1783217"/>
            <a:chExt cx="1809406" cy="3496355"/>
          </a:xfrm>
        </p:grpSpPr>
        <p:sp>
          <p:nvSpPr>
            <p:cNvPr id="7" name="Ylänuoli 6"/>
            <p:cNvSpPr/>
            <p:nvPr/>
          </p:nvSpPr>
          <p:spPr>
            <a:xfrm rot="10800000">
              <a:off x="6679437" y="3145972"/>
              <a:ext cx="1360714" cy="2133600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Tekstiruutu 8"/>
            <p:cNvSpPr txBox="1"/>
            <p:nvPr/>
          </p:nvSpPr>
          <p:spPr>
            <a:xfrm>
              <a:off x="6455091" y="1783217"/>
              <a:ext cx="1809406" cy="830997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i-FI" sz="2400" b="1" dirty="0"/>
                <a:t>TOP-DOWN </a:t>
              </a:r>
              <a:br>
                <a:rPr lang="fi-FI" sz="2400" b="1" dirty="0"/>
              </a:br>
              <a:r>
                <a:rPr lang="fi-FI" sz="2400" b="1" dirty="0"/>
                <a:t>PROCESSING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2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1"/>
          </p:nvPr>
        </p:nvSpPr>
        <p:spPr>
          <a:xfrm>
            <a:off x="457200" y="1600199"/>
            <a:ext cx="4038600" cy="4525963"/>
          </a:xfrm>
        </p:spPr>
        <p:txBody>
          <a:bodyPr/>
          <a:lstStyle/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Pattern recognition</a:t>
            </a:r>
          </a:p>
          <a:p>
            <a:pPr lvl="1"/>
            <a:r>
              <a:rPr lang="en-GB" dirty="0"/>
              <a:t>Matching the current sensory input to schemas in memory</a:t>
            </a:r>
          </a:p>
          <a:p>
            <a:endParaRPr lang="en-GB" dirty="0"/>
          </a:p>
          <a:p>
            <a:pPr lvl="1"/>
            <a:endParaRPr lang="en-GB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75204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32DA85A7-D684-C5BE-8101-6113D5403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7" name="Online-media 6" descr="Charlie Chaplin Optic Illusion">
            <a:hlinkClick r:id="" action="ppaction://media"/>
            <a:extLst>
              <a:ext uri="{FF2B5EF4-FFF2-40B4-BE49-F238E27FC236}">
                <a16:creationId xmlns:a16="http://schemas.microsoft.com/office/drawing/2014/main" id="{34256CD7-8020-3E44-9B7D-3A899CA4887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55750" y="1600200"/>
            <a:ext cx="6034088" cy="452596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671D0FF6-E17F-7DBC-99F4-BF4F6038AF9D}"/>
              </a:ext>
            </a:extLst>
          </p:cNvPr>
          <p:cNvSpPr txBox="1"/>
          <p:nvPr/>
        </p:nvSpPr>
        <p:spPr>
          <a:xfrm>
            <a:off x="2661270" y="6220590"/>
            <a:ext cx="382149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Pattern recognition in action</a:t>
            </a:r>
          </a:p>
        </p:txBody>
      </p:sp>
    </p:spTree>
    <p:extLst>
      <p:ext uri="{BB962C8B-B14F-4D97-AF65-F5344CB8AC3E}">
        <p14:creationId xmlns:p14="http://schemas.microsoft.com/office/powerpoint/2010/main" val="299925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491BC3-8AE9-B35E-095B-0F244601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8E0CC2-E117-CEF2-D604-2EDB074CF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66190" cy="4525963"/>
          </a:xfrm>
        </p:spPr>
        <p:txBody>
          <a:bodyPr>
            <a:normAutofit/>
          </a:bodyPr>
          <a:lstStyle/>
          <a:p>
            <a:r>
              <a:rPr lang="en-GB" noProof="0" dirty="0"/>
              <a:t>Read </a:t>
            </a:r>
            <a:r>
              <a:rPr lang="en-GB" dirty="0"/>
              <a:t>the </a:t>
            </a:r>
            <a:r>
              <a:rPr lang="en-GB" b="1" dirty="0"/>
              <a:t>Extra material on schema theory </a:t>
            </a:r>
            <a:r>
              <a:rPr lang="en-GB" dirty="0"/>
              <a:t>from </a:t>
            </a:r>
            <a:r>
              <a:rPr lang="en-GB" dirty="0">
                <a:solidFill>
                  <a:srgbClr val="0070C0"/>
                </a:solidFill>
              </a:rPr>
              <a:t>teacher’s </a:t>
            </a:r>
            <a:r>
              <a:rPr lang="en-GB" noProof="0" dirty="0">
                <a:solidFill>
                  <a:srgbClr val="0070C0"/>
                </a:solidFill>
              </a:rPr>
              <a:t>supplementary materials </a:t>
            </a:r>
          </a:p>
          <a:p>
            <a:pPr lvl="1"/>
            <a:r>
              <a:rPr lang="en-GB" noProof="0" dirty="0"/>
              <a:t>Make short notes and amend the ones you already have on schema theory</a:t>
            </a:r>
          </a:p>
          <a:p>
            <a:pPr lvl="1"/>
            <a:r>
              <a:rPr lang="en-GB" noProof="0" dirty="0"/>
              <a:t>What new did you learn from the material?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5E4D472-2770-6E3E-6E85-D5E0FF2638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12573"/>
            <a:ext cx="4165600" cy="45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9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EB27226E-4E5D-DD92-15A2-63127763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7" name="Online-media 6" descr="Piaget’s Schema: Accommodation and Assimilation of New Information">
            <a:hlinkClick r:id="" action="ppaction://media"/>
            <a:extLst>
              <a:ext uri="{FF2B5EF4-FFF2-40B4-BE49-F238E27FC236}">
                <a16:creationId xmlns:a16="http://schemas.microsoft.com/office/drawing/2014/main" id="{37A07B2E-D178-1F03-4CAF-A3830B5E544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3943E52E-C67D-5F84-57DE-BC4D3EA51DFE}"/>
              </a:ext>
            </a:extLst>
          </p:cNvPr>
          <p:cNvSpPr txBox="1"/>
          <p:nvPr/>
        </p:nvSpPr>
        <p:spPr>
          <a:xfrm>
            <a:off x="1728773" y="6220590"/>
            <a:ext cx="568649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Write down the things that are new to you</a:t>
            </a:r>
          </a:p>
        </p:txBody>
      </p:sp>
    </p:spTree>
    <p:extLst>
      <p:ext uri="{BB962C8B-B14F-4D97-AF65-F5344CB8AC3E}">
        <p14:creationId xmlns:p14="http://schemas.microsoft.com/office/powerpoint/2010/main" val="242474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88C6CA-1B4A-F37D-4A16-E30F31533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6" name="Online-media 5" descr="The 1979 Woolworths Fire | A Short Documentary | Fascinating Horror">
            <a:hlinkClick r:id="" action="ppaction://media"/>
            <a:extLst>
              <a:ext uri="{FF2B5EF4-FFF2-40B4-BE49-F238E27FC236}">
                <a16:creationId xmlns:a16="http://schemas.microsoft.com/office/drawing/2014/main" id="{63C1C24A-DB18-4907-4471-E8EFE7BD9D4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616F84AB-2BFF-99AA-55AC-A50CB05803F0}"/>
              </a:ext>
            </a:extLst>
          </p:cNvPr>
          <p:cNvSpPr txBox="1"/>
          <p:nvPr/>
        </p:nvSpPr>
        <p:spPr>
          <a:xfrm>
            <a:off x="1894754" y="6220590"/>
            <a:ext cx="535454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How can you apply schema theory here?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19938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b="1" dirty="0"/>
              <a:t>Theory of reconstructive memory</a:t>
            </a:r>
          </a:p>
          <a:p>
            <a:pPr lvl="1"/>
            <a:r>
              <a:rPr lang="en-GB" dirty="0"/>
              <a:t>Memory is </a:t>
            </a:r>
            <a:r>
              <a:rPr lang="en-GB" i="1" dirty="0"/>
              <a:t>an active process</a:t>
            </a:r>
            <a:endParaRPr lang="en-GB" dirty="0"/>
          </a:p>
          <a:p>
            <a:pPr lvl="1"/>
            <a:r>
              <a:rPr lang="en-GB" dirty="0"/>
              <a:t>Memory is </a:t>
            </a:r>
            <a:r>
              <a:rPr lang="en-GB" b="1" dirty="0"/>
              <a:t>NOT</a:t>
            </a:r>
            <a:r>
              <a:rPr lang="en-GB" dirty="0"/>
              <a:t> exact, it is distorted by existing schemas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15034"/>
            <a:ext cx="4038600" cy="4096294"/>
          </a:xfrm>
        </p:spPr>
      </p:pic>
    </p:spTree>
    <p:extLst>
      <p:ext uri="{BB962C8B-B14F-4D97-AF65-F5344CB8AC3E}">
        <p14:creationId xmlns:p14="http://schemas.microsoft.com/office/powerpoint/2010/main" val="122941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F75F33-6437-E88B-1AEA-6A2E2E4F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6" name="Online-media 5" descr="Loftus and Palmer (1974) Leading Questions and EWT">
            <a:hlinkClick r:id="" action="ppaction://media"/>
            <a:extLst>
              <a:ext uri="{FF2B5EF4-FFF2-40B4-BE49-F238E27FC236}">
                <a16:creationId xmlns:a16="http://schemas.microsoft.com/office/drawing/2014/main" id="{1BAE618D-BD60-81C0-C977-42C7CAFB45E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3DE281C-D0B3-3A34-DD76-4BDDEFCD0F4C}"/>
              </a:ext>
            </a:extLst>
          </p:cNvPr>
          <p:cNvSpPr txBox="1"/>
          <p:nvPr/>
        </p:nvSpPr>
        <p:spPr>
          <a:xfrm>
            <a:off x="830400" y="6220590"/>
            <a:ext cx="748326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noProof="0" dirty="0"/>
              <a:t>Study the gist of Loftus and Palmer (1974) with this video</a:t>
            </a:r>
          </a:p>
        </p:txBody>
      </p:sp>
    </p:spTree>
    <p:extLst>
      <p:ext uri="{BB962C8B-B14F-4D97-AF65-F5344CB8AC3E}">
        <p14:creationId xmlns:p14="http://schemas.microsoft.com/office/powerpoint/2010/main" val="217149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C0D413-B17B-FF4E-9902-F39B760C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998743-5D31-9F4E-BF17-20C33189BA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Loftus and Palmer suggested that the findings could be interpreted in two ways</a:t>
            </a:r>
          </a:p>
          <a:p>
            <a:pPr lvl="1"/>
            <a:r>
              <a:rPr lang="en-GB" b="1" dirty="0"/>
              <a:t>Response bias</a:t>
            </a:r>
            <a:r>
              <a:rPr lang="en-GB" dirty="0"/>
              <a:t>: the verb biases the response to a higher estimate</a:t>
            </a:r>
          </a:p>
          <a:p>
            <a:pPr lvl="1"/>
            <a:r>
              <a:rPr lang="en-GB" b="1" dirty="0"/>
              <a:t>Memory change</a:t>
            </a:r>
            <a:r>
              <a:rPr lang="en-GB" dirty="0"/>
              <a:t>: the verb causes an actual change in the memory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62E5040-B91F-9042-B977-E4865DC99B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2" y="2282358"/>
            <a:ext cx="4038598" cy="3161645"/>
          </a:xfrm>
        </p:spPr>
      </p:pic>
      <p:sp>
        <p:nvSpPr>
          <p:cNvPr id="6" name="Nuoli oikealle 5">
            <a:extLst>
              <a:ext uri="{FF2B5EF4-FFF2-40B4-BE49-F238E27FC236}">
                <a16:creationId xmlns:a16="http://schemas.microsoft.com/office/drawing/2014/main" id="{C182284F-1B83-0444-AD37-5241297FC0D7}"/>
              </a:ext>
            </a:extLst>
          </p:cNvPr>
          <p:cNvSpPr/>
          <p:nvPr/>
        </p:nvSpPr>
        <p:spPr>
          <a:xfrm>
            <a:off x="334295" y="4815348"/>
            <a:ext cx="693174" cy="70792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958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56C76F-3048-9392-C56C-4F616A323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50B309-0BDC-85DF-6374-28594FF36F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pPr marL="0" indent="0" algn="ctr">
              <a:buNone/>
            </a:pPr>
            <a:r>
              <a:rPr lang="fi-FI" sz="6600" dirty="0"/>
              <a:t>S O _ P</a:t>
            </a:r>
          </a:p>
        </p:txBody>
      </p:sp>
      <p:pic>
        <p:nvPicPr>
          <p:cNvPr id="5" name="Sisällön paikkamerkki 4" descr="Suihkusta tuleva vesi">
            <a:extLst>
              <a:ext uri="{FF2B5EF4-FFF2-40B4-BE49-F238E27FC236}">
                <a16:creationId xmlns:a16="http://schemas.microsoft.com/office/drawing/2014/main" id="{1EAB7503-E978-5EA0-B087-13A5884C2F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53" b="5436"/>
          <a:stretch>
            <a:fillRect/>
          </a:stretch>
        </p:blipFill>
        <p:spPr>
          <a:xfrm>
            <a:off x="864825" y="1600200"/>
            <a:ext cx="3076951" cy="452596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5286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51A279-40CC-0442-BD17-FB98B0A4A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D9DCF3-CF9E-D148-A3B5-DD033AD749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r>
              <a:rPr lang="en-GB" dirty="0"/>
              <a:t>Read </a:t>
            </a:r>
            <a:r>
              <a:rPr lang="en-GB" i="1" dirty="0"/>
              <a:t>”Memories and external factors” </a:t>
            </a:r>
            <a:r>
              <a:rPr lang="en-GB" dirty="0"/>
              <a:t>from </a:t>
            </a:r>
            <a:r>
              <a:rPr lang="en-GB" b="1" dirty="0" err="1"/>
              <a:t>Kognity</a:t>
            </a:r>
            <a:r>
              <a:rPr lang="en-GB" b="1" dirty="0"/>
              <a:t> 5.2.2 </a:t>
            </a:r>
            <a:r>
              <a:rPr lang="en-GB" dirty="0"/>
              <a:t>and </a:t>
            </a:r>
            <a:r>
              <a:rPr lang="en-GB" b="1" dirty="0"/>
              <a:t>Loftus and Palmer (1974)</a:t>
            </a:r>
            <a:r>
              <a:rPr lang="en-GB" dirty="0"/>
              <a:t>, </a:t>
            </a:r>
            <a:r>
              <a:rPr lang="en-GB" b="1" dirty="0"/>
              <a:t>Paterson and Kemp (2006) </a:t>
            </a:r>
            <a:r>
              <a:rPr lang="en-GB" dirty="0"/>
              <a:t>and </a:t>
            </a:r>
            <a:r>
              <a:rPr lang="en-GB" b="1" dirty="0"/>
              <a:t>Loftus and Pickrell (1995) </a:t>
            </a:r>
            <a:r>
              <a:rPr lang="en-GB" dirty="0"/>
              <a:t>from </a:t>
            </a:r>
            <a:r>
              <a:rPr lang="en-GB" b="1" dirty="0" err="1"/>
              <a:t>Kognity</a:t>
            </a:r>
            <a:r>
              <a:rPr lang="en-GB" b="1" dirty="0"/>
              <a:t> 5.2.11</a:t>
            </a:r>
          </a:p>
          <a:p>
            <a:pPr lvl="1"/>
            <a:r>
              <a:rPr lang="en-GB" dirty="0"/>
              <a:t>How do external factors influence our memories?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48C6E825-29BF-2BC9-D1A2-CE85720E94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529563"/>
            <a:ext cx="4038600" cy="2667237"/>
          </a:xfrm>
        </p:spPr>
      </p:pic>
    </p:spTree>
    <p:extLst>
      <p:ext uri="{BB962C8B-B14F-4D97-AF65-F5344CB8AC3E}">
        <p14:creationId xmlns:p14="http://schemas.microsoft.com/office/powerpoint/2010/main" val="57310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669FE01-BBDE-373B-E304-E5090B144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pic>
        <p:nvPicPr>
          <p:cNvPr id="6" name="Online-media 5" descr="How reliable is your memory? | Elizabeth Loftus">
            <a:hlinkClick r:id="" action="ppaction://media"/>
            <a:extLst>
              <a:ext uri="{FF2B5EF4-FFF2-40B4-BE49-F238E27FC236}">
                <a16:creationId xmlns:a16="http://schemas.microsoft.com/office/drawing/2014/main" id="{3CC80F25-FCF5-A9D3-3215-8BC7B06BD98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7C70F7C9-6454-7503-2DB3-08E89545866F}"/>
              </a:ext>
            </a:extLst>
          </p:cNvPr>
          <p:cNvSpPr txBox="1"/>
          <p:nvPr/>
        </p:nvSpPr>
        <p:spPr>
          <a:xfrm>
            <a:off x="2567929" y="6220590"/>
            <a:ext cx="4008213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How reliable is your memory?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235437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Is human memory reliable?</a:t>
            </a:r>
          </a:p>
          <a:p>
            <a:pPr lvl="1"/>
            <a:r>
              <a:rPr lang="en-GB" dirty="0"/>
              <a:t>On what basis it is?</a:t>
            </a:r>
          </a:p>
          <a:p>
            <a:pPr lvl="1"/>
            <a:r>
              <a:rPr lang="en-GB" dirty="0"/>
              <a:t>On what basis it is not?</a:t>
            </a:r>
          </a:p>
          <a:p>
            <a:pPr lvl="1"/>
            <a:r>
              <a:rPr lang="en-GB" dirty="0"/>
              <a:t>Can you trust your memory?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14142"/>
            <a:ext cx="4038600" cy="2932023"/>
          </a:xfrm>
        </p:spPr>
      </p:pic>
    </p:spTree>
    <p:extLst>
      <p:ext uri="{BB962C8B-B14F-4D97-AF65-F5344CB8AC3E}">
        <p14:creationId xmlns:p14="http://schemas.microsoft.com/office/powerpoint/2010/main" val="136000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968414"/>
          </a:xfrm>
        </p:spPr>
        <p:txBody>
          <a:bodyPr>
            <a:normAutofit/>
          </a:bodyPr>
          <a:lstStyle/>
          <a:p>
            <a:r>
              <a:rPr lang="en-GB" dirty="0"/>
              <a:t>What are the </a:t>
            </a:r>
            <a:r>
              <a:rPr lang="en-GB" dirty="0">
                <a:solidFill>
                  <a:srgbClr val="00B050"/>
                </a:solidFill>
              </a:rPr>
              <a:t>pros</a:t>
            </a:r>
            <a:r>
              <a:rPr lang="en-GB" dirty="0"/>
              <a:t> and the </a:t>
            </a:r>
            <a:r>
              <a:rPr lang="en-GB" dirty="0">
                <a:solidFill>
                  <a:srgbClr val="FF0000"/>
                </a:solidFill>
              </a:rPr>
              <a:t>cons</a:t>
            </a:r>
            <a:r>
              <a:rPr lang="en-GB" dirty="0"/>
              <a:t> of schemas?</a:t>
            </a:r>
          </a:p>
          <a:p>
            <a:pPr lvl="1"/>
            <a:r>
              <a:rPr lang="en-GB" dirty="0"/>
              <a:t>How do they facilitate and/or complicate the way we process information and guide our behaviour?</a:t>
            </a:r>
          </a:p>
          <a:p>
            <a:r>
              <a:rPr lang="en-GB" dirty="0"/>
              <a:t>What are the </a:t>
            </a:r>
            <a:r>
              <a:rPr lang="en-GB" dirty="0">
                <a:solidFill>
                  <a:srgbClr val="00B050"/>
                </a:solidFill>
              </a:rPr>
              <a:t>strengths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limitations</a:t>
            </a:r>
            <a:r>
              <a:rPr lang="en-GB" dirty="0"/>
              <a:t> of schema theory?</a:t>
            </a:r>
          </a:p>
          <a:p>
            <a:pPr lvl="1"/>
            <a:endParaRPr lang="en-GB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2" y="2082800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294575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1DC87A-3D86-65FD-6E41-93177E4E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FEA441-7CBE-89AD-0F19-807D02C240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4038600" cy="4872993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Teacher divides you into six groups </a:t>
            </a:r>
          </a:p>
          <a:p>
            <a:r>
              <a:rPr lang="en-GB" dirty="0"/>
              <a:t>Each group revolves through six checkpoints and contributes to </a:t>
            </a:r>
            <a:r>
              <a:rPr lang="en-GB" b="1" dirty="0"/>
              <a:t>concept maps </a:t>
            </a:r>
            <a:r>
              <a:rPr lang="en-GB" dirty="0"/>
              <a:t>based on the </a:t>
            </a:r>
            <a:r>
              <a:rPr lang="en-GB" i="1" dirty="0"/>
              <a:t>Schema theory</a:t>
            </a:r>
            <a:endParaRPr lang="en-GB" i="1" noProof="1"/>
          </a:p>
        </p:txBody>
      </p:sp>
      <p:pic>
        <p:nvPicPr>
          <p:cNvPr id="6" name="Sisällön paikkamerkki 5" descr="Kuva, joka sisältää kohteen teksti, kuvakaappaus, Fontti, Sähkönsininen&#10;&#10;Tekoälyllä luotu sisältö voi olla virheellistä.">
            <a:extLst>
              <a:ext uri="{FF2B5EF4-FFF2-40B4-BE49-F238E27FC236}">
                <a16:creationId xmlns:a16="http://schemas.microsoft.com/office/drawing/2014/main" id="{36A0EDD5-EF06-F2F8-3FA7-25D7216C12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07013"/>
            <a:ext cx="4038600" cy="451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8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0E82EF-018C-FE14-BB3B-552A6064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EC88A5-A625-0DE0-7007-BD181A67F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i-FI" dirty="0"/>
              <a:t>Wheel </a:t>
            </a:r>
            <a:r>
              <a:rPr lang="fi-FI" dirty="0" err="1"/>
              <a:t>brain</a:t>
            </a:r>
            <a:r>
              <a:rPr lang="fi-FI" dirty="0"/>
              <a:t> &lt;http://</a:t>
            </a:r>
            <a:r>
              <a:rPr lang="fi-FI" dirty="0" err="1"/>
              <a:t>careersinpsychology.org</a:t>
            </a:r>
            <a:r>
              <a:rPr lang="fi-FI" dirty="0"/>
              <a:t>/</a:t>
            </a:r>
            <a:r>
              <a:rPr lang="fi-FI" dirty="0" err="1"/>
              <a:t>becoming</a:t>
            </a:r>
            <a:r>
              <a:rPr lang="fi-FI" dirty="0"/>
              <a:t>-a-</a:t>
            </a:r>
            <a:r>
              <a:rPr lang="fi-FI" dirty="0" err="1"/>
              <a:t>cognitive</a:t>
            </a:r>
            <a:r>
              <a:rPr lang="fi-FI" dirty="0"/>
              <a:t>-</a:t>
            </a:r>
            <a:r>
              <a:rPr lang="fi-FI" dirty="0" err="1"/>
              <a:t>psychologist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11th of November 2015.</a:t>
            </a:r>
          </a:p>
          <a:p>
            <a:r>
              <a:rPr lang="fi-FI" dirty="0" err="1"/>
              <a:t>Bat</a:t>
            </a:r>
            <a:r>
              <a:rPr lang="fi-FI" dirty="0"/>
              <a:t> and </a:t>
            </a:r>
            <a:r>
              <a:rPr lang="fi-FI" dirty="0" err="1"/>
              <a:t>ball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www.stickpng.com</a:t>
            </a:r>
            <a:r>
              <a:rPr lang="fi-FI" dirty="0"/>
              <a:t>/</a:t>
            </a:r>
            <a:r>
              <a:rPr lang="fi-FI" dirty="0" err="1"/>
              <a:t>img</a:t>
            </a:r>
            <a:r>
              <a:rPr lang="fi-FI" dirty="0"/>
              <a:t>/</a:t>
            </a:r>
            <a:r>
              <a:rPr lang="fi-FI" dirty="0" err="1"/>
              <a:t>sports</a:t>
            </a:r>
            <a:r>
              <a:rPr lang="fi-FI" dirty="0"/>
              <a:t>/baseball/</a:t>
            </a:r>
            <a:r>
              <a:rPr lang="fi-FI" dirty="0" err="1"/>
              <a:t>gear</a:t>
            </a:r>
            <a:r>
              <a:rPr lang="fi-FI" dirty="0"/>
              <a:t>/baseball-</a:t>
            </a:r>
            <a:r>
              <a:rPr lang="fi-FI" dirty="0" err="1"/>
              <a:t>bat</a:t>
            </a:r>
            <a:r>
              <a:rPr lang="fi-FI" dirty="0"/>
              <a:t>--</a:t>
            </a:r>
            <a:r>
              <a:rPr lang="fi-FI" dirty="0" err="1"/>
              <a:t>ball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30th of August 2019.</a:t>
            </a:r>
          </a:p>
          <a:p>
            <a:r>
              <a:rPr lang="fi-FI" dirty="0" err="1"/>
              <a:t>Shower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www.grohe-mena.com</a:t>
            </a:r>
            <a:r>
              <a:rPr lang="fi-FI" dirty="0"/>
              <a:t>/</a:t>
            </a:r>
            <a:r>
              <a:rPr lang="fi-FI" dirty="0" err="1"/>
              <a:t>en_cy</a:t>
            </a:r>
            <a:r>
              <a:rPr lang="fi-FI" dirty="0"/>
              <a:t>/</a:t>
            </a:r>
            <a:r>
              <a:rPr lang="fi-FI" dirty="0" err="1"/>
              <a:t>bathroom-collection</a:t>
            </a:r>
            <a:r>
              <a:rPr lang="fi-FI" dirty="0"/>
              <a:t>/</a:t>
            </a:r>
            <a:r>
              <a:rPr lang="fi-FI" dirty="0" err="1"/>
              <a:t>shower-systems.html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Kitchenware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www.etsy.com</a:t>
            </a:r>
            <a:r>
              <a:rPr lang="fi-FI" dirty="0"/>
              <a:t>/</a:t>
            </a:r>
            <a:r>
              <a:rPr lang="fi-FI" dirty="0" err="1"/>
              <a:t>nz</a:t>
            </a:r>
            <a:r>
              <a:rPr lang="fi-FI" dirty="0"/>
              <a:t>/</a:t>
            </a:r>
            <a:r>
              <a:rPr lang="fi-FI" dirty="0" err="1"/>
              <a:t>listing</a:t>
            </a:r>
            <a:r>
              <a:rPr lang="fi-FI" dirty="0"/>
              <a:t>/834702239/wooden-soup-spoon-6-inches-soup-spoon&gt;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Daniel </a:t>
            </a:r>
            <a:r>
              <a:rPr lang="fi-FI" dirty="0" err="1"/>
              <a:t>Kahneman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www.thedailybeast.com</a:t>
            </a:r>
            <a:r>
              <a:rPr lang="fi-FI" dirty="0"/>
              <a:t>/</a:t>
            </a:r>
            <a:r>
              <a:rPr lang="fi-FI" dirty="0" err="1"/>
              <a:t>daniel-kahnemans-gripe-with-behavioral-economics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19th of </a:t>
            </a:r>
            <a:r>
              <a:rPr lang="fi-FI" dirty="0" err="1"/>
              <a:t>February</a:t>
            </a:r>
            <a:r>
              <a:rPr lang="fi-FI" dirty="0"/>
              <a:t> 2018.</a:t>
            </a:r>
          </a:p>
          <a:p>
            <a:r>
              <a:rPr lang="fi-FI" dirty="0" err="1"/>
              <a:t>Shopping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www.diabetescarecommunity.ca</a:t>
            </a:r>
            <a:r>
              <a:rPr lang="fi-FI" dirty="0"/>
              <a:t>/</a:t>
            </a:r>
            <a:r>
              <a:rPr lang="fi-FI" dirty="0" err="1"/>
              <a:t>diet</a:t>
            </a:r>
            <a:r>
              <a:rPr lang="fi-FI" dirty="0"/>
              <a:t>-and-</a:t>
            </a:r>
            <a:r>
              <a:rPr lang="fi-FI" dirty="0" err="1"/>
              <a:t>fitness</a:t>
            </a:r>
            <a:r>
              <a:rPr lang="fi-FI" dirty="0"/>
              <a:t>-</a:t>
            </a:r>
            <a:r>
              <a:rPr lang="fi-FI" dirty="0" err="1"/>
              <a:t>articles</a:t>
            </a:r>
            <a:r>
              <a:rPr lang="fi-FI" dirty="0"/>
              <a:t>/diabetes-</a:t>
            </a:r>
            <a:r>
              <a:rPr lang="fi-FI" dirty="0" err="1"/>
              <a:t>diet</a:t>
            </a:r>
            <a:r>
              <a:rPr lang="fi-FI" dirty="0"/>
              <a:t>-</a:t>
            </a:r>
            <a:r>
              <a:rPr lang="fi-FI" dirty="0" err="1"/>
              <a:t>articles</a:t>
            </a:r>
            <a:r>
              <a:rPr lang="fi-FI" dirty="0"/>
              <a:t>/</a:t>
            </a:r>
            <a:r>
              <a:rPr lang="fi-FI" dirty="0" err="1"/>
              <a:t>navigating</a:t>
            </a:r>
            <a:r>
              <a:rPr lang="fi-FI" dirty="0"/>
              <a:t>-</a:t>
            </a:r>
            <a:r>
              <a:rPr lang="fi-FI" dirty="0" err="1"/>
              <a:t>the</a:t>
            </a:r>
            <a:r>
              <a:rPr lang="fi-FI" dirty="0"/>
              <a:t>-</a:t>
            </a:r>
            <a:r>
              <a:rPr lang="fi-FI" dirty="0" err="1"/>
              <a:t>grocery</a:t>
            </a:r>
            <a:r>
              <a:rPr lang="fi-FI" dirty="0"/>
              <a:t>-</a:t>
            </a:r>
            <a:r>
              <a:rPr lang="fi-FI" dirty="0" err="1"/>
              <a:t>store</a:t>
            </a:r>
            <a:r>
              <a:rPr lang="fi-FI" dirty="0"/>
              <a:t>-for-</a:t>
            </a:r>
            <a:r>
              <a:rPr lang="fi-FI" dirty="0" err="1"/>
              <a:t>vegetables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Old </a:t>
            </a:r>
            <a:r>
              <a:rPr lang="fi-FI" dirty="0" err="1"/>
              <a:t>font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fi.pinterest.com</a:t>
            </a:r>
            <a:r>
              <a:rPr lang="fi-FI" dirty="0"/>
              <a:t>/</a:t>
            </a:r>
            <a:r>
              <a:rPr lang="fi-FI" dirty="0" err="1"/>
              <a:t>tuhuyat</a:t>
            </a:r>
            <a:r>
              <a:rPr lang="fi-FI" dirty="0"/>
              <a:t>/</a:t>
            </a:r>
            <a:r>
              <a:rPr lang="fi-FI" dirty="0" err="1"/>
              <a:t>old-english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26th of August 2026.</a:t>
            </a:r>
          </a:p>
          <a:p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www.linkedin.com</a:t>
            </a:r>
            <a:r>
              <a:rPr lang="fi-FI" dirty="0"/>
              <a:t>/</a:t>
            </a:r>
            <a:r>
              <a:rPr lang="fi-FI" dirty="0" err="1"/>
              <a:t>pulse</a:t>
            </a:r>
            <a:r>
              <a:rPr lang="fi-FI" dirty="0"/>
              <a:t>/</a:t>
            </a:r>
            <a:r>
              <a:rPr lang="fi-FI" dirty="0" err="1"/>
              <a:t>changing-your-mind-how-become-more-aware-bias-work-julie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Rule</a:t>
            </a:r>
            <a:r>
              <a:rPr lang="fi-FI" dirty="0"/>
              <a:t> of </a:t>
            </a:r>
            <a:r>
              <a:rPr lang="fi-FI" dirty="0" err="1"/>
              <a:t>thumb</a:t>
            </a:r>
            <a:r>
              <a:rPr lang="fi-FI" dirty="0"/>
              <a:t> &lt;http://</a:t>
            </a:r>
            <a:r>
              <a:rPr lang="fi-FI" dirty="0" err="1"/>
              <a:t>daysgoneby.me</a:t>
            </a:r>
            <a:r>
              <a:rPr lang="fi-FI" dirty="0"/>
              <a:t>/</a:t>
            </a:r>
            <a:r>
              <a:rPr lang="fi-FI" dirty="0" err="1"/>
              <a:t>dyk-rule-thumb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19th of </a:t>
            </a:r>
            <a:r>
              <a:rPr lang="fi-FI" dirty="0" err="1"/>
              <a:t>February</a:t>
            </a:r>
            <a:r>
              <a:rPr lang="fi-FI" dirty="0"/>
              <a:t> 2018.</a:t>
            </a:r>
          </a:p>
          <a:p>
            <a:r>
              <a:rPr lang="fi-FI" dirty="0" err="1"/>
              <a:t>Confirmation</a:t>
            </a:r>
            <a:r>
              <a:rPr lang="fi-FI" dirty="0"/>
              <a:t> </a:t>
            </a:r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thedecisionlab.com</a:t>
            </a:r>
            <a:r>
              <a:rPr lang="fi-FI" dirty="0"/>
              <a:t>/</a:t>
            </a:r>
            <a:r>
              <a:rPr lang="fi-FI" dirty="0" err="1"/>
              <a:t>biases</a:t>
            </a:r>
            <a:r>
              <a:rPr lang="fi-FI" dirty="0"/>
              <a:t>/</a:t>
            </a:r>
            <a:r>
              <a:rPr lang="fi-FI" dirty="0" err="1"/>
              <a:t>confirmation-bias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Death</a:t>
            </a:r>
            <a:r>
              <a:rPr lang="fi-FI" dirty="0"/>
              <a:t> </a:t>
            </a:r>
            <a:r>
              <a:rPr lang="fi-FI" dirty="0" err="1"/>
              <a:t>penalty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thinkib.net</a:t>
            </a:r>
            <a:r>
              <a:rPr lang="fi-FI" dirty="0"/>
              <a:t>/</a:t>
            </a:r>
            <a:r>
              <a:rPr lang="fi-FI" dirty="0" err="1"/>
              <a:t>psychology</a:t>
            </a:r>
            <a:r>
              <a:rPr lang="fi-FI" dirty="0"/>
              <a:t>/</a:t>
            </a:r>
            <a:r>
              <a:rPr lang="fi-FI" dirty="0" err="1"/>
              <a:t>page</a:t>
            </a:r>
            <a:r>
              <a:rPr lang="fi-FI" dirty="0"/>
              <a:t>/50732/</a:t>
            </a:r>
            <a:r>
              <a:rPr lang="fi-FI" dirty="0" err="1"/>
              <a:t>cognitive-biases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Vaccine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emhealth.org</a:t>
            </a:r>
            <a:r>
              <a:rPr lang="fi-FI" dirty="0"/>
              <a:t>/2020/12/17/covid-19-vaccines-faq/&gt; </a:t>
            </a:r>
            <a:r>
              <a:rPr lang="fi-FI" dirty="0" err="1"/>
              <a:t>Accessed</a:t>
            </a:r>
            <a:r>
              <a:rPr lang="fi-FI" dirty="0"/>
              <a:t> 26th of August 2026.</a:t>
            </a:r>
          </a:p>
          <a:p>
            <a:r>
              <a:rPr lang="fi-FI" dirty="0" err="1"/>
              <a:t>Dream</a:t>
            </a:r>
            <a:r>
              <a:rPr lang="fi-FI" dirty="0"/>
              <a:t> house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www.archdaily.com</a:t>
            </a:r>
            <a:r>
              <a:rPr lang="fi-FI" dirty="0"/>
              <a:t>/217544/</a:t>
            </a:r>
            <a:r>
              <a:rPr lang="fi-FI" dirty="0" err="1"/>
              <a:t>travertine</a:t>
            </a:r>
            <a:r>
              <a:rPr lang="fi-FI" dirty="0"/>
              <a:t>-</a:t>
            </a:r>
            <a:r>
              <a:rPr lang="fi-FI" dirty="0" err="1"/>
              <a:t>dream</a:t>
            </a:r>
            <a:r>
              <a:rPr lang="fi-FI" dirty="0"/>
              <a:t>-house-</a:t>
            </a:r>
            <a:r>
              <a:rPr lang="fi-FI" dirty="0" err="1"/>
              <a:t>wallflower</a:t>
            </a:r>
            <a:r>
              <a:rPr lang="fi-FI" dirty="0"/>
              <a:t>-</a:t>
            </a:r>
            <a:r>
              <a:rPr lang="fi-FI" dirty="0" err="1"/>
              <a:t>architecture</a:t>
            </a:r>
            <a:r>
              <a:rPr lang="fi-FI" dirty="0"/>
              <a:t>-design&gt; </a:t>
            </a:r>
            <a:r>
              <a:rPr lang="fi-FI" dirty="0" err="1"/>
              <a:t>Accessed</a:t>
            </a:r>
            <a:r>
              <a:rPr lang="fi-FI" dirty="0"/>
              <a:t> 10th of November 2020.</a:t>
            </a:r>
          </a:p>
          <a:p>
            <a:r>
              <a:rPr lang="fi-FI" dirty="0" err="1"/>
              <a:t>Doctor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stmacorpuschristi.com</a:t>
            </a:r>
            <a:r>
              <a:rPr lang="fi-FI" dirty="0"/>
              <a:t>/</a:t>
            </a:r>
            <a:r>
              <a:rPr lang="fi-FI" dirty="0" err="1"/>
              <a:t>what</a:t>
            </a:r>
            <a:r>
              <a:rPr lang="fi-FI" dirty="0"/>
              <a:t>-</a:t>
            </a:r>
            <a:r>
              <a:rPr lang="fi-FI" dirty="0" err="1"/>
              <a:t>does</a:t>
            </a:r>
            <a:r>
              <a:rPr lang="fi-FI" dirty="0"/>
              <a:t>-an-</a:t>
            </a:r>
            <a:r>
              <a:rPr lang="fi-FI" dirty="0" err="1"/>
              <a:t>internal</a:t>
            </a:r>
            <a:r>
              <a:rPr lang="fi-FI" dirty="0"/>
              <a:t>-</a:t>
            </a:r>
            <a:r>
              <a:rPr lang="fi-FI" dirty="0" err="1"/>
              <a:t>medicine-doctor-treat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26th of August 2026 </a:t>
            </a:r>
          </a:p>
        </p:txBody>
      </p:sp>
    </p:spTree>
    <p:extLst>
      <p:ext uri="{BB962C8B-B14F-4D97-AF65-F5344CB8AC3E}">
        <p14:creationId xmlns:p14="http://schemas.microsoft.com/office/powerpoint/2010/main" val="39367323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i-FI" dirty="0" err="1"/>
              <a:t>Anchoring</a:t>
            </a:r>
            <a:r>
              <a:rPr lang="fi-FI" dirty="0"/>
              <a:t> </a:t>
            </a:r>
            <a:r>
              <a:rPr lang="fi-FI" dirty="0" err="1"/>
              <a:t>bias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thedecisionlab.com</a:t>
            </a:r>
            <a:r>
              <a:rPr lang="fi-FI" dirty="0"/>
              <a:t>/</a:t>
            </a:r>
            <a:r>
              <a:rPr lang="fi-FI" dirty="0" err="1"/>
              <a:t>biases</a:t>
            </a:r>
            <a:r>
              <a:rPr lang="fi-FI" dirty="0"/>
              <a:t>/</a:t>
            </a:r>
            <a:r>
              <a:rPr lang="fi-FI" dirty="0" err="1"/>
              <a:t>anchoring-bias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Debiased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psychology.iresearchnet.com</a:t>
            </a:r>
            <a:r>
              <a:rPr lang="fi-FI" dirty="0"/>
              <a:t>/</a:t>
            </a:r>
            <a:r>
              <a:rPr lang="fi-FI" dirty="0" err="1"/>
              <a:t>social-psychology</a:t>
            </a:r>
            <a:r>
              <a:rPr lang="fi-FI" dirty="0"/>
              <a:t>/</a:t>
            </a:r>
            <a:r>
              <a:rPr lang="fi-FI" dirty="0" err="1"/>
              <a:t>social-influence</a:t>
            </a:r>
            <a:r>
              <a:rPr lang="fi-FI" dirty="0"/>
              <a:t>/</a:t>
            </a:r>
            <a:r>
              <a:rPr lang="fi-FI" dirty="0" err="1"/>
              <a:t>debiasing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Addictive</a:t>
            </a:r>
            <a:r>
              <a:rPr lang="fi-FI" dirty="0"/>
              <a:t> </a:t>
            </a:r>
            <a:r>
              <a:rPr lang="fi-FI" dirty="0" err="1"/>
              <a:t>phone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www.linkedin.com</a:t>
            </a:r>
            <a:r>
              <a:rPr lang="fi-FI" dirty="0"/>
              <a:t>/</a:t>
            </a:r>
            <a:r>
              <a:rPr lang="fi-FI" dirty="0" err="1"/>
              <a:t>pulse</a:t>
            </a:r>
            <a:r>
              <a:rPr lang="fi-FI" dirty="0"/>
              <a:t>/</a:t>
            </a:r>
            <a:r>
              <a:rPr lang="fi-FI" dirty="0" err="1"/>
              <a:t>phone</a:t>
            </a:r>
            <a:r>
              <a:rPr lang="fi-FI" dirty="0"/>
              <a:t>-</a:t>
            </a:r>
            <a:r>
              <a:rPr lang="fi-FI" dirty="0" err="1"/>
              <a:t>addiction</a:t>
            </a:r>
            <a:r>
              <a:rPr lang="fi-FI" dirty="0"/>
              <a:t>-</a:t>
            </a:r>
            <a:r>
              <a:rPr lang="fi-FI" dirty="0" err="1"/>
              <a:t>new</a:t>
            </a:r>
            <a:r>
              <a:rPr lang="fi-FI" dirty="0"/>
              <a:t>-</a:t>
            </a:r>
            <a:r>
              <a:rPr lang="fi-FI" dirty="0" err="1"/>
              <a:t>drug</a:t>
            </a:r>
            <a:r>
              <a:rPr lang="fi-FI" dirty="0"/>
              <a:t>-</a:t>
            </a:r>
            <a:r>
              <a:rPr lang="fi-FI" dirty="0" err="1"/>
              <a:t>killing</a:t>
            </a:r>
            <a:r>
              <a:rPr lang="fi-FI" dirty="0"/>
              <a:t>-us-</a:t>
            </a:r>
            <a:r>
              <a:rPr lang="fi-FI" dirty="0" err="1"/>
              <a:t>softly</a:t>
            </a:r>
            <a:r>
              <a:rPr lang="fi-FI" dirty="0"/>
              <a:t>-</a:t>
            </a:r>
            <a:r>
              <a:rPr lang="fi-FI" dirty="0" err="1"/>
              <a:t>juan-sanchez-bonet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John Watson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fi.wikipedia.org</a:t>
            </a:r>
            <a:r>
              <a:rPr lang="fi-FI" dirty="0"/>
              <a:t>/wiki/</a:t>
            </a:r>
            <a:r>
              <a:rPr lang="fi-FI" dirty="0" err="1"/>
              <a:t>John_Broadus_Watson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B. F. Skinner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en.wikipedia.org</a:t>
            </a:r>
            <a:r>
              <a:rPr lang="fi-FI" dirty="0"/>
              <a:t>/wiki/</a:t>
            </a:r>
            <a:r>
              <a:rPr lang="fi-FI" dirty="0" err="1"/>
              <a:t>B._F._Skinner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Classical</a:t>
            </a:r>
            <a:r>
              <a:rPr lang="fi-FI" dirty="0"/>
              <a:t> </a:t>
            </a:r>
            <a:r>
              <a:rPr lang="fi-FI" dirty="0" err="1"/>
              <a:t>condioning</a:t>
            </a:r>
            <a:r>
              <a:rPr lang="fi-FI" dirty="0"/>
              <a:t> – </a:t>
            </a:r>
            <a:r>
              <a:rPr lang="fi-FI" dirty="0" err="1"/>
              <a:t>Kognity</a:t>
            </a:r>
            <a:endParaRPr lang="fi-FI" dirty="0"/>
          </a:p>
          <a:p>
            <a:r>
              <a:rPr lang="fi-FI" dirty="0"/>
              <a:t>Pavlov </a:t>
            </a:r>
            <a:r>
              <a:rPr lang="fi-FI" dirty="0" err="1"/>
              <a:t>rings</a:t>
            </a:r>
            <a:r>
              <a:rPr lang="fi-FI" dirty="0"/>
              <a:t> a </a:t>
            </a:r>
            <a:r>
              <a:rPr lang="fi-FI" dirty="0" err="1"/>
              <a:t>bell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www.redbubble.com</a:t>
            </a:r>
            <a:r>
              <a:rPr lang="fi-FI" dirty="0"/>
              <a:t>/i/</a:t>
            </a:r>
            <a:r>
              <a:rPr lang="fi-FI" dirty="0" err="1"/>
              <a:t>poster</a:t>
            </a:r>
            <a:r>
              <a:rPr lang="fi-FI" dirty="0"/>
              <a:t>/Pavlov-</a:t>
            </a:r>
            <a:r>
              <a:rPr lang="fi-FI" dirty="0" err="1"/>
              <a:t>That</a:t>
            </a:r>
            <a:r>
              <a:rPr lang="fi-FI" dirty="0"/>
              <a:t>-</a:t>
            </a:r>
            <a:r>
              <a:rPr lang="fi-FI" dirty="0" err="1"/>
              <a:t>Rings</a:t>
            </a:r>
            <a:r>
              <a:rPr lang="fi-FI" dirty="0"/>
              <a:t>-A-Bell-</a:t>
            </a:r>
            <a:r>
              <a:rPr lang="fi-FI" dirty="0" err="1"/>
              <a:t>Pun</a:t>
            </a:r>
            <a:r>
              <a:rPr lang="fi-FI" dirty="0"/>
              <a:t>-</a:t>
            </a:r>
            <a:r>
              <a:rPr lang="fi-FI" dirty="0" err="1"/>
              <a:t>Joke-by-sharedipmemes</a:t>
            </a:r>
            <a:r>
              <a:rPr lang="fi-FI" dirty="0"/>
              <a:t>/57835796/flk2&gt;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Types</a:t>
            </a:r>
            <a:r>
              <a:rPr lang="fi-FI" dirty="0"/>
              <a:t> of </a:t>
            </a:r>
            <a:r>
              <a:rPr lang="fi-FI" dirty="0" err="1"/>
              <a:t>operant</a:t>
            </a:r>
            <a:r>
              <a:rPr lang="fi-FI" dirty="0"/>
              <a:t> </a:t>
            </a:r>
            <a:r>
              <a:rPr lang="fi-FI" dirty="0" err="1"/>
              <a:t>conditioning</a:t>
            </a:r>
            <a:r>
              <a:rPr lang="fi-FI" dirty="0"/>
              <a:t> – </a:t>
            </a:r>
            <a:r>
              <a:rPr lang="fi-FI" dirty="0" err="1"/>
              <a:t>Kognity</a:t>
            </a:r>
            <a:r>
              <a:rPr lang="fi-FI" dirty="0"/>
              <a:t>.</a:t>
            </a:r>
          </a:p>
          <a:p>
            <a:r>
              <a:rPr lang="fi-FI" dirty="0"/>
              <a:t>A </a:t>
            </a:r>
            <a:r>
              <a:rPr lang="fi-FI" dirty="0" err="1"/>
              <a:t>child</a:t>
            </a:r>
            <a:r>
              <a:rPr lang="fi-FI" dirty="0"/>
              <a:t> </a:t>
            </a:r>
            <a:r>
              <a:rPr lang="fi-FI" dirty="0" err="1"/>
              <a:t>reading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www.vecteezy.com</a:t>
            </a:r>
            <a:r>
              <a:rPr lang="fi-FI" dirty="0"/>
              <a:t>/</a:t>
            </a:r>
            <a:r>
              <a:rPr lang="fi-FI" dirty="0" err="1"/>
              <a:t>free-photos</a:t>
            </a:r>
            <a:r>
              <a:rPr lang="fi-FI" dirty="0"/>
              <a:t>/</a:t>
            </a:r>
            <a:r>
              <a:rPr lang="fi-FI" dirty="0" err="1"/>
              <a:t>boy-reading-book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 err="1"/>
              <a:t>Quit</a:t>
            </a:r>
            <a:r>
              <a:rPr lang="fi-FI" dirty="0"/>
              <a:t> smoking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www.health.harvard.edu</a:t>
            </a:r>
            <a:r>
              <a:rPr lang="fi-FI" dirty="0"/>
              <a:t>/</a:t>
            </a:r>
            <a:r>
              <a:rPr lang="fi-FI" dirty="0" err="1"/>
              <a:t>blog</a:t>
            </a:r>
            <a:r>
              <a:rPr lang="fi-FI" dirty="0"/>
              <a:t>/whats-best-way-quit-smoking-201607089935&gt; </a:t>
            </a:r>
            <a:r>
              <a:rPr lang="fi-FI" dirty="0" err="1"/>
              <a:t>Accessed</a:t>
            </a:r>
            <a:r>
              <a:rPr lang="fi-FI" dirty="0"/>
              <a:t> 1st of </a:t>
            </a:r>
            <a:r>
              <a:rPr lang="fi-FI" dirty="0" err="1"/>
              <a:t>September</a:t>
            </a:r>
            <a:r>
              <a:rPr lang="fi-FI" dirty="0"/>
              <a:t> 2026.</a:t>
            </a:r>
          </a:p>
          <a:p>
            <a:r>
              <a:rPr lang="fi-FI" dirty="0"/>
              <a:t>Milk </a:t>
            </a:r>
            <a:r>
              <a:rPr lang="fi-FI" dirty="0" err="1"/>
              <a:t>carton</a:t>
            </a:r>
            <a:r>
              <a:rPr lang="fi-FI" dirty="0"/>
              <a:t> &lt;http://</a:t>
            </a:r>
            <a:r>
              <a:rPr lang="fi-FI" dirty="0" err="1"/>
              <a:t>www.smallworlds.com</a:t>
            </a:r>
            <a:r>
              <a:rPr lang="fi-FI" dirty="0"/>
              <a:t>/forum/</a:t>
            </a:r>
            <a:r>
              <a:rPr lang="fi-FI" dirty="0" err="1"/>
              <a:t>archive</a:t>
            </a:r>
            <a:r>
              <a:rPr lang="fi-FI" dirty="0"/>
              <a:t>/</a:t>
            </a:r>
            <a:r>
              <a:rPr lang="fi-FI" dirty="0" err="1"/>
              <a:t>index.php</a:t>
            </a:r>
            <a:r>
              <a:rPr lang="fi-FI" dirty="0"/>
              <a:t>/t-1274171.html&gt; </a:t>
            </a:r>
            <a:r>
              <a:rPr lang="fi-FI" dirty="0" err="1"/>
              <a:t>Accessed</a:t>
            </a:r>
            <a:r>
              <a:rPr lang="fi-FI" dirty="0"/>
              <a:t> 23rd of November 2017.</a:t>
            </a:r>
          </a:p>
          <a:p>
            <a:r>
              <a:rPr lang="fi-FI" dirty="0" err="1"/>
              <a:t>Schema</a:t>
            </a:r>
            <a:r>
              <a:rPr lang="fi-FI" dirty="0"/>
              <a:t> of sport </a:t>
            </a:r>
            <a:r>
              <a:rPr lang="fi-FI" dirty="0" err="1"/>
              <a:t>cars</a:t>
            </a:r>
            <a:r>
              <a:rPr lang="fi-FI" dirty="0"/>
              <a:t> &lt;http://</a:t>
            </a:r>
            <a:r>
              <a:rPr lang="fi-FI" dirty="0" err="1"/>
              <a:t>mercercognitivepsychology.pbworks.com</a:t>
            </a:r>
            <a:r>
              <a:rPr lang="fi-FI" dirty="0"/>
              <a:t>/w/</a:t>
            </a:r>
            <a:r>
              <a:rPr lang="fi-FI" dirty="0" err="1"/>
              <a:t>page</a:t>
            </a:r>
            <a:r>
              <a:rPr lang="fi-FI" dirty="0"/>
              <a:t>/61207282/</a:t>
            </a:r>
            <a:r>
              <a:rPr lang="fi-FI" dirty="0" err="1"/>
              <a:t>Schemas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11th of November 2015.</a:t>
            </a:r>
          </a:p>
          <a:p>
            <a:r>
              <a:rPr lang="fi-FI" dirty="0" err="1"/>
              <a:t>Bartlett</a:t>
            </a:r>
            <a:r>
              <a:rPr lang="fi-FI" dirty="0"/>
              <a:t> </a:t>
            </a:r>
            <a:r>
              <a:rPr lang="fi-FI" dirty="0" err="1"/>
              <a:t>serial</a:t>
            </a:r>
            <a:r>
              <a:rPr lang="fi-FI" dirty="0"/>
              <a:t> </a:t>
            </a:r>
            <a:r>
              <a:rPr lang="fi-FI" dirty="0" err="1"/>
              <a:t>reproduction</a:t>
            </a:r>
            <a:r>
              <a:rPr lang="fi-FI" dirty="0"/>
              <a:t> </a:t>
            </a:r>
            <a:r>
              <a:rPr lang="fi-FI" dirty="0" err="1"/>
              <a:t>figures</a:t>
            </a:r>
            <a:r>
              <a:rPr lang="fi-FI" dirty="0"/>
              <a:t> 1 &lt;http://</a:t>
            </a:r>
            <a:r>
              <a:rPr lang="fi-FI" dirty="0" err="1"/>
              <a:t>www.psychsummaries.com</a:t>
            </a:r>
            <a:r>
              <a:rPr lang="fi-FI" dirty="0"/>
              <a:t>/2011/11/bartlett-1932-and-war-of-ghosts.html&gt;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Bartlett</a:t>
            </a:r>
            <a:r>
              <a:rPr lang="fi-FI" dirty="0"/>
              <a:t> </a:t>
            </a:r>
            <a:r>
              <a:rPr lang="fi-FI" dirty="0" err="1"/>
              <a:t>serial</a:t>
            </a:r>
            <a:r>
              <a:rPr lang="fi-FI" dirty="0"/>
              <a:t> </a:t>
            </a:r>
            <a:r>
              <a:rPr lang="fi-FI" dirty="0" err="1"/>
              <a:t>reproduction</a:t>
            </a:r>
            <a:r>
              <a:rPr lang="fi-FI" dirty="0"/>
              <a:t> </a:t>
            </a:r>
            <a:r>
              <a:rPr lang="fi-FI" dirty="0" err="1"/>
              <a:t>figures</a:t>
            </a:r>
            <a:r>
              <a:rPr lang="fi-FI" dirty="0"/>
              <a:t> 2 &lt;http://</a:t>
            </a:r>
            <a:r>
              <a:rPr lang="fi-FI" dirty="0" err="1"/>
              <a:t>psycnet.apa.org</a:t>
            </a:r>
            <a:r>
              <a:rPr lang="fi-FI" dirty="0"/>
              <a:t>/</a:t>
            </a:r>
            <a:r>
              <a:rPr lang="fi-FI" dirty="0" err="1"/>
              <a:t>fulltext</a:t>
            </a:r>
            <a:r>
              <a:rPr lang="fi-FI" dirty="0"/>
              <a:t>/2014-16777-001.html&gt;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Groceries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www.groceryshoppingbusiness.com</a:t>
            </a:r>
            <a:r>
              <a:rPr lang="fi-FI" dirty="0"/>
              <a:t>/</a:t>
            </a:r>
            <a:r>
              <a:rPr lang="fi-FI" dirty="0" err="1"/>
              <a:t>hello-world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6th of November 2018.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0175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3A347E-110C-E77E-DF85-90E9B59D6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Picture </a:t>
            </a:r>
            <a:r>
              <a:rPr lang="fi-FI" dirty="0" err="1"/>
              <a:t>sources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CC130A-0AF8-99A4-53AD-A671F04FF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i-FI" dirty="0"/>
              <a:t>Depression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www.docsopinion.com</a:t>
            </a:r>
            <a:r>
              <a:rPr lang="fi-FI" dirty="0"/>
              <a:t>/2018/02/25/depression-</a:t>
            </a:r>
            <a:r>
              <a:rPr lang="fi-FI" dirty="0" err="1"/>
              <a:t>symptoms</a:t>
            </a:r>
            <a:r>
              <a:rPr lang="fi-FI" dirty="0"/>
              <a:t>/&gt; </a:t>
            </a:r>
            <a:r>
              <a:rPr lang="fi-FI" dirty="0" err="1"/>
              <a:t>Accessed</a:t>
            </a:r>
            <a:r>
              <a:rPr lang="fi-FI" dirty="0"/>
              <a:t> 6th of November 2018.</a:t>
            </a:r>
          </a:p>
          <a:p>
            <a:r>
              <a:rPr lang="fi-FI" dirty="0" err="1"/>
              <a:t>Kahoot</a:t>
            </a:r>
            <a:r>
              <a:rPr lang="fi-FI" dirty="0"/>
              <a:t>! &lt;http://</a:t>
            </a:r>
            <a:r>
              <a:rPr lang="fi-FI" dirty="0" err="1"/>
              <a:t>www.psi-solutions.org</a:t>
            </a:r>
            <a:r>
              <a:rPr lang="fi-FI" dirty="0"/>
              <a:t>/</a:t>
            </a:r>
            <a:r>
              <a:rPr lang="fi-FI" dirty="0" err="1"/>
              <a:t>kahoot</a:t>
            </a:r>
            <a:r>
              <a:rPr lang="fi-FI" dirty="0"/>
              <a:t>-it/&gt; </a:t>
            </a:r>
            <a:r>
              <a:rPr lang="fi-FI" dirty="0" err="1"/>
              <a:t>Accessed</a:t>
            </a:r>
            <a:r>
              <a:rPr lang="fi-FI" dirty="0"/>
              <a:t> 24th of </a:t>
            </a:r>
            <a:r>
              <a:rPr lang="fi-FI" dirty="0" err="1"/>
              <a:t>January</a:t>
            </a:r>
            <a:r>
              <a:rPr lang="fi-FI" dirty="0"/>
              <a:t> 2016.</a:t>
            </a:r>
          </a:p>
          <a:p>
            <a:r>
              <a:rPr lang="fi-FI" dirty="0"/>
              <a:t>Brain &lt;http://</a:t>
            </a:r>
            <a:r>
              <a:rPr lang="fi-FI" dirty="0" err="1"/>
              <a:t>cliparting.com</a:t>
            </a:r>
            <a:r>
              <a:rPr lang="fi-FI" dirty="0"/>
              <a:t>/free-brain-clipart-4926/&gt; </a:t>
            </a:r>
            <a:r>
              <a:rPr lang="fi-FI" dirty="0" err="1"/>
              <a:t>Accessed</a:t>
            </a:r>
            <a:r>
              <a:rPr lang="fi-FI" dirty="0"/>
              <a:t> 23rd of November 2017. </a:t>
            </a:r>
          </a:p>
          <a:p>
            <a:r>
              <a:rPr lang="fi-FI" dirty="0" err="1"/>
              <a:t>Eye</a:t>
            </a:r>
            <a:r>
              <a:rPr lang="fi-FI" dirty="0"/>
              <a:t> </a:t>
            </a:r>
            <a:r>
              <a:rPr lang="fi-FI" dirty="0" err="1"/>
              <a:t>drawing</a:t>
            </a:r>
            <a:r>
              <a:rPr lang="fi-FI" dirty="0"/>
              <a:t> &lt;http://</a:t>
            </a:r>
            <a:r>
              <a:rPr lang="fi-FI" dirty="0" err="1"/>
              <a:t>www.clipartpanda.com</a:t>
            </a:r>
            <a:r>
              <a:rPr lang="fi-FI" dirty="0"/>
              <a:t>/</a:t>
            </a:r>
            <a:r>
              <a:rPr lang="fi-FI" dirty="0" err="1"/>
              <a:t>clipart_images</a:t>
            </a:r>
            <a:r>
              <a:rPr lang="fi-FI" dirty="0"/>
              <a:t>/blue-eye-clip-art-image-1399516&gt; </a:t>
            </a:r>
            <a:r>
              <a:rPr lang="fi-FI" dirty="0" err="1"/>
              <a:t>Accessed</a:t>
            </a:r>
            <a:r>
              <a:rPr lang="fi-FI" dirty="0"/>
              <a:t> 23rd of November 2017.</a:t>
            </a:r>
          </a:p>
          <a:p>
            <a:r>
              <a:rPr lang="fi-FI" dirty="0" err="1"/>
              <a:t>Face</a:t>
            </a:r>
            <a:r>
              <a:rPr lang="fi-FI" dirty="0"/>
              <a:t> in </a:t>
            </a:r>
            <a:r>
              <a:rPr lang="fi-FI" dirty="0" err="1"/>
              <a:t>trees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://8tracks.com/</a:t>
            </a:r>
            <a:r>
              <a:rPr lang="fi-FI" dirty="0" err="1"/>
              <a:t>theperksofbeingme</a:t>
            </a:r>
            <a:r>
              <a:rPr lang="fi-FI" dirty="0"/>
              <a:t>/</a:t>
            </a:r>
            <a:r>
              <a:rPr lang="fi-FI" dirty="0" err="1"/>
              <a:t>confusing</a:t>
            </a:r>
            <a:r>
              <a:rPr lang="fi-FI" dirty="0"/>
              <a:t>-</a:t>
            </a:r>
            <a:r>
              <a:rPr lang="fi-FI" dirty="0" err="1"/>
              <a:t>thoughts</a:t>
            </a:r>
            <a:r>
              <a:rPr lang="fi-FI" dirty="0"/>
              <a:t>-on-a-</a:t>
            </a:r>
            <a:r>
              <a:rPr lang="fi-FI" dirty="0" err="1"/>
              <a:t>chilly</a:t>
            </a:r>
            <a:r>
              <a:rPr lang="fi-FI" dirty="0"/>
              <a:t>-</a:t>
            </a:r>
            <a:r>
              <a:rPr lang="fi-FI" dirty="0" err="1"/>
              <a:t>afternoon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Schema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 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www.themantic-education.com</a:t>
            </a:r>
            <a:r>
              <a:rPr lang="fi-FI" dirty="0"/>
              <a:t>/</a:t>
            </a:r>
            <a:r>
              <a:rPr lang="fi-FI" dirty="0" err="1"/>
              <a:t>ibpsych</a:t>
            </a:r>
            <a:r>
              <a:rPr lang="fi-FI" dirty="0"/>
              <a:t>/2017/11/29/</a:t>
            </a:r>
            <a:r>
              <a:rPr lang="fi-FI" dirty="0" err="1"/>
              <a:t>schema</a:t>
            </a:r>
            <a:r>
              <a:rPr lang="fi-FI" dirty="0"/>
              <a:t>-</a:t>
            </a:r>
            <a:r>
              <a:rPr lang="fi-FI" dirty="0" err="1"/>
              <a:t>theory</a:t>
            </a:r>
            <a:r>
              <a:rPr lang="fi-FI" dirty="0"/>
              <a:t>-a-</a:t>
            </a:r>
            <a:r>
              <a:rPr lang="fi-FI" dirty="0" err="1"/>
              <a:t>summary</a:t>
            </a:r>
            <a:r>
              <a:rPr lang="fi-FI" dirty="0"/>
              <a:t>/ &gt; </a:t>
            </a:r>
            <a:r>
              <a:rPr lang="fi-FI" dirty="0" err="1"/>
              <a:t>Accessed</a:t>
            </a:r>
            <a:r>
              <a:rPr lang="fi-FI" dirty="0"/>
              <a:t> 24th of August 2026.</a:t>
            </a:r>
          </a:p>
          <a:p>
            <a:r>
              <a:rPr lang="fi-FI" dirty="0"/>
              <a:t>Memory </a:t>
            </a:r>
            <a:r>
              <a:rPr lang="fi-FI" dirty="0" err="1"/>
              <a:t>wheel</a:t>
            </a:r>
            <a:r>
              <a:rPr lang="fi-FI" dirty="0"/>
              <a:t> </a:t>
            </a:r>
            <a:r>
              <a:rPr lang="fi-FI" dirty="0" err="1"/>
              <a:t>head</a:t>
            </a:r>
            <a:r>
              <a:rPr lang="fi-FI" dirty="0"/>
              <a:t> &lt;http://</a:t>
            </a:r>
            <a:r>
              <a:rPr lang="fi-FI" dirty="0" err="1"/>
              <a:t>exclusive.multibriefs.com</a:t>
            </a:r>
            <a:r>
              <a:rPr lang="fi-FI" dirty="0"/>
              <a:t>/</a:t>
            </a:r>
            <a:r>
              <a:rPr lang="fi-FI" dirty="0" err="1"/>
              <a:t>content</a:t>
            </a:r>
            <a:r>
              <a:rPr lang="fi-FI" dirty="0"/>
              <a:t>/</a:t>
            </a:r>
            <a:r>
              <a:rPr lang="fi-FI" dirty="0" err="1"/>
              <a:t>working</a:t>
            </a:r>
            <a:r>
              <a:rPr lang="fi-FI" dirty="0"/>
              <a:t>-</a:t>
            </a:r>
            <a:r>
              <a:rPr lang="fi-FI" dirty="0" err="1"/>
              <a:t>memory</a:t>
            </a:r>
            <a:r>
              <a:rPr lang="fi-FI" dirty="0"/>
              <a:t>-in-</a:t>
            </a:r>
            <a:r>
              <a:rPr lang="fi-FI" dirty="0" err="1"/>
              <a:t>english</a:t>
            </a:r>
            <a:r>
              <a:rPr lang="fi-FI" dirty="0"/>
              <a:t>-</a:t>
            </a:r>
            <a:r>
              <a:rPr lang="fi-FI" dirty="0" err="1"/>
              <a:t>language-development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24th of November 2015.</a:t>
            </a:r>
          </a:p>
          <a:p>
            <a:r>
              <a:rPr lang="fi-FI" dirty="0" err="1"/>
              <a:t>Loftus</a:t>
            </a:r>
            <a:r>
              <a:rPr lang="fi-FI" dirty="0"/>
              <a:t> &amp; </a:t>
            </a:r>
            <a:r>
              <a:rPr lang="fi-FI" dirty="0" err="1"/>
              <a:t>Palmer</a:t>
            </a:r>
            <a:r>
              <a:rPr lang="fi-FI" dirty="0"/>
              <a:t>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www.simplypsychology.org</a:t>
            </a:r>
            <a:r>
              <a:rPr lang="fi-FI" dirty="0"/>
              <a:t>/</a:t>
            </a:r>
            <a:r>
              <a:rPr lang="fi-FI" dirty="0" err="1"/>
              <a:t>loftus-palmer.html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27th of November 2017.</a:t>
            </a:r>
          </a:p>
          <a:p>
            <a:r>
              <a:rPr lang="fi-FI" dirty="0" err="1"/>
              <a:t>Mall</a:t>
            </a:r>
            <a:r>
              <a:rPr lang="fi-FI" dirty="0"/>
              <a:t> </a:t>
            </a:r>
            <a:r>
              <a:rPr lang="fi-FI" dirty="0" err="1"/>
              <a:t>picture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Kognity</a:t>
            </a:r>
            <a:r>
              <a:rPr lang="fi-FI" dirty="0"/>
              <a:t> 5.2.2</a:t>
            </a:r>
          </a:p>
          <a:p>
            <a:r>
              <a:rPr lang="fi-FI" dirty="0"/>
              <a:t>IB </a:t>
            </a:r>
            <a:r>
              <a:rPr lang="fi-FI" dirty="0" err="1"/>
              <a:t>Psychology</a:t>
            </a:r>
            <a:r>
              <a:rPr lang="fi-FI" dirty="0"/>
              <a:t> </a:t>
            </a:r>
            <a:r>
              <a:rPr lang="fi-FI" dirty="0" err="1"/>
              <a:t>syllabus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2025 Guide</a:t>
            </a:r>
          </a:p>
          <a:p>
            <a:r>
              <a:rPr lang="fi-FI" dirty="0" err="1"/>
              <a:t>Information</a:t>
            </a:r>
            <a:r>
              <a:rPr lang="fi-FI" dirty="0"/>
              <a:t> &lt;http://</a:t>
            </a:r>
            <a:r>
              <a:rPr lang="fi-FI" dirty="0" err="1"/>
              <a:t>www.aiim.org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23rd of November 2017.</a:t>
            </a:r>
          </a:p>
          <a:p>
            <a:r>
              <a:rPr lang="fi-FI" dirty="0"/>
              <a:t>Dali &lt;</a:t>
            </a:r>
            <a:r>
              <a:rPr lang="fi-FI" dirty="0" err="1"/>
              <a:t>https</a:t>
            </a:r>
            <a:r>
              <a:rPr lang="fi-FI" dirty="0"/>
              <a:t>://</a:t>
            </a:r>
            <a:r>
              <a:rPr lang="fi-FI" dirty="0" err="1"/>
              <a:t>fi.wikipedia.org</a:t>
            </a:r>
            <a:r>
              <a:rPr lang="fi-FI" dirty="0"/>
              <a:t>/wiki/</a:t>
            </a:r>
            <a:r>
              <a:rPr lang="fi-FI" dirty="0" err="1"/>
              <a:t>Muiston_pysyvyys</a:t>
            </a:r>
            <a:r>
              <a:rPr lang="fi-FI" dirty="0"/>
              <a:t>&gt; </a:t>
            </a:r>
            <a:r>
              <a:rPr lang="fi-FI" dirty="0" err="1"/>
              <a:t>Accessed</a:t>
            </a:r>
            <a:r>
              <a:rPr lang="fi-FI" dirty="0"/>
              <a:t> 25th of November 2015.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940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6AAC23-C52F-2A32-6653-D97D6433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0687B31-3963-1197-08C7-43636B6289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pPr marL="0" indent="0" algn="ctr">
              <a:buNone/>
            </a:pPr>
            <a:r>
              <a:rPr lang="fi-FI" sz="6600" dirty="0"/>
              <a:t>S O _ P</a:t>
            </a:r>
          </a:p>
          <a:p>
            <a:endParaRPr lang="fi-FI" dirty="0"/>
          </a:p>
        </p:txBody>
      </p:sp>
      <p:pic>
        <p:nvPicPr>
          <p:cNvPr id="5" name="Sisällön paikkamerkki 4" descr="Erilaisia muotoja ja kokoja käyttävät puiset lusikat puiselle pöydälle aseteltuina">
            <a:extLst>
              <a:ext uri="{FF2B5EF4-FFF2-40B4-BE49-F238E27FC236}">
                <a16:creationId xmlns:a16="http://schemas.microsoft.com/office/drawing/2014/main" id="{8E25EC93-74BA-FE7B-35BB-966F13B2D2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" r="3842" b="-1"/>
          <a:stretch>
            <a:fillRect/>
          </a:stretch>
        </p:blipFill>
        <p:spPr>
          <a:xfrm>
            <a:off x="457200" y="1839363"/>
            <a:ext cx="4488360" cy="317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8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9A4D80-ADB1-0539-F04F-4DF203965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TASK</a:t>
            </a:r>
          </a:p>
        </p:txBody>
      </p:sp>
      <p:pic>
        <p:nvPicPr>
          <p:cNvPr id="4" name="Online-media 3" descr="Brain Tricks - This Is How Your Brain Works">
            <a:hlinkClick r:id="" action="ppaction://media"/>
            <a:extLst>
              <a:ext uri="{FF2B5EF4-FFF2-40B4-BE49-F238E27FC236}">
                <a16:creationId xmlns:a16="http://schemas.microsoft.com/office/drawing/2014/main" id="{0C7F3C23-25C1-3492-326D-24BD6943251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6738" y="1600200"/>
            <a:ext cx="8010525" cy="45259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F6835DB1-38BC-46D2-F6F1-1FCF7EFBD31D}"/>
              </a:ext>
            </a:extLst>
          </p:cNvPr>
          <p:cNvSpPr txBox="1"/>
          <p:nvPr/>
        </p:nvSpPr>
        <p:spPr>
          <a:xfrm>
            <a:off x="1239309" y="6220590"/>
            <a:ext cx="6665415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Summarize the gist of the video in your own words</a:t>
            </a:r>
            <a:endParaRPr lang="en-GB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5438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D243CB-BE56-5E46-9CB9-2AC03AE8B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Dual </a:t>
            </a:r>
            <a:r>
              <a:rPr lang="fi-FI" dirty="0" err="1"/>
              <a:t>processing</a:t>
            </a:r>
            <a:r>
              <a:rPr lang="fi-FI" dirty="0"/>
              <a:t> </a:t>
            </a:r>
            <a:r>
              <a:rPr lang="fi-FI" dirty="0" err="1"/>
              <a:t>theory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403975-EF8C-5248-BA9B-044A8AD08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071257" cy="4525963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Humans have two distinct cognitive systems of thinking and decision-making</a:t>
            </a:r>
          </a:p>
          <a:p>
            <a:pPr lvl="1"/>
            <a:r>
              <a:rPr lang="en-GB" b="1" dirty="0"/>
              <a:t>System 1</a:t>
            </a:r>
          </a:p>
          <a:p>
            <a:pPr lvl="1"/>
            <a:r>
              <a:rPr lang="en-GB" b="1" dirty="0"/>
              <a:t>System 2</a:t>
            </a:r>
          </a:p>
          <a:p>
            <a:pPr lvl="1"/>
            <a:endParaRPr lang="en-GB" dirty="0"/>
          </a:p>
          <a:p>
            <a:pPr lvl="1">
              <a:buFont typeface="Wingdings" pitchFamily="2" charset="2"/>
              <a:buChar char="Ø"/>
            </a:pPr>
            <a:r>
              <a:rPr lang="en-GB" b="1" dirty="0"/>
              <a:t>Dual processing theory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B4F9786-17A0-6F47-B5AE-0EFF27DD12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62056" y="2440642"/>
            <a:ext cx="4456946" cy="2505526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F2F1CDFE-ECF5-2110-C468-32D63601C116}"/>
              </a:ext>
            </a:extLst>
          </p:cNvPr>
          <p:cNvSpPr txBox="1"/>
          <p:nvPr/>
        </p:nvSpPr>
        <p:spPr>
          <a:xfrm>
            <a:off x="5547107" y="5213000"/>
            <a:ext cx="2671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noProof="0" dirty="0"/>
              <a:t>Kahneman, Daniel (2011):</a:t>
            </a:r>
            <a:br>
              <a:rPr lang="en-GB" noProof="0" dirty="0"/>
            </a:br>
            <a:r>
              <a:rPr lang="en-GB" i="1" noProof="0" dirty="0"/>
              <a:t>Thinking, Fast And Slow</a:t>
            </a:r>
          </a:p>
        </p:txBody>
      </p:sp>
    </p:spTree>
    <p:extLst>
      <p:ext uri="{BB962C8B-B14F-4D97-AF65-F5344CB8AC3E}">
        <p14:creationId xmlns:p14="http://schemas.microsoft.com/office/powerpoint/2010/main" val="159196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3728</TotalTime>
  <Words>2381</Words>
  <Application>Microsoft Macintosh PowerPoint</Application>
  <PresentationFormat>Näytössä katseltava diaesitys (4:3)</PresentationFormat>
  <Paragraphs>339</Paragraphs>
  <Slides>67</Slides>
  <Notes>9</Notes>
  <HiddenSlides>0</HiddenSlides>
  <MMClips>10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67</vt:i4>
      </vt:variant>
    </vt:vector>
  </HeadingPairs>
  <TitlesOfParts>
    <vt:vector size="72" baseType="lpstr">
      <vt:lpstr>Aptos</vt:lpstr>
      <vt:lpstr>Arial</vt:lpstr>
      <vt:lpstr>Calibri</vt:lpstr>
      <vt:lpstr>Wingdings</vt:lpstr>
      <vt:lpstr>Office-teema</vt:lpstr>
      <vt:lpstr>5.1 THINKING AND LEARNING</vt:lpstr>
      <vt:lpstr>Thinking and learning</vt:lpstr>
      <vt:lpstr>Thinking and learning</vt:lpstr>
      <vt:lpstr>Cognitive approach</vt:lpstr>
      <vt:lpstr>TASK</vt:lpstr>
      <vt:lpstr>TASK</vt:lpstr>
      <vt:lpstr>TASK</vt:lpstr>
      <vt:lpstr>TASK</vt:lpstr>
      <vt:lpstr>Dual processing theory</vt:lpstr>
      <vt:lpstr>TASK</vt:lpstr>
      <vt:lpstr>Dual processing theory</vt:lpstr>
      <vt:lpstr>Dual processing theory</vt:lpstr>
      <vt:lpstr>TASK</vt:lpstr>
      <vt:lpstr>TASK</vt:lpstr>
      <vt:lpstr>TASK</vt:lpstr>
      <vt:lpstr>Cognitive biases </vt:lpstr>
      <vt:lpstr>Cognitive biases </vt:lpstr>
      <vt:lpstr>Cognitive biases</vt:lpstr>
      <vt:lpstr>TASK</vt:lpstr>
      <vt:lpstr>TASK</vt:lpstr>
      <vt:lpstr>Cognitive biases</vt:lpstr>
      <vt:lpstr>TASK</vt:lpstr>
      <vt:lpstr>TASK</vt:lpstr>
      <vt:lpstr>Cognitive biases </vt:lpstr>
      <vt:lpstr>Cognitive biases </vt:lpstr>
      <vt:lpstr>TASK</vt:lpstr>
      <vt:lpstr>Cognitive biases</vt:lpstr>
      <vt:lpstr>TASK</vt:lpstr>
      <vt:lpstr>Cognitive biases</vt:lpstr>
      <vt:lpstr>TASK</vt:lpstr>
      <vt:lpstr>TASK</vt:lpstr>
      <vt:lpstr>Classical and operant conditioning</vt:lpstr>
      <vt:lpstr>Classical and operant conditioning</vt:lpstr>
      <vt:lpstr>Classical and operant conditioning</vt:lpstr>
      <vt:lpstr>TASK</vt:lpstr>
      <vt:lpstr>Classical and operant conditioning</vt:lpstr>
      <vt:lpstr>Classical and operant conditioning</vt:lpstr>
      <vt:lpstr>TASK</vt:lpstr>
      <vt:lpstr>TASK</vt:lpstr>
      <vt:lpstr>TASK</vt:lpstr>
      <vt:lpstr>TASK</vt:lpstr>
      <vt:lpstr>REVIEW</vt:lpstr>
      <vt:lpstr>Schema theory</vt:lpstr>
      <vt:lpstr>Schema theory</vt:lpstr>
      <vt:lpstr>Schema theory</vt:lpstr>
      <vt:lpstr>Schema theory</vt:lpstr>
      <vt:lpstr>Schema theory</vt:lpstr>
      <vt:lpstr>Schema theory</vt:lpstr>
      <vt:lpstr>Schema theory</vt:lpstr>
      <vt:lpstr>TASK</vt:lpstr>
      <vt:lpstr>Schema theory</vt:lpstr>
      <vt:lpstr>Schema theory</vt:lpstr>
      <vt:lpstr>Schema theory</vt:lpstr>
      <vt:lpstr>TASK</vt:lpstr>
      <vt:lpstr>Schema Theory</vt:lpstr>
      <vt:lpstr>Schema theory</vt:lpstr>
      <vt:lpstr>Schema theory</vt:lpstr>
      <vt:lpstr>Schema theory</vt:lpstr>
      <vt:lpstr>Schema theory</vt:lpstr>
      <vt:lpstr>TASK</vt:lpstr>
      <vt:lpstr>Schema Theory</vt:lpstr>
      <vt:lpstr>TASK</vt:lpstr>
      <vt:lpstr>TASK</vt:lpstr>
      <vt:lpstr>TASK</vt:lpstr>
      <vt:lpstr>Picture sources</vt:lpstr>
      <vt:lpstr>Picture sources</vt:lpstr>
      <vt:lpstr>Picture sources</vt:lpstr>
    </vt:vector>
  </TitlesOfParts>
  <Company>Voionmaa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TARKKAAVAISUUS</dc:title>
  <dc:creator>Markus Lajunen</dc:creator>
  <cp:lastModifiedBy>Lajunen Markus</cp:lastModifiedBy>
  <cp:revision>113</cp:revision>
  <dcterms:created xsi:type="dcterms:W3CDTF">2016-01-27T06:20:57Z</dcterms:created>
  <dcterms:modified xsi:type="dcterms:W3CDTF">2026-09-01T14:21:12Z</dcterms:modified>
</cp:coreProperties>
</file>