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3" r:id="rId3"/>
    <p:sldId id="290" r:id="rId4"/>
    <p:sldId id="288" r:id="rId5"/>
    <p:sldId id="285" r:id="rId6"/>
    <p:sldId id="286" r:id="rId7"/>
    <p:sldId id="287" r:id="rId8"/>
    <p:sldId id="289" r:id="rId9"/>
    <p:sldId id="291" r:id="rId10"/>
    <p:sldId id="292" r:id="rId11"/>
    <p:sldId id="293" r:id="rId12"/>
    <p:sldId id="284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46"/>
    <p:restoredTop sz="94692"/>
  </p:normalViewPr>
  <p:slideViewPr>
    <p:cSldViewPr snapToGrid="0" snapToObjects="1">
      <p:cViewPr varScale="1">
        <p:scale>
          <a:sx n="114" d="100"/>
          <a:sy n="114" d="100"/>
        </p:scale>
        <p:origin x="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3.10.2025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LEARNING AND COGNITION</a:t>
            </a:r>
            <a:br>
              <a:rPr lang="fi-FI" b="1" dirty="0"/>
            </a:br>
            <a:r>
              <a:rPr lang="fi-FI" b="1" dirty="0"/>
              <a:t>HL EXTENSIONS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9AB73D-2625-73A9-F608-8925DF4B8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Technology in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264428-91FB-9666-EAF4-756D19047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Technology hasn’t revolutionized learning – it has just made distraction more efficient </a:t>
            </a:r>
          </a:p>
          <a:p>
            <a:r>
              <a:rPr lang="en-GB" noProof="0" dirty="0"/>
              <a:t>The more we rely on technology, the less we remember – and the less we think</a:t>
            </a:r>
          </a:p>
          <a:p>
            <a:r>
              <a:rPr lang="en-GB" noProof="0" dirty="0"/>
              <a:t>Technology has made us cognitive misers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32261B3-9FCC-25F8-6D8E-76FE0BDF9282}"/>
              </a:ext>
            </a:extLst>
          </p:cNvPr>
          <p:cNvSpPr txBox="1"/>
          <p:nvPr/>
        </p:nvSpPr>
        <p:spPr>
          <a:xfrm>
            <a:off x="1899217" y="4580689"/>
            <a:ext cx="5345566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3200" b="1" dirty="0"/>
              <a:t>What could be your prompts?</a:t>
            </a:r>
          </a:p>
        </p:txBody>
      </p:sp>
    </p:spTree>
    <p:extLst>
      <p:ext uri="{BB962C8B-B14F-4D97-AF65-F5344CB8AC3E}">
        <p14:creationId xmlns:p14="http://schemas.microsoft.com/office/powerpoint/2010/main" val="174251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2C4F94-3531-3847-82C9-1A7B11670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4EAB06-BF3C-5B7F-9C24-149E57051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9117"/>
            <a:ext cx="8229600" cy="5123985"/>
          </a:xfrm>
        </p:spPr>
        <p:txBody>
          <a:bodyPr/>
          <a:lstStyle/>
          <a:p>
            <a:r>
              <a:rPr lang="en-GB" noProof="0" dirty="0"/>
              <a:t>(1) </a:t>
            </a:r>
            <a:r>
              <a:rPr lang="en-GB" dirty="0"/>
              <a:t>C</a:t>
            </a:r>
            <a:r>
              <a:rPr lang="en-GB" noProof="0" dirty="0" err="1"/>
              <a:t>ollect</a:t>
            </a:r>
            <a:r>
              <a:rPr lang="en-GB" noProof="0" dirty="0"/>
              <a:t> </a:t>
            </a:r>
            <a:r>
              <a:rPr lang="en-GB" b="1" noProof="0" dirty="0"/>
              <a:t>data</a:t>
            </a:r>
            <a:r>
              <a:rPr lang="en-GB" noProof="0" dirty="0"/>
              <a:t>/</a:t>
            </a:r>
            <a:r>
              <a:rPr lang="en-GB" b="1" noProof="0" dirty="0"/>
              <a:t>sources </a:t>
            </a:r>
            <a:r>
              <a:rPr lang="en-GB" noProof="0" dirty="0"/>
              <a:t>for each prompt</a:t>
            </a:r>
          </a:p>
          <a:p>
            <a:pPr lvl="1"/>
            <a:r>
              <a:rPr lang="en-GB" dirty="0"/>
              <a:t>What kind of studies and theories can you find?</a:t>
            </a:r>
          </a:p>
          <a:p>
            <a:pPr lvl="1"/>
            <a:r>
              <a:rPr lang="en-GB" noProof="0" dirty="0"/>
              <a:t>Try to find studies with </a:t>
            </a:r>
            <a:r>
              <a:rPr lang="en-GB" i="1" noProof="0" dirty="0"/>
              <a:t>tables</a:t>
            </a:r>
            <a:r>
              <a:rPr lang="en-GB" noProof="0" dirty="0"/>
              <a:t> and </a:t>
            </a:r>
            <a:r>
              <a:rPr lang="en-GB" i="1" noProof="0" dirty="0"/>
              <a:t>graphs</a:t>
            </a:r>
          </a:p>
          <a:p>
            <a:r>
              <a:rPr lang="en-GB" noProof="0" dirty="0"/>
              <a:t>(2) </a:t>
            </a:r>
            <a:r>
              <a:rPr lang="en-GB" b="1" noProof="0" dirty="0"/>
              <a:t>Analyse</a:t>
            </a:r>
            <a:r>
              <a:rPr lang="en-GB" noProof="0" dirty="0"/>
              <a:t>/</a:t>
            </a:r>
            <a:r>
              <a:rPr lang="en-GB" b="1" noProof="0" dirty="0"/>
              <a:t>interpret</a:t>
            </a:r>
            <a:r>
              <a:rPr lang="en-GB" noProof="0" dirty="0"/>
              <a:t> the data/sources you found relevant to the prompt</a:t>
            </a:r>
          </a:p>
          <a:p>
            <a:r>
              <a:rPr lang="en-GB" noProof="0" dirty="0"/>
              <a:t>(3) What kind of </a:t>
            </a:r>
            <a:r>
              <a:rPr lang="en-GB" b="1" noProof="0" dirty="0"/>
              <a:t>arguments</a:t>
            </a:r>
            <a:r>
              <a:rPr lang="en-GB" noProof="0" dirty="0"/>
              <a:t>, </a:t>
            </a:r>
            <a:r>
              <a:rPr lang="en-GB" b="1" noProof="0" dirty="0"/>
              <a:t>counter-arguments</a:t>
            </a:r>
            <a:r>
              <a:rPr lang="en-GB" noProof="0" dirty="0"/>
              <a:t> and </a:t>
            </a:r>
            <a:r>
              <a:rPr lang="en-GB" b="1" noProof="0" dirty="0"/>
              <a:t>conclusions</a:t>
            </a:r>
            <a:r>
              <a:rPr lang="en-GB" noProof="0" dirty="0"/>
              <a:t> can you make?</a:t>
            </a:r>
          </a:p>
          <a:p>
            <a:r>
              <a:rPr lang="en-GB" noProof="0" dirty="0"/>
              <a:t>(4) Pre</a:t>
            </a:r>
            <a:r>
              <a:rPr lang="en-GB" dirty="0"/>
              <a:t>pare to </a:t>
            </a:r>
            <a:r>
              <a:rPr lang="en-GB" b="1" dirty="0"/>
              <a:t>share your insights </a:t>
            </a:r>
            <a:r>
              <a:rPr lang="en-GB" dirty="0"/>
              <a:t>with others</a:t>
            </a:r>
          </a:p>
          <a:p>
            <a:pPr lvl="1"/>
            <a:r>
              <a:rPr lang="en-GB" noProof="0" dirty="0"/>
              <a:t>Create PowerPoints with examples</a:t>
            </a:r>
          </a:p>
        </p:txBody>
      </p:sp>
    </p:spTree>
    <p:extLst>
      <p:ext uri="{BB962C8B-B14F-4D97-AF65-F5344CB8AC3E}">
        <p14:creationId xmlns:p14="http://schemas.microsoft.com/office/powerpoint/2010/main" val="157347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CB06A5-3FE8-71E8-060F-4B770F0F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3F713-30B4-3030-35B9-4266AC1D0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err="1"/>
              <a:t>Inquiry-based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www.clickvieweducation.com</a:t>
            </a:r>
            <a:r>
              <a:rPr lang="fi-FI" dirty="0"/>
              <a:t>/en-au/</a:t>
            </a:r>
            <a:r>
              <a:rPr lang="fi-FI" dirty="0" err="1"/>
              <a:t>blog</a:t>
            </a:r>
            <a:r>
              <a:rPr lang="fi-FI" dirty="0"/>
              <a:t>/</a:t>
            </a:r>
            <a:r>
              <a:rPr lang="fi-FI" dirty="0" err="1"/>
              <a:t>teaching-strategies</a:t>
            </a:r>
            <a:r>
              <a:rPr lang="fi-FI" dirty="0"/>
              <a:t>/</a:t>
            </a:r>
            <a:r>
              <a:rPr lang="fi-FI" dirty="0" err="1"/>
              <a:t>inquiry-based-learning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2nd of October 2025.</a:t>
            </a:r>
          </a:p>
          <a:p>
            <a:r>
              <a:rPr lang="fi-FI" dirty="0"/>
              <a:t>IB logo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commons.wikimedia.org</a:t>
            </a:r>
            <a:r>
              <a:rPr lang="fi-FI" dirty="0"/>
              <a:t>/wiki/</a:t>
            </a:r>
            <a:r>
              <a:rPr lang="fi-FI" dirty="0" err="1"/>
              <a:t>File:International_Baccalaureate_Logo.svg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2nd of October 2025.</a:t>
            </a:r>
          </a:p>
          <a:p>
            <a:r>
              <a:rPr lang="fi-FI" dirty="0"/>
              <a:t>Learning culture </a:t>
            </a:r>
            <a:r>
              <a:rPr lang="fi-FI" dirty="0" err="1"/>
              <a:t>lamp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sloanreview.mit.edu</a:t>
            </a:r>
            <a:r>
              <a:rPr lang="fi-FI" dirty="0"/>
              <a:t>/</a:t>
            </a:r>
            <a:r>
              <a:rPr lang="fi-FI" dirty="0" err="1"/>
              <a:t>article</a:t>
            </a:r>
            <a:r>
              <a:rPr lang="fi-FI" dirty="0"/>
              <a:t>/three-steps-to-building-a-learning-culture-that-delivers-innovation/&gt; </a:t>
            </a:r>
            <a:r>
              <a:rPr lang="fi-FI" dirty="0" err="1"/>
              <a:t>Accessed</a:t>
            </a:r>
            <a:r>
              <a:rPr lang="fi-FI" dirty="0"/>
              <a:t> 2nd of October 2025.</a:t>
            </a:r>
          </a:p>
          <a:p>
            <a:r>
              <a:rPr lang="fi-FI" dirty="0" err="1"/>
              <a:t>Motivation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www.protouchpro.com</a:t>
            </a:r>
            <a:r>
              <a:rPr lang="fi-FI" dirty="0"/>
              <a:t>/</a:t>
            </a:r>
            <a:r>
              <a:rPr lang="fi-FI" dirty="0" err="1"/>
              <a:t>guest-posts</a:t>
            </a:r>
            <a:r>
              <a:rPr lang="fi-FI" dirty="0"/>
              <a:t>/</a:t>
            </a:r>
            <a:r>
              <a:rPr lang="fi-FI" dirty="0" err="1"/>
              <a:t>cultivating</a:t>
            </a:r>
            <a:r>
              <a:rPr lang="fi-FI" dirty="0"/>
              <a:t>-</a:t>
            </a:r>
            <a:r>
              <a:rPr lang="fi-FI" dirty="0" err="1"/>
              <a:t>inner</a:t>
            </a:r>
            <a:r>
              <a:rPr lang="fi-FI" dirty="0"/>
              <a:t>-</a:t>
            </a:r>
            <a:r>
              <a:rPr lang="fi-FI" dirty="0" err="1"/>
              <a:t>drive</a:t>
            </a:r>
            <a:r>
              <a:rPr lang="fi-FI" dirty="0"/>
              <a:t>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art</a:t>
            </a:r>
            <a:r>
              <a:rPr lang="fi-FI" dirty="0"/>
              <a:t>-of-</a:t>
            </a:r>
            <a:r>
              <a:rPr lang="fi-FI" dirty="0" err="1"/>
              <a:t>self</a:t>
            </a:r>
            <a:r>
              <a:rPr lang="fi-FI" dirty="0"/>
              <a:t>-</a:t>
            </a:r>
            <a:r>
              <a:rPr lang="fi-FI" dirty="0" err="1"/>
              <a:t>motivation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2nd of October 2025.</a:t>
            </a:r>
          </a:p>
          <a:p>
            <a:r>
              <a:rPr lang="fi-FI" dirty="0"/>
              <a:t>Digital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tools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elearningindustry.com</a:t>
            </a:r>
            <a:r>
              <a:rPr lang="fi-FI" dirty="0"/>
              <a:t>/</a:t>
            </a:r>
            <a:r>
              <a:rPr lang="fi-FI" dirty="0" err="1"/>
              <a:t>the</a:t>
            </a:r>
            <a:r>
              <a:rPr lang="fi-FI" dirty="0"/>
              <a:t>-top-</a:t>
            </a:r>
            <a:r>
              <a:rPr lang="fi-FI" dirty="0" err="1"/>
              <a:t>benefits</a:t>
            </a:r>
            <a:r>
              <a:rPr lang="fi-FI" dirty="0"/>
              <a:t>-of-</a:t>
            </a:r>
            <a:r>
              <a:rPr lang="fi-FI" dirty="0" err="1"/>
              <a:t>digital</a:t>
            </a:r>
            <a:r>
              <a:rPr lang="fi-FI" dirty="0"/>
              <a:t>-</a:t>
            </a:r>
            <a:r>
              <a:rPr lang="fi-FI" dirty="0" err="1"/>
              <a:t>learning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2nd of October 2025.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295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285CA3-E742-5372-EA1F-4EC045249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HL </a:t>
            </a:r>
            <a:r>
              <a:rPr lang="fi-FI" dirty="0" err="1"/>
              <a:t>extensions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DF9F7C-7979-39BE-25DF-BE26622462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noProof="0" dirty="0"/>
              <a:t>HL extensions for each context are:</a:t>
            </a:r>
          </a:p>
          <a:p>
            <a:pPr lvl="1"/>
            <a:r>
              <a:rPr lang="en-GB" b="1" noProof="0" dirty="0"/>
              <a:t>(1) Culture</a:t>
            </a:r>
          </a:p>
          <a:p>
            <a:pPr lvl="1"/>
            <a:r>
              <a:rPr lang="en-GB" b="1" noProof="0" dirty="0"/>
              <a:t>(2) Motivation</a:t>
            </a:r>
          </a:p>
          <a:p>
            <a:pPr lvl="1"/>
            <a:r>
              <a:rPr lang="en-GB" b="1" noProof="0" dirty="0"/>
              <a:t>(3) Technology</a:t>
            </a:r>
          </a:p>
          <a:p>
            <a:endParaRPr lang="en-GB" noProof="0" dirty="0"/>
          </a:p>
          <a:p>
            <a:r>
              <a:rPr lang="en-GB" noProof="0" dirty="0"/>
              <a:t>HL extensions are based on </a:t>
            </a:r>
            <a:r>
              <a:rPr lang="en-GB" b="1" noProof="0" dirty="0"/>
              <a:t>inquiry learning</a:t>
            </a:r>
          </a:p>
        </p:txBody>
      </p:sp>
      <p:pic>
        <p:nvPicPr>
          <p:cNvPr id="6" name="Sisällön paikkamerkki 5" descr="Kuva, joka sisältää kohteen teksti, kuvakaappaus, Fontti, diagrammi&#10;&#10;Tekoälyllä luotu sisältö voi olla virheellistä.">
            <a:extLst>
              <a:ext uri="{FF2B5EF4-FFF2-40B4-BE49-F238E27FC236}">
                <a16:creationId xmlns:a16="http://schemas.microsoft.com/office/drawing/2014/main" id="{F613AB8B-1F18-14A1-4419-6FEDA9F2DE6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9650" r="20708"/>
          <a:stretch>
            <a:fillRect/>
          </a:stretch>
        </p:blipFill>
        <p:spPr>
          <a:xfrm>
            <a:off x="4572000" y="1481843"/>
            <a:ext cx="4114800" cy="3894314"/>
          </a:xfrm>
        </p:spPr>
      </p:pic>
    </p:spTree>
    <p:extLst>
      <p:ext uri="{BB962C8B-B14F-4D97-AF65-F5344CB8AC3E}">
        <p14:creationId xmlns:p14="http://schemas.microsoft.com/office/powerpoint/2010/main" val="243062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23D4DD-CA44-474F-F730-D5F8AB18D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HL </a:t>
            </a:r>
            <a:r>
              <a:rPr lang="fi-FI" dirty="0" err="1"/>
              <a:t>extensions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A6240A-153C-E2E0-5742-241498EDA93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noProof="0" dirty="0"/>
              <a:t>Teacher will give </a:t>
            </a:r>
            <a:r>
              <a:rPr lang="en-GB" b="1" noProof="0" dirty="0"/>
              <a:t>prompts</a:t>
            </a:r>
            <a:r>
              <a:rPr lang="en-GB" noProof="0" dirty="0"/>
              <a:t> to encourage students to investigate a topic under each context related to </a:t>
            </a:r>
            <a:r>
              <a:rPr lang="en-GB" i="1" noProof="0" dirty="0"/>
              <a:t>culture</a:t>
            </a:r>
            <a:r>
              <a:rPr lang="en-GB" noProof="0" dirty="0"/>
              <a:t>, </a:t>
            </a:r>
            <a:r>
              <a:rPr lang="en-GB" i="1" noProof="0" dirty="0"/>
              <a:t>motivation</a:t>
            </a:r>
            <a:r>
              <a:rPr lang="en-GB" noProof="0" dirty="0"/>
              <a:t> and </a:t>
            </a:r>
            <a:r>
              <a:rPr lang="en-GB" i="1" noProof="0" dirty="0"/>
              <a:t>technology</a:t>
            </a: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223DAB-BB8A-B97C-C623-5D49098036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noProof="0" dirty="0"/>
              <a:t>Students will </a:t>
            </a:r>
            <a:r>
              <a:rPr lang="en-GB" b="1" noProof="0" dirty="0"/>
              <a:t>explore</a:t>
            </a:r>
            <a:r>
              <a:rPr lang="en-GB" noProof="0" dirty="0"/>
              <a:t>, </a:t>
            </a:r>
            <a:r>
              <a:rPr lang="en-GB" b="1" noProof="0" dirty="0"/>
              <a:t>investigate</a:t>
            </a:r>
            <a:r>
              <a:rPr lang="en-GB" noProof="0" dirty="0"/>
              <a:t>, </a:t>
            </a:r>
            <a:r>
              <a:rPr lang="en-GB" b="1" noProof="0" dirty="0"/>
              <a:t>reflect</a:t>
            </a:r>
            <a:r>
              <a:rPr lang="en-GB" noProof="0" dirty="0"/>
              <a:t> and finally </a:t>
            </a:r>
            <a:r>
              <a:rPr lang="en-GB" b="1" noProof="0" dirty="0"/>
              <a:t>share</a:t>
            </a:r>
            <a:r>
              <a:rPr lang="en-GB" noProof="0" dirty="0"/>
              <a:t> their findings with the </a:t>
            </a:r>
            <a:br>
              <a:rPr lang="en-GB" noProof="0" dirty="0"/>
            </a:br>
            <a:r>
              <a:rPr lang="en-GB" noProof="0" dirty="0"/>
              <a:t>whole class</a:t>
            </a:r>
          </a:p>
          <a:p>
            <a:pPr lvl="1"/>
            <a:r>
              <a:rPr lang="en-GB" noProof="0" dirty="0"/>
              <a:t>The findings will prepare the students for Paper 3</a:t>
            </a:r>
          </a:p>
        </p:txBody>
      </p:sp>
    </p:spTree>
    <p:extLst>
      <p:ext uri="{BB962C8B-B14F-4D97-AF65-F5344CB8AC3E}">
        <p14:creationId xmlns:p14="http://schemas.microsoft.com/office/powerpoint/2010/main" val="178848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5DC727-7C86-AE8E-7EBE-A2A63EAD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HL </a:t>
            </a:r>
            <a:r>
              <a:rPr lang="fi-FI" dirty="0" err="1"/>
              <a:t>extensions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759B99-7D21-F580-C35E-603B02D03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9449"/>
          </a:xfrm>
        </p:spPr>
        <p:txBody>
          <a:bodyPr>
            <a:normAutofit/>
          </a:bodyPr>
          <a:lstStyle/>
          <a:p>
            <a:r>
              <a:rPr lang="en-GB" b="1" noProof="0" dirty="0"/>
              <a:t>Paper 3 </a:t>
            </a:r>
            <a:r>
              <a:rPr lang="en-GB" noProof="0" dirty="0"/>
              <a:t>is focused on </a:t>
            </a:r>
            <a:r>
              <a:rPr lang="en-GB" b="1" noProof="0" dirty="0"/>
              <a:t>HL extensions </a:t>
            </a:r>
            <a:r>
              <a:rPr lang="en-GB" noProof="0" dirty="0"/>
              <a:t>and </a:t>
            </a:r>
            <a:br>
              <a:rPr lang="en-GB" noProof="0" dirty="0"/>
            </a:br>
            <a:r>
              <a:rPr lang="en-GB" b="1" noProof="0" dirty="0"/>
              <a:t>data-analysis</a:t>
            </a:r>
          </a:p>
          <a:p>
            <a:endParaRPr lang="en-GB" noProof="0" dirty="0"/>
          </a:p>
          <a:p>
            <a:r>
              <a:rPr lang="en-GB" noProof="0" dirty="0"/>
              <a:t>In Paper 3 you will have a set of </a:t>
            </a:r>
            <a:r>
              <a:rPr lang="en-GB" b="1" noProof="0" dirty="0"/>
              <a:t>stimulus materials </a:t>
            </a:r>
            <a:r>
              <a:rPr lang="en-GB" noProof="0" dirty="0"/>
              <a:t>that </a:t>
            </a:r>
            <a:r>
              <a:rPr lang="en-GB" i="1" noProof="0" dirty="0"/>
              <a:t>reflect HL extensions </a:t>
            </a:r>
            <a:r>
              <a:rPr lang="en-GB" noProof="0" dirty="0"/>
              <a:t>and where </a:t>
            </a:r>
            <a:r>
              <a:rPr lang="en-GB" i="1" noProof="0" dirty="0"/>
              <a:t>data-analysis is applied</a:t>
            </a:r>
          </a:p>
        </p:txBody>
      </p:sp>
      <p:pic>
        <p:nvPicPr>
          <p:cNvPr id="8" name="Sisällön paikkamerkki 7" descr="Kuva, joka sisältää kohteen Grafiikka, ympyrä, symboli, logo&#10;&#10;Tekoälyllä luotu sisältö voi olla virheellistä.">
            <a:extLst>
              <a:ext uri="{FF2B5EF4-FFF2-40B4-BE49-F238E27FC236}">
                <a16:creationId xmlns:a16="http://schemas.microsoft.com/office/drawing/2014/main" id="{FD62A703-9773-123B-7FC7-128D7748CBD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28835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9CA45-9868-34A6-AA49-D938B578A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700"/>
              <a:t>HL </a:t>
            </a:r>
            <a:r>
              <a:rPr lang="fi-FI" sz="3700" err="1"/>
              <a:t>extensions</a:t>
            </a:r>
            <a:r>
              <a:rPr lang="fi-FI" sz="3700"/>
              <a:t> in </a:t>
            </a:r>
            <a:br>
              <a:rPr lang="fi-FI" sz="3700"/>
            </a:br>
            <a:r>
              <a:rPr lang="fi-FI" sz="3700" err="1"/>
              <a:t>learning</a:t>
            </a:r>
            <a:r>
              <a:rPr lang="fi-FI" sz="3700"/>
              <a:t> and </a:t>
            </a:r>
            <a:r>
              <a:rPr lang="fi-FI" sz="3700" err="1"/>
              <a:t>cognition</a:t>
            </a:r>
            <a:endParaRPr lang="fi-FI" sz="37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E48E90-A54F-3B06-451A-9BBA110DC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GB" sz="2600" b="1" noProof="0" dirty="0"/>
              <a:t>Culture</a:t>
            </a:r>
          </a:p>
          <a:p>
            <a:pPr lvl="1"/>
            <a:r>
              <a:rPr lang="en-GB" sz="2600" noProof="0" dirty="0"/>
              <a:t>The role of culture on learning and cognition</a:t>
            </a:r>
          </a:p>
          <a:p>
            <a:pPr lvl="1"/>
            <a:r>
              <a:rPr lang="en-GB" sz="2600" noProof="0" dirty="0"/>
              <a:t>The role of bilingualism on other cognitive processes</a:t>
            </a:r>
          </a:p>
          <a:p>
            <a:pPr lvl="1"/>
            <a:r>
              <a:rPr lang="en-GB" sz="2600" noProof="0" dirty="0"/>
              <a:t>The extent to which learning and cognition across cultures are similar and different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5E7BCFB1-BD25-BC93-2B65-1BFBA48209E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0327" r="20110" b="-1"/>
          <a:stretch>
            <a:fillRect/>
          </a:stretch>
        </p:blipFill>
        <p:spPr>
          <a:xfrm>
            <a:off x="4648200" y="1600200"/>
            <a:ext cx="4038600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210827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1B7804-4DB2-D4E5-CB0A-69CFE982A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HL </a:t>
            </a:r>
            <a:r>
              <a:rPr lang="fi-FI" dirty="0" err="1"/>
              <a:t>extensions</a:t>
            </a:r>
            <a:r>
              <a:rPr lang="fi-FI" dirty="0"/>
              <a:t> in </a:t>
            </a:r>
            <a:br>
              <a:rPr lang="fi-FI" dirty="0"/>
            </a:b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D2F2D0-E38D-FCCA-26CF-F5B9435433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b="1" noProof="0" dirty="0"/>
              <a:t>Motivation</a:t>
            </a:r>
          </a:p>
          <a:p>
            <a:pPr lvl="1"/>
            <a:r>
              <a:rPr lang="en-GB" noProof="0" dirty="0"/>
              <a:t>The role of motivation in enhancing one cognitive process</a:t>
            </a:r>
          </a:p>
          <a:p>
            <a:pPr lvl="1"/>
            <a:r>
              <a:rPr lang="en-GB" noProof="0" dirty="0"/>
              <a:t>The strategies to motivate students to becoming independent learners</a:t>
            </a:r>
          </a:p>
          <a:p>
            <a:pPr lvl="1"/>
            <a:r>
              <a:rPr lang="en-GB" noProof="0" dirty="0"/>
              <a:t>The extent motivation can be assessed</a:t>
            </a:r>
          </a:p>
        </p:txBody>
      </p:sp>
      <p:pic>
        <p:nvPicPr>
          <p:cNvPr id="6" name="Sisällön paikkamerkki 5" descr="Kuva, joka sisältää kohteen teksti, kuvakaappaus, clipart, graafinen suunnittelu&#10;&#10;Tekoälyllä luotu sisältö voi olla virheellistä.">
            <a:extLst>
              <a:ext uri="{FF2B5EF4-FFF2-40B4-BE49-F238E27FC236}">
                <a16:creationId xmlns:a16="http://schemas.microsoft.com/office/drawing/2014/main" id="{B7935B42-C9C9-C16B-D793-6AEF0954D7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2" y="1689409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395831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DC744A-6686-CB75-EB62-5D84303FC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HL </a:t>
            </a:r>
            <a:r>
              <a:rPr lang="fi-FI" dirty="0" err="1"/>
              <a:t>extensions</a:t>
            </a:r>
            <a:r>
              <a:rPr lang="fi-FI" dirty="0"/>
              <a:t> in </a:t>
            </a:r>
            <a:br>
              <a:rPr lang="fi-FI" dirty="0"/>
            </a:b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584D37-4FE5-7D1A-700C-077BC6F230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noProof="0" dirty="0"/>
          </a:p>
          <a:p>
            <a:r>
              <a:rPr lang="en-GB" b="1" noProof="0" dirty="0"/>
              <a:t>Technology</a:t>
            </a:r>
          </a:p>
          <a:p>
            <a:pPr lvl="1"/>
            <a:r>
              <a:rPr lang="en-GB" noProof="0" dirty="0"/>
              <a:t>The role of technology in learning</a:t>
            </a:r>
          </a:p>
          <a:p>
            <a:pPr lvl="1"/>
            <a:r>
              <a:rPr lang="en-GB" noProof="0" dirty="0"/>
              <a:t>The effect of technology on cognition</a:t>
            </a:r>
          </a:p>
        </p:txBody>
      </p:sp>
      <p:pic>
        <p:nvPicPr>
          <p:cNvPr id="6" name="Sisällön paikkamerkki 5" descr="Kuva, joka sisältää kohteen teksti, kuvakaappaus, graafinen suunnittelu, Grafiikka&#10;&#10;Tekoälyllä luotu sisältö voi olla virheellistä.">
            <a:extLst>
              <a:ext uri="{FF2B5EF4-FFF2-40B4-BE49-F238E27FC236}">
                <a16:creationId xmlns:a16="http://schemas.microsoft.com/office/drawing/2014/main" id="{ED7D12E6-DD9D-1393-7139-9EC545D3670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8882" r="9941"/>
          <a:stretch>
            <a:fillRect/>
          </a:stretch>
        </p:blipFill>
        <p:spPr>
          <a:xfrm>
            <a:off x="4648202" y="2033577"/>
            <a:ext cx="4038598" cy="2790845"/>
          </a:xfrm>
        </p:spPr>
      </p:pic>
    </p:spTree>
    <p:extLst>
      <p:ext uri="{BB962C8B-B14F-4D97-AF65-F5344CB8AC3E}">
        <p14:creationId xmlns:p14="http://schemas.microsoft.com/office/powerpoint/2010/main" val="407118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0CADCF-12B4-F0A5-F569-F60F93E58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Culture in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B16ACC-7B31-7B7D-1BE0-0D380734B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/>
              <a:t>Learning is the same </a:t>
            </a:r>
            <a:r>
              <a:rPr lang="en-GB" dirty="0"/>
              <a:t>in every culture </a:t>
            </a:r>
            <a:r>
              <a:rPr lang="en-GB" noProof="0" dirty="0"/>
              <a:t>because culture doesn’t have any impact on learning</a:t>
            </a:r>
          </a:p>
          <a:p>
            <a:r>
              <a:rPr lang="en-GB" dirty="0">
                <a:solidFill>
                  <a:srgbClr val="000000"/>
                </a:solidFill>
                <a:ea typeface="-webkit-standard"/>
              </a:rPr>
              <a:t>Monolingualism is the real cognitive disadvantage – but we just don't talk about it</a:t>
            </a:r>
            <a:endParaRPr lang="en-GB" dirty="0"/>
          </a:p>
          <a:p>
            <a:r>
              <a:rPr lang="en-US" dirty="0"/>
              <a:t>Comparing intelligence across cultures is like comparing apples to algorithms – they are incommensurable</a:t>
            </a:r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A309479F-3EA0-ED19-1722-001A70287D2D}"/>
              </a:ext>
            </a:extLst>
          </p:cNvPr>
          <p:cNvSpPr txBox="1"/>
          <p:nvPr/>
        </p:nvSpPr>
        <p:spPr>
          <a:xfrm>
            <a:off x="1899217" y="5532716"/>
            <a:ext cx="5345566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3200" b="1" dirty="0"/>
              <a:t>What could be your prompts?</a:t>
            </a:r>
          </a:p>
        </p:txBody>
      </p:sp>
    </p:spTree>
    <p:extLst>
      <p:ext uri="{BB962C8B-B14F-4D97-AF65-F5344CB8AC3E}">
        <p14:creationId xmlns:p14="http://schemas.microsoft.com/office/powerpoint/2010/main" val="109205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CEA948-848B-5B79-AF47-AD63A6D1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Motivation</a:t>
            </a:r>
            <a:r>
              <a:rPr lang="fi-FI" dirty="0"/>
              <a:t> in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0E07135-A350-37C3-38E4-D4809AE53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matters more than intelligence – because without it, even the smartest minds stagnate</a:t>
            </a:r>
            <a:endParaRPr lang="fi-FI" dirty="0"/>
          </a:p>
          <a:p>
            <a:r>
              <a:rPr lang="en-US" dirty="0"/>
              <a:t>The more we try to motivate students, the more dependent they become</a:t>
            </a:r>
            <a:endParaRPr lang="fi-FI" dirty="0"/>
          </a:p>
          <a:p>
            <a:r>
              <a:rPr lang="en-US" dirty="0"/>
              <a:t>Trying to measure motivation is like trying to weigh curiosity – it is pseudoscience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AF4564A-17E5-5B13-0450-40F3AB5DFD49}"/>
              </a:ext>
            </a:extLst>
          </p:cNvPr>
          <p:cNvSpPr txBox="1"/>
          <p:nvPr/>
        </p:nvSpPr>
        <p:spPr>
          <a:xfrm>
            <a:off x="1899217" y="5541388"/>
            <a:ext cx="5345566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3200" b="1" dirty="0"/>
              <a:t>What could be your prompts?</a:t>
            </a:r>
          </a:p>
        </p:txBody>
      </p:sp>
    </p:spTree>
    <p:extLst>
      <p:ext uri="{BB962C8B-B14F-4D97-AF65-F5344CB8AC3E}">
        <p14:creationId xmlns:p14="http://schemas.microsoft.com/office/powerpoint/2010/main" val="243048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556</Words>
  <Application>Microsoft Macintosh PowerPoint</Application>
  <PresentationFormat>Näytössä katseltava diaesitys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-webkit-standard</vt:lpstr>
      <vt:lpstr>Arial</vt:lpstr>
      <vt:lpstr>Calibri</vt:lpstr>
      <vt:lpstr>Office-teema</vt:lpstr>
      <vt:lpstr>LEARNING AND COGNITION HL EXTENSIONS</vt:lpstr>
      <vt:lpstr>About the HL extensions</vt:lpstr>
      <vt:lpstr>About the HL extensions</vt:lpstr>
      <vt:lpstr>About the HL extensions</vt:lpstr>
      <vt:lpstr>HL extensions in  learning and cognition</vt:lpstr>
      <vt:lpstr>HL extensions in  learning and cognition</vt:lpstr>
      <vt:lpstr>HL extensions in  learning and cognition</vt:lpstr>
      <vt:lpstr>Culture in learning and cognition</vt:lpstr>
      <vt:lpstr>Motivation in learning and cognition</vt:lpstr>
      <vt:lpstr>Technology in learning and cognition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87</cp:revision>
  <dcterms:created xsi:type="dcterms:W3CDTF">2016-01-27T06:20:57Z</dcterms:created>
  <dcterms:modified xsi:type="dcterms:W3CDTF">2025-10-03T10:16:21Z</dcterms:modified>
</cp:coreProperties>
</file>