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sldIdLst>
    <p:sldId id="256" r:id="rId2"/>
    <p:sldId id="359" r:id="rId3"/>
    <p:sldId id="360" r:id="rId4"/>
    <p:sldId id="356" r:id="rId5"/>
    <p:sldId id="391" r:id="rId6"/>
    <p:sldId id="392" r:id="rId7"/>
    <p:sldId id="398" r:id="rId8"/>
    <p:sldId id="393" r:id="rId9"/>
    <p:sldId id="394" r:id="rId10"/>
    <p:sldId id="262" r:id="rId11"/>
    <p:sldId id="395" r:id="rId12"/>
    <p:sldId id="400" r:id="rId13"/>
    <p:sldId id="401" r:id="rId14"/>
    <p:sldId id="396" r:id="rId15"/>
    <p:sldId id="365" r:id="rId16"/>
    <p:sldId id="402" r:id="rId17"/>
    <p:sldId id="403" r:id="rId18"/>
    <p:sldId id="399" r:id="rId19"/>
    <p:sldId id="404" r:id="rId20"/>
    <p:sldId id="405" r:id="rId21"/>
    <p:sldId id="406" r:id="rId22"/>
    <p:sldId id="407" r:id="rId23"/>
    <p:sldId id="410" r:id="rId24"/>
    <p:sldId id="281" r:id="rId25"/>
    <p:sldId id="373" r:id="rId26"/>
    <p:sldId id="328" r:id="rId27"/>
    <p:sldId id="326" r:id="rId28"/>
    <p:sldId id="374" r:id="rId29"/>
    <p:sldId id="292" r:id="rId30"/>
    <p:sldId id="296" r:id="rId31"/>
    <p:sldId id="299" r:id="rId32"/>
    <p:sldId id="293" r:id="rId33"/>
    <p:sldId id="300" r:id="rId34"/>
    <p:sldId id="297" r:id="rId35"/>
    <p:sldId id="377" r:id="rId36"/>
    <p:sldId id="303" r:id="rId37"/>
    <p:sldId id="376" r:id="rId38"/>
    <p:sldId id="355" r:id="rId39"/>
    <p:sldId id="306" r:id="rId40"/>
    <p:sldId id="363" r:id="rId41"/>
    <p:sldId id="383" r:id="rId42"/>
    <p:sldId id="379" r:id="rId43"/>
    <p:sldId id="380" r:id="rId44"/>
    <p:sldId id="332" r:id="rId45"/>
    <p:sldId id="378" r:id="rId46"/>
    <p:sldId id="333" r:id="rId47"/>
    <p:sldId id="381" r:id="rId48"/>
    <p:sldId id="366" r:id="rId49"/>
    <p:sldId id="375" r:id="rId50"/>
    <p:sldId id="325" r:id="rId51"/>
    <p:sldId id="371" r:id="rId52"/>
    <p:sldId id="388" r:id="rId53"/>
    <p:sldId id="314" r:id="rId54"/>
    <p:sldId id="364" r:id="rId55"/>
    <p:sldId id="411" r:id="rId56"/>
    <p:sldId id="384" r:id="rId57"/>
    <p:sldId id="385" r:id="rId58"/>
    <p:sldId id="389" r:id="rId59"/>
    <p:sldId id="412" r:id="rId60"/>
    <p:sldId id="357" r:id="rId61"/>
    <p:sldId id="273" r:id="rId62"/>
    <p:sldId id="390" r:id="rId63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22"/>
    <p:restoredTop sz="94585"/>
  </p:normalViewPr>
  <p:slideViewPr>
    <p:cSldViewPr snapToGrid="0" snapToObjects="1">
      <p:cViewPr varScale="1">
        <p:scale>
          <a:sx n="110" d="100"/>
          <a:sy n="110" d="100"/>
        </p:scale>
        <p:origin x="6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E65A7-FD23-DA48-AD9B-928F915787D4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A649C-DA85-D346-B166-462D6832883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294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0553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23.9.2026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Rsfhepn6nE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WKvpFZJwcE?feature=oembed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2hHt_PXe5o?feature=oembed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howH0kb7n0?feature=oembed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LpfYCZa87g?feature=oembed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VQXZudZd5s?feature=oembed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fy9j0h9_O8?feature=oembed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kaXNvzE4pk?feature=oembed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ULR_TjnLxs?feature=oembed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5.2 COGNITIVE PROCESSES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2D073B-3DA9-4787-ACE3-F7B2A146B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processes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AE802A8-EA87-6490-6164-FA45A4B1C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7638"/>
            <a:ext cx="8229600" cy="326380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C1FDCFB-3C9C-FF8D-AD46-0862628F8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681445"/>
            <a:ext cx="8229599" cy="6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8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DA7815-E798-BBB5-FDBB-732E76DD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processes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8998756-71D8-5569-37CD-F2D0E0623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415" y="1600200"/>
            <a:ext cx="7219169" cy="4525963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69BD143-E1F5-38A9-B83D-6298BAFC581B}"/>
              </a:ext>
            </a:extLst>
          </p:cNvPr>
          <p:cNvSpPr/>
          <p:nvPr/>
        </p:nvSpPr>
        <p:spPr>
          <a:xfrm>
            <a:off x="1243881" y="2822551"/>
            <a:ext cx="6699280" cy="1275724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26B5F39B-6985-79F2-65F0-0EAFCEC0DECB}"/>
              </a:ext>
            </a:extLst>
          </p:cNvPr>
          <p:cNvSpPr/>
          <p:nvPr/>
        </p:nvSpPr>
        <p:spPr>
          <a:xfrm>
            <a:off x="1243881" y="4880471"/>
            <a:ext cx="6699280" cy="1101687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584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CF4D74-FBA7-B54F-BE8B-F50465A1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models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2CA66C-4BD7-4543-9871-DF5E1ED18B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b="1" dirty="0"/>
              <a:t>What is a model?</a:t>
            </a:r>
          </a:p>
          <a:p>
            <a:pPr lvl="1"/>
            <a:r>
              <a:rPr lang="en-GB" dirty="0"/>
              <a:t>Physical representation what a psychological phenomenon could </a:t>
            </a:r>
            <a:br>
              <a:rPr lang="en-GB" dirty="0"/>
            </a:br>
            <a:r>
              <a:rPr lang="en-GB" dirty="0"/>
              <a:t>look like</a:t>
            </a:r>
          </a:p>
          <a:p>
            <a:pPr lvl="1"/>
            <a:r>
              <a:rPr lang="en-GB" dirty="0"/>
              <a:t>Hypothetical construct</a:t>
            </a:r>
          </a:p>
        </p:txBody>
      </p:sp>
      <p:pic>
        <p:nvPicPr>
          <p:cNvPr id="6" name="Sisällön paikkamerkki 5" descr="Kuva, joka sisältää kohteen kissa, piirtäminen&#10;&#10;Kuvaus luotu automaattisesti">
            <a:extLst>
              <a:ext uri="{FF2B5EF4-FFF2-40B4-BE49-F238E27FC236}">
                <a16:creationId xmlns:a16="http://schemas.microsoft.com/office/drawing/2014/main" id="{2C8F6439-2102-8640-9759-C56D3CF001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912378"/>
            <a:ext cx="4191000" cy="1960927"/>
          </a:xfrm>
        </p:spPr>
      </p:pic>
    </p:spTree>
    <p:extLst>
      <p:ext uri="{BB962C8B-B14F-4D97-AF65-F5344CB8AC3E}">
        <p14:creationId xmlns:p14="http://schemas.microsoft.com/office/powerpoint/2010/main" val="334643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0AC4A9-DC3D-988C-AC0E-3A346455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models</a:t>
            </a:r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8DDB437F-3688-1F90-D1D1-F3323B36D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924"/>
            <a:ext cx="8229600" cy="5127960"/>
          </a:xfrm>
        </p:spPr>
        <p:txBody>
          <a:bodyPr>
            <a:normAutofit/>
          </a:bodyPr>
          <a:lstStyle/>
          <a:p>
            <a:r>
              <a:rPr lang="en-GB" sz="2800" b="1" noProof="0" dirty="0"/>
              <a:t>Behaviourism: </a:t>
            </a:r>
            <a:r>
              <a:rPr lang="en-GB" sz="2800" noProof="0" dirty="0"/>
              <a:t>Only observable behaviour (response to stimulus) can be scientifically studied </a:t>
            </a:r>
          </a:p>
          <a:p>
            <a:endParaRPr lang="en-GB" sz="2800" dirty="0"/>
          </a:p>
          <a:p>
            <a:endParaRPr lang="en-GB" sz="2800" noProof="0" dirty="0"/>
          </a:p>
          <a:p>
            <a:endParaRPr lang="en-GB" sz="2800" dirty="0"/>
          </a:p>
          <a:p>
            <a:endParaRPr lang="en-GB" sz="3000" dirty="0"/>
          </a:p>
          <a:p>
            <a:r>
              <a:rPr lang="en-GB" sz="2800" b="1" dirty="0"/>
              <a:t>Cognitive psychology: </a:t>
            </a:r>
            <a:r>
              <a:rPr lang="en-GB" sz="2800" dirty="0"/>
              <a:t>What happens between the stimulus and response?</a:t>
            </a:r>
            <a:endParaRPr lang="fi-FI" sz="2800" dirty="0"/>
          </a:p>
          <a:p>
            <a:pPr lvl="1"/>
            <a:r>
              <a:rPr lang="en-GB" sz="2400" dirty="0"/>
              <a:t>To help explain complex processes like memory, cognitive psychologists have developed cognitive models</a:t>
            </a:r>
            <a:endParaRPr lang="fi-FI" sz="2400" dirty="0"/>
          </a:p>
          <a:p>
            <a:endParaRPr lang="en-GB" sz="2800" noProof="0" dirty="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C0D55D5A-5A2E-E4EB-5D43-4BEDC4D2DC6F}"/>
              </a:ext>
            </a:extLst>
          </p:cNvPr>
          <p:cNvGrpSpPr/>
          <p:nvPr/>
        </p:nvGrpSpPr>
        <p:grpSpPr>
          <a:xfrm>
            <a:off x="457200" y="2673749"/>
            <a:ext cx="9169686" cy="1325563"/>
            <a:chOff x="1577939" y="2646515"/>
            <a:chExt cx="9169686" cy="1325563"/>
          </a:xfrm>
        </p:grpSpPr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081AA155-4DAA-9BC6-A53F-DEEC66522FF6}"/>
                </a:ext>
              </a:extLst>
            </p:cNvPr>
            <p:cNvSpPr txBox="1"/>
            <p:nvPr/>
          </p:nvSpPr>
          <p:spPr>
            <a:xfrm>
              <a:off x="7809216" y="2990760"/>
              <a:ext cx="29384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3600" dirty="0"/>
                <a:t>RESPONSE</a:t>
              </a: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60C68809-BCA6-DAD1-CF22-2E446CE7E6A4}"/>
                </a:ext>
              </a:extLst>
            </p:cNvPr>
            <p:cNvSpPr txBox="1"/>
            <p:nvPr/>
          </p:nvSpPr>
          <p:spPr>
            <a:xfrm>
              <a:off x="1577939" y="2990760"/>
              <a:ext cx="2511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3600" dirty="0"/>
                <a:t>STIMULUS</a:t>
              </a:r>
            </a:p>
          </p:txBody>
        </p:sp>
        <p:cxnSp>
          <p:nvCxnSpPr>
            <p:cNvPr id="8" name="Suora nuoliyhdysviiva 7">
              <a:extLst>
                <a:ext uri="{FF2B5EF4-FFF2-40B4-BE49-F238E27FC236}">
                  <a16:creationId xmlns:a16="http://schemas.microsoft.com/office/drawing/2014/main" id="{950CDFE9-864A-3F5C-0F0E-EA9F0FEACB42}"/>
                </a:ext>
              </a:extLst>
            </p:cNvPr>
            <p:cNvCxnSpPr/>
            <p:nvPr/>
          </p:nvCxnSpPr>
          <p:spPr>
            <a:xfrm>
              <a:off x="3688422" y="3309297"/>
              <a:ext cx="3637052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039ED791-51D3-BAC2-5369-C0B90490C742}"/>
                </a:ext>
              </a:extLst>
            </p:cNvPr>
            <p:cNvSpPr/>
            <p:nvPr/>
          </p:nvSpPr>
          <p:spPr>
            <a:xfrm>
              <a:off x="4735699" y="2646515"/>
              <a:ext cx="1571946" cy="132556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0" name="Kuva 9" descr="Kysymysmerkki tasaisella täytöllä">
              <a:extLst>
                <a:ext uri="{FF2B5EF4-FFF2-40B4-BE49-F238E27FC236}">
                  <a16:creationId xmlns:a16="http://schemas.microsoft.com/office/drawing/2014/main" id="{17B03938-2A5C-53D3-9D9C-6AF5FBE9D0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064472" y="2852096"/>
              <a:ext cx="914400" cy="914400"/>
            </a:xfrm>
            <a:prstGeom prst="rect">
              <a:avLst/>
            </a:prstGeom>
          </p:spPr>
        </p:pic>
        <p:cxnSp>
          <p:nvCxnSpPr>
            <p:cNvPr id="11" name="Suora nuoliyhdysviiva 10">
              <a:extLst>
                <a:ext uri="{FF2B5EF4-FFF2-40B4-BE49-F238E27FC236}">
                  <a16:creationId xmlns:a16="http://schemas.microsoft.com/office/drawing/2014/main" id="{AFF75489-3157-4C13-181D-D03F295CDA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1352" y="3826057"/>
              <a:ext cx="1568521" cy="0"/>
            </a:xfrm>
            <a:prstGeom prst="straightConnector1">
              <a:avLst/>
            </a:prstGeom>
            <a:ln w="57150">
              <a:solidFill>
                <a:srgbClr val="FFC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944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DDDFF6-AA82-9C59-CA86-CF264C03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/>
          </a:p>
        </p:txBody>
      </p:sp>
      <p:pic>
        <p:nvPicPr>
          <p:cNvPr id="4" name="Online-media 3" descr="Why is my memory like this 🥴🤣">
            <a:hlinkClick r:id="" action="ppaction://media"/>
            <a:extLst>
              <a:ext uri="{FF2B5EF4-FFF2-40B4-BE49-F238E27FC236}">
                <a16:creationId xmlns:a16="http://schemas.microsoft.com/office/drawing/2014/main" id="{B958B66D-B4BA-032D-732E-64F067DFF8E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9B0F1574-6EAC-3E8A-3C65-9597AFDEC52E}"/>
              </a:ext>
            </a:extLst>
          </p:cNvPr>
          <p:cNvSpPr txBox="1"/>
          <p:nvPr/>
        </p:nvSpPr>
        <p:spPr>
          <a:xfrm>
            <a:off x="2064344" y="6220590"/>
            <a:ext cx="501534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Why does our memory work like this?</a:t>
            </a:r>
          </a:p>
        </p:txBody>
      </p:sp>
    </p:spTree>
    <p:extLst>
      <p:ext uri="{BB962C8B-B14F-4D97-AF65-F5344CB8AC3E}">
        <p14:creationId xmlns:p14="http://schemas.microsoft.com/office/powerpoint/2010/main" val="123931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1BE30D-EC45-3935-104E-BFE964C38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143B16A-41B1-70C8-6C65-E855F18D3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27979"/>
            <a:ext cx="8229600" cy="307040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86EBFEE6-B132-9F03-2F30-0EDFD537A572}"/>
              </a:ext>
            </a:extLst>
          </p:cNvPr>
          <p:cNvSpPr txBox="1"/>
          <p:nvPr/>
        </p:nvSpPr>
        <p:spPr>
          <a:xfrm>
            <a:off x="894360" y="1824472"/>
            <a:ext cx="7354450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Multi-store model of memory (Atkinson &amp; Shiffrin, 1968)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710F771-A23C-35A5-864F-B4E0C9087F43}"/>
              </a:ext>
            </a:extLst>
          </p:cNvPr>
          <p:cNvSpPr txBox="1"/>
          <p:nvPr/>
        </p:nvSpPr>
        <p:spPr>
          <a:xfrm>
            <a:off x="1006410" y="5477728"/>
            <a:ext cx="7130350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Aims to explain how humans </a:t>
            </a:r>
            <a:r>
              <a:rPr lang="en-US" sz="2400" b="1" dirty="0"/>
              <a:t>encode</a:t>
            </a:r>
            <a:r>
              <a:rPr lang="en-US" sz="2400" dirty="0"/>
              <a:t>, </a:t>
            </a:r>
            <a:r>
              <a:rPr lang="en-US" sz="2400" b="1" dirty="0"/>
              <a:t>store</a:t>
            </a:r>
            <a:r>
              <a:rPr lang="en-US" sz="2400" dirty="0"/>
              <a:t> and </a:t>
            </a:r>
            <a:r>
              <a:rPr lang="en-US" sz="2400" b="1" dirty="0"/>
              <a:t>retrieve</a:t>
            </a:r>
            <a:br>
              <a:rPr lang="en-US" sz="2400" dirty="0"/>
            </a:br>
            <a:r>
              <a:rPr lang="en-US" sz="2400" dirty="0"/>
              <a:t>information between three distinct stores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331867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21C40E-0B8B-EB45-9391-0A325CEC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201BFEB-CDBD-5F4D-9B82-AE5D8C25B8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Read </a:t>
            </a:r>
            <a:r>
              <a:rPr lang="en-GB" i="1" dirty="0"/>
              <a:t>“Multi-store model of memory (MSM)”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5.2.1 </a:t>
            </a:r>
            <a:r>
              <a:rPr lang="en-GB" dirty="0"/>
              <a:t>and complete the teacher’s handout</a:t>
            </a:r>
          </a:p>
          <a:p>
            <a:pPr lvl="1"/>
            <a:r>
              <a:rPr lang="en-GB" dirty="0"/>
              <a:t>How does </a:t>
            </a:r>
            <a:r>
              <a:rPr lang="en-GB" b="1" dirty="0"/>
              <a:t>encoding</a:t>
            </a:r>
            <a:r>
              <a:rPr lang="en-GB" dirty="0"/>
              <a:t>, </a:t>
            </a:r>
            <a:r>
              <a:rPr lang="en-GB" b="1" dirty="0"/>
              <a:t>capacity</a:t>
            </a:r>
            <a:r>
              <a:rPr lang="en-GB" dirty="0"/>
              <a:t> and </a:t>
            </a:r>
            <a:r>
              <a:rPr lang="en-GB" b="1" dirty="0"/>
              <a:t>duration</a:t>
            </a:r>
            <a:r>
              <a:rPr lang="en-GB" dirty="0"/>
              <a:t> differ in each store?</a:t>
            </a:r>
          </a:p>
          <a:p>
            <a:pPr lvl="1"/>
            <a:endParaRPr lang="en-GB" dirty="0"/>
          </a:p>
        </p:txBody>
      </p:sp>
      <p:pic>
        <p:nvPicPr>
          <p:cNvPr id="6" name="Picture 2" descr="Types of memory - sensory, short-term and long-term, vector outline diagram. Sensory information transferred and stored as memories. Cognitive science">
            <a:extLst>
              <a:ext uri="{FF2B5EF4-FFF2-40B4-BE49-F238E27FC236}">
                <a16:creationId xmlns:a16="http://schemas.microsoft.com/office/drawing/2014/main" id="{3D9118AB-C299-8825-69A3-786F7556DF3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0"/>
          <a:stretch>
            <a:fillRect/>
          </a:stretch>
        </p:blipFill>
        <p:spPr bwMode="auto">
          <a:xfrm>
            <a:off x="4232031" y="2822481"/>
            <a:ext cx="4911969" cy="205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396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CA54C2-466B-B444-A3F9-C94F5A3F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F9ABAD-24A0-0344-9387-7219A5E5C6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Prepare yourself for </a:t>
            </a:r>
            <a:r>
              <a:rPr lang="en-GB" b="1" dirty="0"/>
              <a:t>Sperling’s test (1960)</a:t>
            </a:r>
            <a:r>
              <a:rPr lang="en-GB" dirty="0"/>
              <a:t>!</a:t>
            </a:r>
          </a:p>
          <a:p>
            <a:pPr lvl="1"/>
            <a:r>
              <a:rPr lang="en-GB" dirty="0"/>
              <a:t>Teacher will show you a 4x3 grid of characters for an extremely brief moment of time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5411D2-6F9F-BA44-B0DB-674E5BA4A2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After showing the grid, the teacher will say ”</a:t>
            </a:r>
            <a:r>
              <a:rPr lang="en-GB" i="1" dirty="0"/>
              <a:t>top</a:t>
            </a:r>
            <a:r>
              <a:rPr lang="en-GB" dirty="0"/>
              <a:t>”, ”</a:t>
            </a:r>
            <a:r>
              <a:rPr lang="en-GB" i="1" dirty="0"/>
              <a:t>middle</a:t>
            </a:r>
            <a:r>
              <a:rPr lang="en-GB" dirty="0"/>
              <a:t>” or ”</a:t>
            </a:r>
            <a:r>
              <a:rPr lang="en-GB" i="1" dirty="0"/>
              <a:t>bottom</a:t>
            </a:r>
            <a:r>
              <a:rPr lang="en-GB" dirty="0"/>
              <a:t>” indicating the line of the grid</a:t>
            </a:r>
          </a:p>
          <a:p>
            <a:pPr lvl="1"/>
            <a:r>
              <a:rPr lang="en-GB" dirty="0"/>
              <a:t>Your job is to remember as many characters from that line as possible</a:t>
            </a:r>
          </a:p>
        </p:txBody>
      </p:sp>
    </p:spTree>
    <p:extLst>
      <p:ext uri="{BB962C8B-B14F-4D97-AF65-F5344CB8AC3E}">
        <p14:creationId xmlns:p14="http://schemas.microsoft.com/office/powerpoint/2010/main" val="133076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2" y="1302544"/>
            <a:ext cx="4714875" cy="4105275"/>
          </a:xfrm>
        </p:spPr>
      </p:pic>
    </p:spTree>
    <p:extLst>
      <p:ext uri="{BB962C8B-B14F-4D97-AF65-F5344CB8AC3E}">
        <p14:creationId xmlns:p14="http://schemas.microsoft.com/office/powerpoint/2010/main" val="79218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682C79-00BB-D846-B77B-9B127D01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FD93EA-6965-CA4B-960B-0609D4B91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90646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Read </a:t>
            </a:r>
            <a:r>
              <a:rPr lang="en-GB" b="1" dirty="0"/>
              <a:t>Glanzer and Cunitz (1966) </a:t>
            </a:r>
            <a:r>
              <a:rPr lang="en-GB" dirty="0"/>
              <a:t>from </a:t>
            </a:r>
            <a:r>
              <a:rPr lang="en-GB" dirty="0">
                <a:solidFill>
                  <a:srgbClr val="0070C0"/>
                </a:solidFill>
              </a:rPr>
              <a:t>teacher’s supplementary materials?</a:t>
            </a:r>
          </a:p>
          <a:p>
            <a:pPr lvl="1"/>
            <a:r>
              <a:rPr lang="en-GB" dirty="0"/>
              <a:t>What kind of evidence does </a:t>
            </a:r>
            <a:r>
              <a:rPr lang="en-GB" b="1" dirty="0"/>
              <a:t>serial position effect </a:t>
            </a:r>
            <a:r>
              <a:rPr lang="en-GB" dirty="0"/>
              <a:t>provide for the </a:t>
            </a:r>
            <a:r>
              <a:rPr lang="en-GB" i="1" dirty="0"/>
              <a:t>multi-store model of memory</a:t>
            </a:r>
            <a:r>
              <a:rPr lang="en-GB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729CE8A-D659-3040-BC32-5C5543DC5A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230224"/>
            <a:ext cx="4038600" cy="3027576"/>
          </a:xfrm>
        </p:spPr>
      </p:pic>
    </p:spTree>
    <p:extLst>
      <p:ext uri="{BB962C8B-B14F-4D97-AF65-F5344CB8AC3E}">
        <p14:creationId xmlns:p14="http://schemas.microsoft.com/office/powerpoint/2010/main" val="320352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96AA8D-E928-D0A7-18B3-FB06AC21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906468-3AB0-FE95-55F1-A38CA227D3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Independent measures design</a:t>
            </a:r>
          </a:p>
          <a:p>
            <a:pPr lvl="1"/>
            <a:r>
              <a:rPr lang="en-GB" noProof="0" dirty="0"/>
              <a:t>Participants are randomly allocated into separate groups, usually experimental and control groups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114C249-0D05-AEC1-495E-513360AB3E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Repeated measures design</a:t>
            </a:r>
          </a:p>
          <a:p>
            <a:pPr lvl="1"/>
            <a:r>
              <a:rPr lang="en-GB" noProof="0" dirty="0"/>
              <a:t>Participants experience all the conditions</a:t>
            </a:r>
            <a:r>
              <a:rPr lang="en-GB" i="1" noProof="0" dirty="0"/>
              <a:t> </a:t>
            </a:r>
            <a:r>
              <a:rPr lang="en-GB" noProof="0" dirty="0"/>
              <a:t>of the experiment</a:t>
            </a:r>
          </a:p>
        </p:txBody>
      </p:sp>
    </p:spTree>
    <p:extLst>
      <p:ext uri="{BB962C8B-B14F-4D97-AF65-F5344CB8AC3E}">
        <p14:creationId xmlns:p14="http://schemas.microsoft.com/office/powerpoint/2010/main" val="363762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4E43AD-C002-8CC7-CF13-4E60CA1C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58A5BEB7-FC17-92B0-54F1-C370E51BE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843" y="1600200"/>
            <a:ext cx="658431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69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12E621-CB13-E147-BD21-C57292F4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92FB0BB-0F13-C54C-AD33-0C1E9F7C8163}"/>
              </a:ext>
            </a:extLst>
          </p:cNvPr>
          <p:cNvSpPr txBox="1"/>
          <p:nvPr/>
        </p:nvSpPr>
        <p:spPr>
          <a:xfrm>
            <a:off x="1177480" y="1417638"/>
            <a:ext cx="678903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 err="1"/>
              <a:t>Working</a:t>
            </a:r>
            <a:r>
              <a:rPr lang="fi-FI" sz="2400" b="1" dirty="0"/>
              <a:t> </a:t>
            </a:r>
            <a:r>
              <a:rPr lang="fi-FI" sz="2400" b="1" dirty="0" err="1"/>
              <a:t>memory</a:t>
            </a:r>
            <a:r>
              <a:rPr lang="fi-FI" sz="2400" b="1" dirty="0"/>
              <a:t> </a:t>
            </a:r>
            <a:r>
              <a:rPr lang="fi-FI" sz="2400" b="1" dirty="0" err="1"/>
              <a:t>model</a:t>
            </a:r>
            <a:r>
              <a:rPr lang="fi-FI" sz="2400" b="1" dirty="0"/>
              <a:t> (</a:t>
            </a:r>
            <a:r>
              <a:rPr lang="fi-FI" sz="2400" b="1" dirty="0" err="1"/>
              <a:t>Baddeley</a:t>
            </a:r>
            <a:r>
              <a:rPr lang="fi-FI" sz="2400" b="1" dirty="0"/>
              <a:t> and </a:t>
            </a:r>
            <a:r>
              <a:rPr lang="fi-FI" sz="2400" b="1" dirty="0" err="1"/>
              <a:t>Hitch</a:t>
            </a:r>
            <a:r>
              <a:rPr lang="fi-FI" sz="2400" b="1" dirty="0"/>
              <a:t>, 1974)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940B1DB-0F90-2DD9-16C6-2BC171424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49" y="2214649"/>
            <a:ext cx="8635902" cy="352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0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25661-D808-6540-8646-E1A66FE5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CB9F7DD-2066-3446-9761-4B6F650073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Read </a:t>
            </a:r>
            <a:r>
              <a:rPr lang="en-GB" i="1" dirty="0"/>
              <a:t>“Working Memory Model (WMM)”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5.2.1 </a:t>
            </a:r>
            <a:r>
              <a:rPr lang="en-GB" dirty="0"/>
              <a:t>and summarize the main functions of the parts in the working memory model in your own words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117B8527-96CB-5948-B439-A413E53D9C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689020"/>
            <a:ext cx="4038600" cy="2348323"/>
          </a:xfrm>
        </p:spPr>
      </p:pic>
    </p:spTree>
    <p:extLst>
      <p:ext uri="{BB962C8B-B14F-4D97-AF65-F5344CB8AC3E}">
        <p14:creationId xmlns:p14="http://schemas.microsoft.com/office/powerpoint/2010/main" val="14655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D2BA4D-83C6-CE38-2BFD-AF1DDEB7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93AA66-80AE-CCEF-76F8-93C1A85472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the summary of </a:t>
            </a:r>
            <a:r>
              <a:rPr lang="en-GB" b="1" noProof="0" dirty="0"/>
              <a:t>Landry and Bartling (2011)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5.2.11</a:t>
            </a:r>
          </a:p>
          <a:p>
            <a:pPr lvl="1"/>
            <a:r>
              <a:rPr lang="en-GB" noProof="0" dirty="0"/>
              <a:t>What kind of evidence does it provide for working memory model?</a:t>
            </a:r>
          </a:p>
        </p:txBody>
      </p:sp>
      <p:pic>
        <p:nvPicPr>
          <p:cNvPr id="5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A1C83D6-C1EB-A1AF-8706-3914D31D03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8202" y="1604438"/>
            <a:ext cx="4038598" cy="4517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273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51E01CF-9BCF-0CBF-3E96-11DDD781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/>
          </a:p>
        </p:txBody>
      </p:sp>
      <p:pic>
        <p:nvPicPr>
          <p:cNvPr id="7" name="Online-media 6" descr="Peter Doolittle: How your &quot;working memory&quot; makes sense of the world">
            <a:hlinkClick r:id="" action="ppaction://media"/>
            <a:extLst>
              <a:ext uri="{FF2B5EF4-FFF2-40B4-BE49-F238E27FC236}">
                <a16:creationId xmlns:a16="http://schemas.microsoft.com/office/drawing/2014/main" id="{03280E8A-49A2-3F6D-1F15-4ADD4D679BC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EBB8895-C676-DB0D-37DD-F7BBADC53B2B}"/>
              </a:ext>
            </a:extLst>
          </p:cNvPr>
          <p:cNvSpPr txBox="1"/>
          <p:nvPr/>
        </p:nvSpPr>
        <p:spPr>
          <a:xfrm>
            <a:off x="1763239" y="6220590"/>
            <a:ext cx="561756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378195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B8C823-82CA-C2FD-55A2-8B50D81E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1B0FE1-F354-00CC-1166-5D8FAF9714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Postulates that humans have limited working memory capacity</a:t>
            </a:r>
          </a:p>
          <a:p>
            <a:r>
              <a:rPr lang="en-GB" i="1" noProof="0" dirty="0"/>
              <a:t>Information overload </a:t>
            </a:r>
            <a:r>
              <a:rPr lang="en-GB" noProof="0" dirty="0"/>
              <a:t>occurs when we are presented with information that exceeds our working memory capacity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B76639EE-B4DD-8369-858F-403470F28D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95105"/>
            <a:ext cx="4038600" cy="273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7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90D452-DF53-EB7F-D5E1-8534163BD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E2347F-87E0-C346-4C97-FA2280E24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07924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Three types of cognitive load</a:t>
            </a:r>
          </a:p>
          <a:p>
            <a:pPr lvl="1"/>
            <a:r>
              <a:rPr lang="en-GB" b="1" noProof="0" dirty="0"/>
              <a:t>(1) Intrinsic: </a:t>
            </a:r>
            <a:r>
              <a:rPr lang="en-GB" noProof="0" dirty="0"/>
              <a:t>how difficult is the task per se?</a:t>
            </a:r>
          </a:p>
          <a:p>
            <a:pPr lvl="1"/>
            <a:r>
              <a:rPr lang="en-GB" b="1" noProof="0" dirty="0"/>
              <a:t>(2) Extraneous: </a:t>
            </a:r>
            <a:r>
              <a:rPr lang="en-GB" noProof="0" dirty="0"/>
              <a:t>how easy or difficult it is to learn in the environment?</a:t>
            </a:r>
          </a:p>
          <a:p>
            <a:pPr lvl="1"/>
            <a:r>
              <a:rPr lang="en-GB" b="1" noProof="0" dirty="0"/>
              <a:t>(3) Germane: </a:t>
            </a:r>
            <a:r>
              <a:rPr lang="en-GB" noProof="0" dirty="0"/>
              <a:t>how well can I fit the material into schemas?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3F70A7BD-8D24-B37D-230A-61986BB337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51782" y="1600200"/>
            <a:ext cx="314896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3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F2FD06-8A68-CAA3-586C-BEE5FAAA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1A61229A-9BFD-E02A-C8F5-3572C0374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00242"/>
            <a:ext cx="8229600" cy="392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6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DC2E82-9B29-E32E-109C-1AEEE1E0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953BA8-1FF5-80A9-ACC4-11A99A32C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GB" b="1" noProof="0" dirty="0"/>
              <a:t>Sana et al. (2013)</a:t>
            </a:r>
          </a:p>
          <a:p>
            <a:pPr lvl="1"/>
            <a:r>
              <a:rPr lang="en-GB" noProof="0" dirty="0"/>
              <a:t>Does viewing multitasking compromise student performance?</a:t>
            </a:r>
          </a:p>
          <a:p>
            <a:pPr lvl="1"/>
            <a:r>
              <a:rPr lang="en-GB" noProof="0" dirty="0"/>
              <a:t>44 undergraduate psychology students listened to a PowerPoint presentation on meteorology</a:t>
            </a:r>
          </a:p>
          <a:p>
            <a:pPr lvl="1"/>
            <a:r>
              <a:rPr lang="en-GB" noProof="0" dirty="0"/>
              <a:t>Half of them had a view to multitasking</a:t>
            </a:r>
          </a:p>
        </p:txBody>
      </p:sp>
      <p:pic>
        <p:nvPicPr>
          <p:cNvPr id="6" name="Sisällön paikkamerkki 5" descr="Kuva, joka sisältää kohteen teksti, kuvakaappaus, diagrammi, muotoilu&#10;&#10;Tekoälyllä luotu sisältö voi olla virheellistä.">
            <a:extLst>
              <a:ext uri="{FF2B5EF4-FFF2-40B4-BE49-F238E27FC236}">
                <a16:creationId xmlns:a16="http://schemas.microsoft.com/office/drawing/2014/main" id="{F65BF25A-EC9F-CE44-8CB2-5ECC3CD862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97475"/>
            <a:ext cx="4038600" cy="2931412"/>
          </a:xfrm>
        </p:spPr>
      </p:pic>
    </p:spTree>
    <p:extLst>
      <p:ext uri="{BB962C8B-B14F-4D97-AF65-F5344CB8AC3E}">
        <p14:creationId xmlns:p14="http://schemas.microsoft.com/office/powerpoint/2010/main" val="46739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392460-AA8B-A374-6AAA-0CFCDB2D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B2F5E6-63A6-BC3F-CFAC-65DAE8505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Mani et al. (2013)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noProof="0" dirty="0"/>
              <a:t>How can a poverty cause a context for cognitive load?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69041B9-E2DD-9324-58E3-FAA8A277D7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62500" y="1659731"/>
            <a:ext cx="38100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models of memory </a:t>
            </a:r>
            <a:r>
              <a:rPr lang="en-GB" dirty="0"/>
              <a:t>and </a:t>
            </a:r>
            <a:r>
              <a:rPr lang="en-GB" i="1" dirty="0"/>
              <a:t>cognitive load theory </a:t>
            </a:r>
            <a:r>
              <a:rPr lang="en-GB" dirty="0"/>
              <a:t>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memory models and the cognitive load theory?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9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9C7198-DDE7-8B47-843C-B0933288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Biological</a:t>
            </a:r>
            <a:r>
              <a:rPr lang="fi-FI" dirty="0"/>
              <a:t> </a:t>
            </a:r>
            <a:r>
              <a:rPr lang="fi-FI" dirty="0" err="1"/>
              <a:t>approach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09D8E6-7595-1145-A5FD-AA5D04718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Researches how </a:t>
            </a:r>
            <a:r>
              <a:rPr lang="en-GB" i="1" noProof="0" dirty="0"/>
              <a:t>physiology impacts </a:t>
            </a:r>
            <a:br>
              <a:rPr lang="en-GB" i="1" noProof="0" dirty="0"/>
            </a:br>
            <a:r>
              <a:rPr lang="en-GB" i="1" noProof="0" dirty="0"/>
              <a:t>our behaviour</a:t>
            </a:r>
            <a:endParaRPr lang="en-GB" noProof="0" dirty="0"/>
          </a:p>
          <a:p>
            <a:pPr lvl="1"/>
            <a:r>
              <a:rPr lang="en-GB" noProof="0" dirty="0"/>
              <a:t>The relationship between biological factors and behaviour is </a:t>
            </a:r>
            <a:r>
              <a:rPr lang="en-GB" b="1" noProof="0" dirty="0"/>
              <a:t>bidirectional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EF9E9608-053C-9B64-85CC-B0C4FCF79F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1339058"/>
            <a:ext cx="4038598" cy="5048248"/>
          </a:xfrm>
        </p:spPr>
      </p:pic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43DCC3-A651-8545-B2CB-072EB31E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Holism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6DA3D3-4870-B945-A881-EFD971CD62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163529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An attempt to explain human behaviour in all its complexity</a:t>
            </a:r>
          </a:p>
          <a:p>
            <a:pPr lvl="1"/>
            <a:r>
              <a:rPr lang="en-GB" dirty="0"/>
              <a:t>All factors need to be taken into consideration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7C62222-DEE2-2540-AE53-0F532FE981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8003"/>
          <a:stretch/>
        </p:blipFill>
        <p:spPr>
          <a:xfrm>
            <a:off x="4545426" y="2197509"/>
            <a:ext cx="4141374" cy="2962285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7044243-5803-F241-834A-E485C65B2748}"/>
              </a:ext>
            </a:extLst>
          </p:cNvPr>
          <p:cNvSpPr txBox="1"/>
          <p:nvPr/>
        </p:nvSpPr>
        <p:spPr>
          <a:xfrm>
            <a:off x="506826" y="4769310"/>
            <a:ext cx="3939348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 dirty="0"/>
              <a:t>WHAT PROBLEMS ARISE?</a:t>
            </a:r>
          </a:p>
        </p:txBody>
      </p:sp>
    </p:spTree>
    <p:extLst>
      <p:ext uri="{BB962C8B-B14F-4D97-AF65-F5344CB8AC3E}">
        <p14:creationId xmlns:p14="http://schemas.microsoft.com/office/powerpoint/2010/main" val="282352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EAEF39-A0A2-CD40-BC07-E78143411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Reductionism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501CAB-F14C-5F4F-9942-D57E34654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972993"/>
          </a:xfrm>
        </p:spPr>
        <p:txBody>
          <a:bodyPr/>
          <a:lstStyle/>
          <a:p>
            <a:r>
              <a:rPr lang="en-GB" dirty="0"/>
              <a:t>(1) An attempt to reduce the factors influencing human behaviour</a:t>
            </a:r>
          </a:p>
          <a:p>
            <a:endParaRPr lang="en-GB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74F882D-CE85-9147-B88D-2E8303EB7E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(2) An attempt to reduce complex higher-level phenomena into simpler lower-level phenomena</a:t>
            </a:r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1990A20-0074-F241-A005-F1517A63A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56"/>
          <a:stretch/>
        </p:blipFill>
        <p:spPr>
          <a:xfrm>
            <a:off x="604684" y="3573193"/>
            <a:ext cx="3891116" cy="255297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F80DFEB7-2B0F-E9E7-B2B5-32482511237F}"/>
              </a:ext>
            </a:extLst>
          </p:cNvPr>
          <p:cNvSpPr txBox="1"/>
          <p:nvPr/>
        </p:nvSpPr>
        <p:spPr>
          <a:xfrm>
            <a:off x="4697826" y="5257800"/>
            <a:ext cx="3939348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 dirty="0"/>
              <a:t>WHAT PROBLEMS ARISE?</a:t>
            </a:r>
          </a:p>
        </p:txBody>
      </p:sp>
    </p:spTree>
    <p:extLst>
      <p:ext uri="{BB962C8B-B14F-4D97-AF65-F5344CB8AC3E}">
        <p14:creationId xmlns:p14="http://schemas.microsoft.com/office/powerpoint/2010/main" val="12061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D1FA3FB-F3F3-4C40-B8A3-D30A868D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Reductionism</a:t>
            </a: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9705E33-AF21-A44B-BFDE-BF1C2ABC9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7638"/>
            <a:ext cx="8229600" cy="3451122"/>
          </a:xfr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113E7ED-3F84-954E-AA43-DB039E85AAEE}"/>
              </a:ext>
            </a:extLst>
          </p:cNvPr>
          <p:cNvSpPr txBox="1"/>
          <p:nvPr/>
        </p:nvSpPr>
        <p:spPr>
          <a:xfrm>
            <a:off x="1519433" y="5161936"/>
            <a:ext cx="6105133" cy="95410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 dirty="0"/>
              <a:t>IS EVERYTHING JUST APPLIED PHYSICS? </a:t>
            </a:r>
          </a:p>
          <a:p>
            <a:pPr algn="ctr"/>
            <a:r>
              <a:rPr lang="fi-FI" sz="2800" b="1" dirty="0"/>
              <a:t>OR SOMETHING ELSE?</a:t>
            </a:r>
          </a:p>
        </p:txBody>
      </p:sp>
    </p:spTree>
    <p:extLst>
      <p:ext uri="{BB962C8B-B14F-4D97-AF65-F5344CB8AC3E}">
        <p14:creationId xmlns:p14="http://schemas.microsoft.com/office/powerpoint/2010/main" val="33167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8768F-A93C-EE47-8930-51109ECC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/>
              <a:t>Reductionism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85C543-A373-4041-A829-3B0BAFBB6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265271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b="1" dirty="0"/>
              <a:t>Biological reductionism</a:t>
            </a:r>
          </a:p>
          <a:p>
            <a:pPr lvl="1"/>
            <a:r>
              <a:rPr lang="en-GB" dirty="0"/>
              <a:t>Psychological phenomena can be explained with breaking them down into biological components such as genes, neurons and neurotransmitters</a:t>
            </a:r>
          </a:p>
        </p:txBody>
      </p:sp>
      <p:pic>
        <p:nvPicPr>
          <p:cNvPr id="6" name="Sisällön paikkamerkki 5" descr="Kuva, joka sisältää kohteen solmio, paita, sininen, päällä pitäminen&#10;&#10;Kuvaus luotu automaattisesti">
            <a:extLst>
              <a:ext uri="{FF2B5EF4-FFF2-40B4-BE49-F238E27FC236}">
                <a16:creationId xmlns:a16="http://schemas.microsoft.com/office/drawing/2014/main" id="{61617685-D0A5-3E70-DA02-B6461193CB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flipH="1">
            <a:off x="5249361" y="1600200"/>
            <a:ext cx="2783467" cy="4525963"/>
          </a:xfrm>
        </p:spPr>
      </p:pic>
    </p:spTree>
    <p:extLst>
      <p:ext uri="{BB962C8B-B14F-4D97-AF65-F5344CB8AC3E}">
        <p14:creationId xmlns:p14="http://schemas.microsoft.com/office/powerpoint/2010/main" val="228593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Neuron = nerve cell</a:t>
            </a:r>
          </a:p>
          <a:p>
            <a:r>
              <a:rPr lang="en-GB" dirty="0"/>
              <a:t>Neuron ≠ nerve</a:t>
            </a:r>
          </a:p>
          <a:p>
            <a:endParaRPr lang="en-GB" dirty="0"/>
          </a:p>
          <a:p>
            <a:r>
              <a:rPr lang="en-GB" dirty="0"/>
              <a:t>Our nervous system consists of circa 86 billion neurons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315" y="1600200"/>
            <a:ext cx="2292370" cy="4525963"/>
          </a:xfrm>
        </p:spPr>
      </p:pic>
    </p:spTree>
    <p:extLst>
      <p:ext uri="{BB962C8B-B14F-4D97-AF65-F5344CB8AC3E}">
        <p14:creationId xmlns:p14="http://schemas.microsoft.com/office/powerpoint/2010/main" val="65543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Draw a neuron with the help of the teacher</a:t>
            </a:r>
          </a:p>
          <a:p>
            <a:endParaRPr lang="en-GB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8"/>
          <a:stretch/>
        </p:blipFill>
        <p:spPr>
          <a:xfrm>
            <a:off x="4648200" y="2101280"/>
            <a:ext cx="4038600" cy="2890268"/>
          </a:xfrm>
        </p:spPr>
      </p:pic>
    </p:spTree>
    <p:extLst>
      <p:ext uri="{BB962C8B-B14F-4D97-AF65-F5344CB8AC3E}">
        <p14:creationId xmlns:p14="http://schemas.microsoft.com/office/powerpoint/2010/main" val="129345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Read the teacher’s handout</a:t>
            </a:r>
          </a:p>
          <a:p>
            <a:r>
              <a:rPr lang="en-GB" dirty="0"/>
              <a:t>What are the functions of neuron’s parts?</a:t>
            </a:r>
          </a:p>
          <a:p>
            <a:r>
              <a:rPr lang="en-GB" dirty="0"/>
              <a:t>Write the functions down on your drawing of a neuron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Find out what </a:t>
            </a:r>
            <a:r>
              <a:rPr lang="en-GB" i="1" dirty="0"/>
              <a:t>sensory neurons</a:t>
            </a:r>
            <a:r>
              <a:rPr lang="en-GB" dirty="0"/>
              <a:t>, </a:t>
            </a:r>
            <a:r>
              <a:rPr lang="en-GB" i="1" dirty="0"/>
              <a:t>motor neurons </a:t>
            </a:r>
            <a:r>
              <a:rPr lang="en-GB" dirty="0"/>
              <a:t>and </a:t>
            </a:r>
            <a:r>
              <a:rPr lang="en-GB" i="1" dirty="0"/>
              <a:t>interneurons </a:t>
            </a:r>
            <a:r>
              <a:rPr lang="en-GB" dirty="0"/>
              <a:t>are</a:t>
            </a:r>
          </a:p>
          <a:p>
            <a:r>
              <a:rPr lang="en-GB" dirty="0"/>
              <a:t>What are the main functions of these types of neurons?</a:t>
            </a:r>
          </a:p>
          <a:p>
            <a:r>
              <a:rPr lang="en-GB" dirty="0"/>
              <a:t>Where can we find these neurons?</a:t>
            </a:r>
          </a:p>
        </p:txBody>
      </p:sp>
    </p:spTree>
    <p:extLst>
      <p:ext uri="{BB962C8B-B14F-4D97-AF65-F5344CB8AC3E}">
        <p14:creationId xmlns:p14="http://schemas.microsoft.com/office/powerpoint/2010/main" val="162719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Neuron</a:t>
            </a:r>
            <a:endParaRPr lang="fi-FI" dirty="0"/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7"/>
            <a:ext cx="8229600" cy="4970679"/>
          </a:xfrm>
        </p:spPr>
      </p:pic>
    </p:spTree>
    <p:extLst>
      <p:ext uri="{BB962C8B-B14F-4D97-AF65-F5344CB8AC3E}">
        <p14:creationId xmlns:p14="http://schemas.microsoft.com/office/powerpoint/2010/main" val="1451394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Action </a:t>
            </a:r>
            <a:r>
              <a:rPr lang="fi-FI" dirty="0" err="1"/>
              <a:t>Potential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Nerve impulse, a function unique to nerve cells</a:t>
            </a:r>
          </a:p>
          <a:p>
            <a:endParaRPr lang="en-GB" dirty="0"/>
          </a:p>
          <a:p>
            <a:r>
              <a:rPr lang="en-GB" dirty="0"/>
              <a:t>Information </a:t>
            </a:r>
            <a:r>
              <a:rPr lang="en-GB" i="1" dirty="0"/>
              <a:t>within</a:t>
            </a:r>
            <a:r>
              <a:rPr lang="en-GB" dirty="0"/>
              <a:t> a neuron is conveyed electrically in the form of action potentials</a:t>
            </a:r>
          </a:p>
          <a:p>
            <a:endParaRPr lang="en-GB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2485231"/>
            <a:ext cx="2794000" cy="2755900"/>
          </a:xfrm>
        </p:spPr>
      </p:pic>
    </p:spTree>
    <p:extLst>
      <p:ext uri="{BB962C8B-B14F-4D97-AF65-F5344CB8AC3E}">
        <p14:creationId xmlns:p14="http://schemas.microsoft.com/office/powerpoint/2010/main" val="120977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Action </a:t>
            </a:r>
            <a:r>
              <a:rPr lang="fi-FI" dirty="0" err="1"/>
              <a:t>Potential</a:t>
            </a:r>
            <a:endParaRPr lang="fi-FI" dirty="0"/>
          </a:p>
        </p:txBody>
      </p:sp>
      <p:pic>
        <p:nvPicPr>
          <p:cNvPr id="4" name="Sisällön paikkamerkki 3" descr="wpbea44cc2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50" b="-8250"/>
          <a:stretch>
            <a:fillRect/>
          </a:stretch>
        </p:blipFill>
        <p:spPr>
          <a:xfrm>
            <a:off x="1047750" y="1924971"/>
            <a:ext cx="7048500" cy="3876421"/>
          </a:xfrm>
        </p:spPr>
      </p:pic>
    </p:spTree>
    <p:extLst>
      <p:ext uri="{BB962C8B-B14F-4D97-AF65-F5344CB8AC3E}">
        <p14:creationId xmlns:p14="http://schemas.microsoft.com/office/powerpoint/2010/main" val="184301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26B33A-C3C3-6304-D231-129F9424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Action </a:t>
            </a:r>
            <a:r>
              <a:rPr lang="fi-FI" dirty="0" err="1"/>
              <a:t>Potential</a:t>
            </a:r>
            <a:endParaRPr lang="fi-FI" dirty="0"/>
          </a:p>
        </p:txBody>
      </p:sp>
      <p:pic>
        <p:nvPicPr>
          <p:cNvPr id="4" name="Online-media 3" descr="2-Minute Neuroscience: Action Potential">
            <a:hlinkClick r:id="" action="ppaction://media"/>
            <a:extLst>
              <a:ext uri="{FF2B5EF4-FFF2-40B4-BE49-F238E27FC236}">
                <a16:creationId xmlns:a16="http://schemas.microsoft.com/office/drawing/2014/main" id="{E4FCE25C-94EA-3542-EE52-3A800A89E70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7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Neurotransmission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223657" cy="4680857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Synapse is a junction between the axon terminal and the receiving neuron</a:t>
            </a:r>
          </a:p>
          <a:p>
            <a:endParaRPr lang="en-GB" dirty="0"/>
          </a:p>
          <a:p>
            <a:r>
              <a:rPr lang="en-GB" dirty="0"/>
              <a:t>Information </a:t>
            </a:r>
            <a:r>
              <a:rPr lang="en-GB" i="1" dirty="0"/>
              <a:t>between</a:t>
            </a:r>
            <a:r>
              <a:rPr lang="en-GB" dirty="0"/>
              <a:t> neurons is conveyed chemically through synapses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19425"/>
            <a:ext cx="4038600" cy="3212522"/>
          </a:xfrm>
        </p:spPr>
      </p:pic>
    </p:spTree>
    <p:extLst>
      <p:ext uri="{BB962C8B-B14F-4D97-AF65-F5344CB8AC3E}">
        <p14:creationId xmlns:p14="http://schemas.microsoft.com/office/powerpoint/2010/main" val="188045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C6DB71-C916-BA6F-0C60-BD45D373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Neurotransmission</a:t>
            </a:r>
          </a:p>
        </p:txBody>
      </p:sp>
      <p:pic>
        <p:nvPicPr>
          <p:cNvPr id="4" name="Online-media 3" descr="2-Minute Neuroscience: Synaptic Transmission">
            <a:hlinkClick r:id="" action="ppaction://media"/>
            <a:extLst>
              <a:ext uri="{FF2B5EF4-FFF2-40B4-BE49-F238E27FC236}">
                <a16:creationId xmlns:a16="http://schemas.microsoft.com/office/drawing/2014/main" id="{EF97BDB8-95B0-2F90-F01B-5C39A933C54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4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27E04C-213C-B166-8848-ACFE1DC6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46B303-2871-D9A6-3310-0105D400E2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Transmit a message from one body cell to another</a:t>
            </a:r>
          </a:p>
          <a:p>
            <a:pPr lvl="1"/>
            <a:r>
              <a:rPr lang="en-GB" b="1" noProof="0" dirty="0"/>
              <a:t>Neurotransmitters</a:t>
            </a:r>
            <a:r>
              <a:rPr lang="en-GB" noProof="0" dirty="0"/>
              <a:t> convey messages from one neuron to another</a:t>
            </a:r>
          </a:p>
          <a:p>
            <a:pPr lvl="1"/>
            <a:r>
              <a:rPr lang="en-GB" b="1" noProof="0" dirty="0"/>
              <a:t>Hormones</a:t>
            </a:r>
            <a:r>
              <a:rPr lang="en-GB" dirty="0"/>
              <a:t> convey messages to the whole body via bloodstream</a:t>
            </a:r>
            <a:endParaRPr lang="en-GB" noProof="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CC1F974-64E5-DE12-AFFA-2CF62F43C4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1207" r="11320"/>
          <a:stretch>
            <a:fillRect/>
          </a:stretch>
        </p:blipFill>
        <p:spPr>
          <a:xfrm>
            <a:off x="4495800" y="1849292"/>
            <a:ext cx="4191000" cy="3408508"/>
          </a:xfrm>
          <a:prstGeom prst="rect">
            <a:avLst/>
          </a:prstGeom>
        </p:spPr>
      </p:pic>
      <p:sp>
        <p:nvSpPr>
          <p:cNvPr id="4" name="Nuoli oikealle 3">
            <a:extLst>
              <a:ext uri="{FF2B5EF4-FFF2-40B4-BE49-F238E27FC236}">
                <a16:creationId xmlns:a16="http://schemas.microsoft.com/office/drawing/2014/main" id="{2E0D1249-CB7F-271B-7218-CF8EEC949F96}"/>
              </a:ext>
            </a:extLst>
          </p:cNvPr>
          <p:cNvSpPr/>
          <p:nvPr/>
        </p:nvSpPr>
        <p:spPr>
          <a:xfrm>
            <a:off x="321939" y="3199584"/>
            <a:ext cx="693174" cy="70792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10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7" y="569913"/>
            <a:ext cx="7861945" cy="5556250"/>
          </a:xfrm>
        </p:spPr>
      </p:pic>
    </p:spTree>
    <p:extLst>
      <p:ext uri="{BB962C8B-B14F-4D97-AF65-F5344CB8AC3E}">
        <p14:creationId xmlns:p14="http://schemas.microsoft.com/office/powerpoint/2010/main" val="1402756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7EA375-D5C5-0F4E-8999-E069739E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17DA23-94C1-0948-BDDB-8349704E29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74820" cy="4525963"/>
          </a:xfrm>
        </p:spPr>
        <p:txBody>
          <a:bodyPr/>
          <a:lstStyle/>
          <a:p>
            <a:endParaRPr lang="en-GB" b="1" dirty="0"/>
          </a:p>
          <a:p>
            <a:r>
              <a:rPr lang="en-GB" b="1" dirty="0"/>
              <a:t>Acetylcholine</a:t>
            </a:r>
          </a:p>
          <a:p>
            <a:pPr lvl="1"/>
            <a:r>
              <a:rPr lang="en-GB" dirty="0"/>
              <a:t>A neurotransmitter involved in learning, memory, attention and muscle action</a:t>
            </a:r>
          </a:p>
          <a:p>
            <a:pPr lvl="1"/>
            <a:r>
              <a:rPr lang="en-GB" dirty="0"/>
              <a:t>One of the most abundant neurotransmitters within the body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0543BC1-0021-4A47-943E-205F12E8D4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3156426"/>
            <a:ext cx="4038600" cy="1413510"/>
          </a:xfrm>
        </p:spPr>
      </p:pic>
    </p:spTree>
    <p:extLst>
      <p:ext uri="{BB962C8B-B14F-4D97-AF65-F5344CB8AC3E}">
        <p14:creationId xmlns:p14="http://schemas.microsoft.com/office/powerpoint/2010/main" val="10302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E1B025-C76F-FF86-50CD-36DD6852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F49D70-0E1D-F782-F98A-6A81B195A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192859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Rogers and Kesner (2003)</a:t>
            </a:r>
            <a:r>
              <a:rPr lang="en-GB" dirty="0"/>
              <a:t> from </a:t>
            </a:r>
            <a:r>
              <a:rPr lang="en-GB" dirty="0">
                <a:solidFill>
                  <a:srgbClr val="0070C0"/>
                </a:solidFill>
              </a:rPr>
              <a:t>teacher’s supplementary materials </a:t>
            </a:r>
            <a:endParaRPr lang="en-GB" b="1" noProof="0" dirty="0">
              <a:solidFill>
                <a:srgbClr val="0070C0"/>
              </a:solidFill>
            </a:endParaRPr>
          </a:p>
          <a:p>
            <a:pPr lvl="1"/>
            <a:r>
              <a:rPr lang="en-GB" noProof="0" dirty="0"/>
              <a:t>What kind of evidence does it provide for the role of </a:t>
            </a:r>
            <a:r>
              <a:rPr lang="en-GB" i="1" noProof="0" dirty="0"/>
              <a:t>neurotransmission</a:t>
            </a:r>
            <a:r>
              <a:rPr lang="en-GB" noProof="0" dirty="0"/>
              <a:t> and </a:t>
            </a:r>
            <a:r>
              <a:rPr lang="en-GB" i="1" noProof="0" dirty="0"/>
              <a:t>chemical messengers </a:t>
            </a:r>
            <a:r>
              <a:rPr lang="en-GB" noProof="0" dirty="0"/>
              <a:t>in memory functions?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FCB2CBB8-F731-92CB-7292-DDC9E55D93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96938"/>
            <a:ext cx="4114800" cy="4842803"/>
          </a:xfrm>
        </p:spPr>
      </p:pic>
    </p:spTree>
    <p:extLst>
      <p:ext uri="{BB962C8B-B14F-4D97-AF65-F5344CB8AC3E}">
        <p14:creationId xmlns:p14="http://schemas.microsoft.com/office/powerpoint/2010/main" val="325342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31925-3BC6-0C75-4981-E1F7F299E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593994-6F15-2A89-7D29-1A950355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1EA5B0-3CB6-FEF8-FEA1-5229BC1C44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Synaptic connections between neurons form </a:t>
            </a:r>
            <a:r>
              <a:rPr lang="en-GB" i="1" dirty="0"/>
              <a:t>neural networks</a:t>
            </a:r>
          </a:p>
          <a:p>
            <a:endParaRPr lang="en-GB" i="1" dirty="0"/>
          </a:p>
          <a:p>
            <a:r>
              <a:rPr lang="en-GB" dirty="0"/>
              <a:t>Changes in neural networks is termed </a:t>
            </a:r>
            <a:r>
              <a:rPr lang="en-GB" i="1" dirty="0"/>
              <a:t>neuroplasticity</a:t>
            </a:r>
          </a:p>
          <a:p>
            <a:endParaRPr lang="en-GB" i="1" dirty="0"/>
          </a:p>
        </p:txBody>
      </p:sp>
      <p:pic>
        <p:nvPicPr>
          <p:cNvPr id="6" name="Sisällön paikkamerkki 5" descr="Kuva, joka sisältää kohteen kevyt, katsominen, tuli, kirkas&#10;&#10;Kuvaus luotu automaattisesti">
            <a:extLst>
              <a:ext uri="{FF2B5EF4-FFF2-40B4-BE49-F238E27FC236}">
                <a16:creationId xmlns:a16="http://schemas.microsoft.com/office/drawing/2014/main" id="{C95588CD-D6B8-2884-C287-5BF81D6332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274342"/>
            <a:ext cx="4038600" cy="3025278"/>
          </a:xfrm>
        </p:spPr>
      </p:pic>
    </p:spTree>
    <p:extLst>
      <p:ext uri="{BB962C8B-B14F-4D97-AF65-F5344CB8AC3E}">
        <p14:creationId xmlns:p14="http://schemas.microsoft.com/office/powerpoint/2010/main" val="206862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47857E-DC03-0AB0-C81A-0AD85429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pic>
        <p:nvPicPr>
          <p:cNvPr id="6" name="Online-media 5" descr="Neuroplasticity">
            <a:hlinkClick r:id="" action="ppaction://media"/>
            <a:extLst>
              <a:ext uri="{FF2B5EF4-FFF2-40B4-BE49-F238E27FC236}">
                <a16:creationId xmlns:a16="http://schemas.microsoft.com/office/drawing/2014/main" id="{07F3C0BE-35D7-0D72-16EB-83F6742F38F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b="1" dirty="0"/>
              <a:t>Long-term potentiation</a:t>
            </a:r>
          </a:p>
          <a:p>
            <a:pPr lvl="1"/>
            <a:r>
              <a:rPr lang="en-GB" dirty="0"/>
              <a:t>Strengthening of synapses based on frequent activation</a:t>
            </a:r>
          </a:p>
          <a:p>
            <a:pPr lvl="1"/>
            <a:r>
              <a:rPr lang="en-GB" dirty="0"/>
              <a:t>Produces a long-lasting increase in information transmission between neurons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57941"/>
            <a:ext cx="4038600" cy="2927450"/>
          </a:xfrm>
        </p:spPr>
      </p:pic>
    </p:spTree>
    <p:extLst>
      <p:ext uri="{BB962C8B-B14F-4D97-AF65-F5344CB8AC3E}">
        <p14:creationId xmlns:p14="http://schemas.microsoft.com/office/powerpoint/2010/main" val="148618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308622DA-E4BD-3C99-EF18-9C7A425B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pic>
        <p:nvPicPr>
          <p:cNvPr id="7" name="Online-media 6" descr="Long term potentiation and synaptic plasticity | Processing the Environment | MCAT | Khan Academy">
            <a:hlinkClick r:id="" action="ppaction://media"/>
            <a:extLst>
              <a:ext uri="{FF2B5EF4-FFF2-40B4-BE49-F238E27FC236}">
                <a16:creationId xmlns:a16="http://schemas.microsoft.com/office/drawing/2014/main" id="{A030B752-B682-466C-6504-1EF9745C8F4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Long-term potentiation leads to </a:t>
            </a:r>
            <a:r>
              <a:rPr lang="en-GB" b="1" dirty="0"/>
              <a:t>dendritic branching</a:t>
            </a:r>
          </a:p>
          <a:p>
            <a:endParaRPr lang="en-GB" dirty="0"/>
          </a:p>
          <a:p>
            <a:r>
              <a:rPr lang="en-GB" dirty="0"/>
              <a:t>When a synapse is not used, it may undergo </a:t>
            </a:r>
            <a:r>
              <a:rPr lang="en-GB" b="1" dirty="0"/>
              <a:t>synaptic pruning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32" y="2013856"/>
            <a:ext cx="3694453" cy="3694453"/>
          </a:xfrm>
        </p:spPr>
      </p:pic>
    </p:spTree>
    <p:extLst>
      <p:ext uri="{BB962C8B-B14F-4D97-AF65-F5344CB8AC3E}">
        <p14:creationId xmlns:p14="http://schemas.microsoft.com/office/powerpoint/2010/main" val="15562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34D5B2-CA2D-C4A3-15A2-4B39B7B7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71EF4F-78C1-5C4B-AB97-984A6D28B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dirty="0" err="1"/>
              <a:t>Draganski</a:t>
            </a:r>
            <a:r>
              <a:rPr lang="en-GB" b="1" dirty="0"/>
              <a:t> et al. (2004) </a:t>
            </a:r>
            <a:r>
              <a:rPr lang="en-GB" dirty="0"/>
              <a:t>from</a:t>
            </a:r>
            <a:r>
              <a:rPr lang="en-GB" noProof="0" dirty="0"/>
              <a:t>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 </a:t>
            </a:r>
          </a:p>
          <a:p>
            <a:pPr lvl="1"/>
            <a:r>
              <a:rPr lang="en-GB" noProof="0" dirty="0"/>
              <a:t>What kind of evidence does it provide for neuroplasticity?</a:t>
            </a:r>
          </a:p>
        </p:txBody>
      </p:sp>
      <p:pic>
        <p:nvPicPr>
          <p:cNvPr id="10" name="Sisällön paikkamerkki 9" descr="Kuva, joka sisältää kohteen taivas, piha-, henkilö, pallo&#10;&#10;Tekoälyllä luotu sisältö voi olla virheellistä.">
            <a:extLst>
              <a:ext uri="{FF2B5EF4-FFF2-40B4-BE49-F238E27FC236}">
                <a16:creationId xmlns:a16="http://schemas.microsoft.com/office/drawing/2014/main" id="{AD13E438-02B7-87C8-CDCB-AC98FD9550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711379"/>
            <a:ext cx="4038600" cy="3899566"/>
          </a:xfrm>
        </p:spPr>
      </p:pic>
    </p:spTree>
    <p:extLst>
      <p:ext uri="{BB962C8B-B14F-4D97-AF65-F5344CB8AC3E}">
        <p14:creationId xmlns:p14="http://schemas.microsoft.com/office/powerpoint/2010/main" val="34605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8A8F7-35D2-F3B3-61AB-8F29287D0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926C74-6F3B-58D2-4529-284CA27EB4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b="1" dirty="0"/>
              <a:t>True experiment</a:t>
            </a:r>
          </a:p>
          <a:p>
            <a:pPr lvl="1"/>
            <a:r>
              <a:rPr lang="en-GB" dirty="0"/>
              <a:t>Allocation into experimental and control groups is done randomly</a:t>
            </a:r>
          </a:p>
          <a:p>
            <a:pPr lvl="1"/>
            <a:r>
              <a:rPr lang="en-GB" dirty="0"/>
              <a:t>Researchers manipulate the IV</a:t>
            </a:r>
          </a:p>
          <a:p>
            <a:pPr lvl="1"/>
            <a:r>
              <a:rPr lang="en-GB" dirty="0"/>
              <a:t>Cause-effect inferences can be made</a:t>
            </a:r>
          </a:p>
        </p:txBody>
      </p:sp>
      <p:pic>
        <p:nvPicPr>
          <p:cNvPr id="6" name="Sisällön paikkamerkki 5" descr="Kuva, joka sisältää kohteen sisä-, vaate, henkilö, tietokone&#10;&#10;Kuvaus luotu automaattisesti">
            <a:extLst>
              <a:ext uri="{FF2B5EF4-FFF2-40B4-BE49-F238E27FC236}">
                <a16:creationId xmlns:a16="http://schemas.microsoft.com/office/drawing/2014/main" id="{1B50D3D3-F6F5-6401-287B-AC050D1750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25886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74CACA1-CDFD-2ABC-90E0-2132D147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pic>
        <p:nvPicPr>
          <p:cNvPr id="7" name="Online-media 6" descr="London taxi drivers develop a different part of the brain">
            <a:hlinkClick r:id="" action="ppaction://media"/>
            <a:extLst>
              <a:ext uri="{FF2B5EF4-FFF2-40B4-BE49-F238E27FC236}">
                <a16:creationId xmlns:a16="http://schemas.microsoft.com/office/drawing/2014/main" id="{A7A9F15F-C1D1-FCE0-98F0-45366CD7F1B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9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b="1" dirty="0"/>
              <a:t>Maguire et al. (2000)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5.2.3 and/or </a:t>
            </a:r>
            <a:r>
              <a:rPr lang="en-GB" b="1" dirty="0" err="1"/>
              <a:t>Kognity</a:t>
            </a:r>
            <a:r>
              <a:rPr lang="en-GB" b="1" dirty="0"/>
              <a:t> 5.2.11</a:t>
            </a:r>
          </a:p>
          <a:p>
            <a:pPr lvl="1"/>
            <a:r>
              <a:rPr lang="en-GB" dirty="0"/>
              <a:t>What kind of </a:t>
            </a:r>
            <a:r>
              <a:rPr lang="en-GB" i="1" dirty="0"/>
              <a:t>evidence</a:t>
            </a:r>
            <a:r>
              <a:rPr lang="en-GB" dirty="0"/>
              <a:t> does it provide for </a:t>
            </a:r>
            <a:r>
              <a:rPr lang="en-GB" i="1" dirty="0"/>
              <a:t>neuroplasticity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How is </a:t>
            </a:r>
            <a:r>
              <a:rPr lang="en-GB" b="1" dirty="0"/>
              <a:t>Maguire et al. (2000) </a:t>
            </a:r>
            <a:r>
              <a:rPr lang="en-GB" dirty="0"/>
              <a:t>different from </a:t>
            </a:r>
            <a:r>
              <a:rPr lang="en-GB" b="1" dirty="0" err="1"/>
              <a:t>Draganski</a:t>
            </a:r>
            <a:r>
              <a:rPr lang="en-GB" b="1" dirty="0"/>
              <a:t> et al. (2004)</a:t>
            </a:r>
            <a:r>
              <a:rPr lang="en-GB" dirty="0"/>
              <a:t>?</a:t>
            </a:r>
            <a:endParaRPr lang="en-GB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60832"/>
            <a:ext cx="4038600" cy="2525727"/>
          </a:xfrm>
        </p:spPr>
      </p:pic>
    </p:spTree>
    <p:extLst>
      <p:ext uri="{BB962C8B-B14F-4D97-AF65-F5344CB8AC3E}">
        <p14:creationId xmlns:p14="http://schemas.microsoft.com/office/powerpoint/2010/main" val="208180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562D2E-D6D1-22EC-6687-ED60300C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342E1F-77D9-F9FE-C210-FA3E9C0B8D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Quasi-experiment</a:t>
            </a:r>
          </a:p>
          <a:p>
            <a:pPr lvl="1"/>
            <a:r>
              <a:rPr lang="en-GB" dirty="0"/>
              <a:t>Allocation into groups is </a:t>
            </a:r>
            <a:r>
              <a:rPr lang="en-GB"/>
              <a:t>done based on </a:t>
            </a:r>
            <a:r>
              <a:rPr lang="en-GB" dirty="0"/>
              <a:t>pre-existing differences</a:t>
            </a:r>
          </a:p>
          <a:p>
            <a:pPr lvl="1"/>
            <a:r>
              <a:rPr lang="en-GB" dirty="0"/>
              <a:t>Researchers do NOT manipulate the IV</a:t>
            </a:r>
          </a:p>
          <a:p>
            <a:pPr lvl="1"/>
            <a:r>
              <a:rPr lang="en-GB" dirty="0"/>
              <a:t>Weak cause-effect inferences can be made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684236F-6E71-5B9B-3E83-99AC54F28B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b="1" dirty="0"/>
              <a:t>True experiment</a:t>
            </a:r>
          </a:p>
          <a:p>
            <a:pPr lvl="1"/>
            <a:r>
              <a:rPr lang="en-GB" dirty="0"/>
              <a:t>Allocation into experimental and control groups is done randomly</a:t>
            </a:r>
          </a:p>
          <a:p>
            <a:pPr lvl="1"/>
            <a:r>
              <a:rPr lang="en-GB" dirty="0"/>
              <a:t>Researchers manipulate the IV</a:t>
            </a:r>
          </a:p>
          <a:p>
            <a:pPr lvl="1"/>
            <a:r>
              <a:rPr lang="en-GB" dirty="0"/>
              <a:t>Strong cause-effect inferences can be made</a:t>
            </a:r>
          </a:p>
        </p:txBody>
      </p:sp>
      <p:pic>
        <p:nvPicPr>
          <p:cNvPr id="6" name="Kuva 5" descr="Kuva, joka sisältää kohteen teksti, Lääketieteellinen kuvantaminen, lääketieteellinen, röntgenfilmi&#10;&#10;Kuvaus luotu automaattisesti">
            <a:extLst>
              <a:ext uri="{FF2B5EF4-FFF2-40B4-BE49-F238E27FC236}">
                <a16:creationId xmlns:a16="http://schemas.microsoft.com/office/drawing/2014/main" id="{46AB1F2B-D87D-63A3-EE77-ED4F0E84B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4194629" cy="4079277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3EBFB2D7-3D00-7830-ECC3-CA461F50535D}"/>
              </a:ext>
            </a:extLst>
          </p:cNvPr>
          <p:cNvSpPr txBox="1"/>
          <p:nvPr/>
        </p:nvSpPr>
        <p:spPr>
          <a:xfrm>
            <a:off x="574794" y="5079312"/>
            <a:ext cx="3803412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HOW IS QUASI-EXPERIMENT</a:t>
            </a:r>
            <a:br>
              <a:rPr lang="fi-FI" sz="2400" b="1" dirty="0"/>
            </a:br>
            <a:r>
              <a:rPr lang="fi-FI" sz="2400" b="1" dirty="0"/>
              <a:t>DIFFERENT FROM </a:t>
            </a:r>
          </a:p>
          <a:p>
            <a:pPr algn="ctr"/>
            <a:r>
              <a:rPr lang="fi-FI" sz="2400" b="1" dirty="0"/>
              <a:t>TRUE-EXPERIMENT?</a:t>
            </a:r>
          </a:p>
        </p:txBody>
      </p:sp>
    </p:spTree>
    <p:extLst>
      <p:ext uri="{BB962C8B-B14F-4D97-AF65-F5344CB8AC3E}">
        <p14:creationId xmlns:p14="http://schemas.microsoft.com/office/powerpoint/2010/main" val="415881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FBFB6F-362B-40AE-44A4-B02F1EB9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Brain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techniques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BDB27D-A166-7687-59B3-7B9F57ECBC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Specific techniques and technologies to </a:t>
            </a:r>
            <a:r>
              <a:rPr lang="en-GB" b="1" noProof="0" dirty="0"/>
              <a:t>measure</a:t>
            </a:r>
            <a:r>
              <a:rPr lang="en-GB" noProof="0" dirty="0"/>
              <a:t> brain activity</a:t>
            </a:r>
          </a:p>
          <a:p>
            <a:pPr marL="0" indent="0">
              <a:buNone/>
            </a:pPr>
            <a:endParaRPr lang="en-GB" noProof="0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8FD9AF9-B8CF-B1EE-F811-E27544296B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253" y="1600200"/>
            <a:ext cx="3055623" cy="4524672"/>
          </a:xfrm>
        </p:spPr>
      </p:pic>
    </p:spTree>
    <p:extLst>
      <p:ext uri="{BB962C8B-B14F-4D97-AF65-F5344CB8AC3E}">
        <p14:creationId xmlns:p14="http://schemas.microsoft.com/office/powerpoint/2010/main" val="283769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Brain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techniques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Temporal resolution</a:t>
            </a:r>
          </a:p>
          <a:p>
            <a:pPr lvl="1"/>
            <a:r>
              <a:rPr lang="en-GB" dirty="0"/>
              <a:t>How precise is the technology with respect to time?</a:t>
            </a:r>
          </a:p>
          <a:p>
            <a:pPr lvl="1"/>
            <a:endParaRPr lang="en-GB" dirty="0"/>
          </a:p>
          <a:p>
            <a:r>
              <a:rPr lang="en-GB" b="1" dirty="0"/>
              <a:t>Spatial resolution</a:t>
            </a:r>
          </a:p>
          <a:p>
            <a:pPr lvl="1"/>
            <a:r>
              <a:rPr lang="en-GB" dirty="0"/>
              <a:t>How accurately the technology maps the brain?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b="1" dirty="0"/>
              <a:t>Invasiveness</a:t>
            </a:r>
          </a:p>
          <a:p>
            <a:pPr lvl="1"/>
            <a:r>
              <a:rPr lang="en-GB" dirty="0"/>
              <a:t>To what extent does the technology affect the normal functioning of the body?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5431874-ED48-9BCC-0E42-6F35B2A95D3A}"/>
              </a:ext>
            </a:extLst>
          </p:cNvPr>
          <p:cNvSpPr txBox="1"/>
          <p:nvPr/>
        </p:nvSpPr>
        <p:spPr>
          <a:xfrm>
            <a:off x="4374628" y="4451271"/>
            <a:ext cx="4585743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Immerse yourself with the most </a:t>
            </a:r>
            <a:br>
              <a:rPr lang="en-GB" sz="2400" b="1" noProof="0" dirty="0"/>
            </a:br>
            <a:r>
              <a:rPr lang="en-GB" sz="2400" b="1" noProof="0" dirty="0"/>
              <a:t>common brain imaging techniques</a:t>
            </a:r>
            <a:br>
              <a:rPr lang="en-GB" sz="2400" b="1" noProof="0" dirty="0"/>
            </a:br>
            <a:r>
              <a:rPr lang="en-GB" sz="2400" b="1" noProof="0" dirty="0"/>
              <a:t>in the teacher’s handout</a:t>
            </a:r>
          </a:p>
        </p:txBody>
      </p:sp>
    </p:spTree>
    <p:extLst>
      <p:ext uri="{BB962C8B-B14F-4D97-AF65-F5344CB8AC3E}">
        <p14:creationId xmlns:p14="http://schemas.microsoft.com/office/powerpoint/2010/main" val="166376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FD252B-5C90-E249-89C7-ACF5F16D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Localization</a:t>
            </a:r>
            <a:r>
              <a:rPr lang="fi-FI" dirty="0"/>
              <a:t> of </a:t>
            </a:r>
            <a:r>
              <a:rPr lang="fi-FI" dirty="0" err="1"/>
              <a:t>Functions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3A4113-1E20-2540-83DE-7497DA7440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Specific parts of the brain are responsible for specific behaviour or cognitive process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910721D-F27B-1449-AEBF-C9893BC119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59224"/>
            <a:ext cx="4038600" cy="3007915"/>
          </a:xfrm>
        </p:spPr>
      </p:pic>
    </p:spTree>
    <p:extLst>
      <p:ext uri="{BB962C8B-B14F-4D97-AF65-F5344CB8AC3E}">
        <p14:creationId xmlns:p14="http://schemas.microsoft.com/office/powerpoint/2010/main" val="201145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F80856-0B3D-1990-93CB-5839DA03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763B1A-4678-E38C-78B7-A4A21B60FA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Complete the teacher’s handout on certain brain parts and their functions</a:t>
            </a:r>
          </a:p>
          <a:p>
            <a:pPr lvl="1"/>
            <a:r>
              <a:rPr lang="en-GB" dirty="0"/>
              <a:t>Use </a:t>
            </a:r>
            <a:r>
              <a:rPr lang="en-GB" b="1" dirty="0" err="1"/>
              <a:t>Kognity</a:t>
            </a:r>
            <a:r>
              <a:rPr lang="en-GB" b="1" dirty="0"/>
              <a:t> 5.2.3 </a:t>
            </a:r>
            <a:r>
              <a:rPr lang="en-GB" dirty="0"/>
              <a:t>as a starting point</a:t>
            </a:r>
            <a:endParaRPr lang="en-GB" noProof="0" dirty="0"/>
          </a:p>
        </p:txBody>
      </p:sp>
      <p:pic>
        <p:nvPicPr>
          <p:cNvPr id="5" name="Sisällön paikkamerkki 6" descr="aivot.png">
            <a:extLst>
              <a:ext uri="{FF2B5EF4-FFF2-40B4-BE49-F238E27FC236}">
                <a16:creationId xmlns:a16="http://schemas.microsoft.com/office/drawing/2014/main" id="{80D6533D-319B-C910-800D-88A849B003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506" b="-28506"/>
          <a:stretch>
            <a:fillRect/>
          </a:stretch>
        </p:blipFill>
        <p:spPr>
          <a:xfrm>
            <a:off x="4648200" y="1417638"/>
            <a:ext cx="4038600" cy="4525963"/>
          </a:xfrm>
        </p:spPr>
      </p:pic>
    </p:spTree>
    <p:extLst>
      <p:ext uri="{BB962C8B-B14F-4D97-AF65-F5344CB8AC3E}">
        <p14:creationId xmlns:p14="http://schemas.microsoft.com/office/powerpoint/2010/main" val="2699679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F2150B-F531-FF12-5FB9-9317C61B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EXTRA 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BDC651-5FD2-EB50-E172-5757CE8F74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Do the </a:t>
            </a:r>
            <a:r>
              <a:rPr lang="en-GB" i="1" noProof="0" dirty="0"/>
              <a:t>”Activity sheet: To what extent is memory a valid source of knowledge?” </a:t>
            </a:r>
            <a:r>
              <a:rPr lang="en-GB" noProof="0" dirty="0"/>
              <a:t>in </a:t>
            </a:r>
            <a:r>
              <a:rPr lang="en-GB" b="1" noProof="0" dirty="0" err="1"/>
              <a:t>Kognity</a:t>
            </a:r>
            <a:r>
              <a:rPr lang="en-GB" b="1" noProof="0" dirty="0"/>
              <a:t> 5.2.5</a:t>
            </a:r>
          </a:p>
          <a:p>
            <a:endParaRPr lang="en-GB" noProof="0" dirty="0"/>
          </a:p>
          <a:p>
            <a:r>
              <a:rPr lang="en-GB" noProof="0" dirty="0"/>
              <a:t>Do the </a:t>
            </a:r>
            <a:r>
              <a:rPr lang="en-GB" i="1" noProof="0" dirty="0"/>
              <a:t>”Key terms” </a:t>
            </a:r>
            <a:r>
              <a:rPr lang="en-GB" noProof="0" dirty="0"/>
              <a:t>task in </a:t>
            </a:r>
            <a:r>
              <a:rPr lang="en-GB" b="1" noProof="0" dirty="0" err="1"/>
              <a:t>Kognity</a:t>
            </a:r>
            <a:r>
              <a:rPr lang="en-GB" b="1" noProof="0" dirty="0"/>
              <a:t> 5.2.9</a:t>
            </a:r>
          </a:p>
        </p:txBody>
      </p:sp>
      <p:pic>
        <p:nvPicPr>
          <p:cNvPr id="7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2FAA60DC-E376-42F1-A020-DB8F62FED4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8202" y="1604438"/>
            <a:ext cx="4042383" cy="4521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046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31A8296E-7B2C-C04E-738E-10A5C21B5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Localization</a:t>
            </a:r>
            <a:r>
              <a:rPr lang="fi-FI" dirty="0"/>
              <a:t> of </a:t>
            </a:r>
            <a:r>
              <a:rPr lang="fi-FI" dirty="0" err="1"/>
              <a:t>Functions</a:t>
            </a:r>
            <a:endParaRPr lang="fi-FI" dirty="0"/>
          </a:p>
        </p:txBody>
      </p:sp>
      <p:pic>
        <p:nvPicPr>
          <p:cNvPr id="7" name="Online-media 6" descr="What happens when you remove the hippocampus? - Sam Kean">
            <a:hlinkClick r:id="" action="ppaction://media"/>
            <a:extLst>
              <a:ext uri="{FF2B5EF4-FFF2-40B4-BE49-F238E27FC236}">
                <a16:creationId xmlns:a16="http://schemas.microsoft.com/office/drawing/2014/main" id="{DFFB283F-2B08-19B9-DBC7-5E4E621E1E8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B351630D-3497-1A57-E507-EC6EDF6AE1B3}"/>
              </a:ext>
            </a:extLst>
          </p:cNvPr>
          <p:cNvSpPr txBox="1"/>
          <p:nvPr/>
        </p:nvSpPr>
        <p:spPr>
          <a:xfrm>
            <a:off x="1481398" y="6220590"/>
            <a:ext cx="61812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are case studies utilised with localization</a:t>
            </a:r>
            <a:r>
              <a:rPr lang="en-GB" sz="2400" b="1" noProof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731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414F5119-FC1F-5D96-844B-62884D46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Reductionism</a:t>
            </a:r>
            <a:endParaRPr lang="fi-FI" dirty="0">
              <a:solidFill>
                <a:srgbClr val="FF0000"/>
              </a:solidFill>
            </a:endParaRPr>
          </a:p>
        </p:txBody>
      </p:sp>
      <p:pic>
        <p:nvPicPr>
          <p:cNvPr id="7" name="Online-media 6" descr="How Reductionism Uncovered Secrets of Long-term and Short-term Memory | Eric Kandel | Big Think">
            <a:hlinkClick r:id="" action="ppaction://media"/>
            <a:extLst>
              <a:ext uri="{FF2B5EF4-FFF2-40B4-BE49-F238E27FC236}">
                <a16:creationId xmlns:a16="http://schemas.microsoft.com/office/drawing/2014/main" id="{C033F572-82D2-F400-5E6F-DA9E6C45307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7E5F33C-3AD8-523E-8E0F-1C42403ED329}"/>
              </a:ext>
            </a:extLst>
          </p:cNvPr>
          <p:cNvSpPr txBox="1"/>
          <p:nvPr/>
        </p:nvSpPr>
        <p:spPr>
          <a:xfrm>
            <a:off x="566635" y="6220590"/>
            <a:ext cx="801078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How has reductionism helped with localising brain functions?</a:t>
            </a:r>
          </a:p>
        </p:txBody>
      </p:sp>
    </p:spTree>
    <p:extLst>
      <p:ext uri="{BB962C8B-B14F-4D97-AF65-F5344CB8AC3E}">
        <p14:creationId xmlns:p14="http://schemas.microsoft.com/office/powerpoint/2010/main" val="407102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8464E-0FC1-D6EF-333D-EC9C6FCAE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CACE86-F751-7C91-11E9-C7528B24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E3E19B-195F-9D06-8B6F-98F5C77914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biological approach </a:t>
            </a:r>
            <a:r>
              <a:rPr lang="en-GB" dirty="0"/>
              <a:t>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biological approach related to human memory functions?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7DEAE9CB-203E-53AD-0D77-AF70603B96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092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912C52-C0BB-2E08-CDB3-D56BF548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AA3CD7-CA0E-E6FA-C3F5-0B792D4CC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err="1"/>
              <a:t>Garfield</a:t>
            </a:r>
            <a:r>
              <a:rPr lang="fi-FI" dirty="0"/>
              <a:t> </a:t>
            </a:r>
            <a:r>
              <a:rPr lang="fi-FI" dirty="0" err="1"/>
              <a:t>model</a:t>
            </a:r>
            <a:r>
              <a:rPr lang="fi-FI" dirty="0"/>
              <a:t> &lt;http://</a:t>
            </a:r>
            <a:r>
              <a:rPr lang="fi-FI" dirty="0" err="1"/>
              <a:t>backreaction.blogspot.com</a:t>
            </a:r>
            <a:r>
              <a:rPr lang="fi-FI" dirty="0"/>
              <a:t>/2008/04/</a:t>
            </a:r>
            <a:r>
              <a:rPr lang="fi-FI" dirty="0" err="1"/>
              <a:t>emergence</a:t>
            </a:r>
            <a:r>
              <a:rPr lang="fi-FI" dirty="0"/>
              <a:t>-and-</a:t>
            </a:r>
            <a:r>
              <a:rPr lang="fi-FI" dirty="0" err="1"/>
              <a:t>reductionism.html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October 2020.</a:t>
            </a:r>
          </a:p>
          <a:p>
            <a:r>
              <a:rPr lang="fi-FI" dirty="0"/>
              <a:t>MSM  </a:t>
            </a:r>
            <a:r>
              <a:rPr lang="fi-FI" dirty="0" err="1"/>
              <a:t>diagram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MSM </a:t>
            </a:r>
            <a:r>
              <a:rPr lang="fi-FI" dirty="0" err="1"/>
              <a:t>picture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www.simplypsychology.org</a:t>
            </a:r>
            <a:r>
              <a:rPr lang="fi-FI" dirty="0"/>
              <a:t>/multi-</a:t>
            </a:r>
            <a:r>
              <a:rPr lang="fi-FI" dirty="0" err="1"/>
              <a:t>store.html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27th of August 2026.</a:t>
            </a:r>
          </a:p>
          <a:p>
            <a:r>
              <a:rPr lang="fi-FI" dirty="0" err="1"/>
              <a:t>Glanzer</a:t>
            </a:r>
            <a:r>
              <a:rPr lang="fi-FI" dirty="0"/>
              <a:t> and </a:t>
            </a:r>
            <a:r>
              <a:rPr lang="fi-FI" dirty="0" err="1"/>
              <a:t>Cunitz</a:t>
            </a:r>
            <a:r>
              <a:rPr lang="fi-FI" dirty="0"/>
              <a:t> (1966)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slideplayer.com</a:t>
            </a:r>
            <a:r>
              <a:rPr lang="fi-FI" dirty="0"/>
              <a:t>/</a:t>
            </a:r>
            <a:r>
              <a:rPr lang="fi-FI" dirty="0" err="1"/>
              <a:t>slide</a:t>
            </a:r>
            <a:r>
              <a:rPr lang="fi-FI" dirty="0"/>
              <a:t>/7812447/&gt; </a:t>
            </a:r>
            <a:r>
              <a:rPr lang="fi-FI" dirty="0" err="1"/>
              <a:t>Accessed</a:t>
            </a:r>
            <a:r>
              <a:rPr lang="fi-FI" dirty="0"/>
              <a:t> 26th of October 2020.</a:t>
            </a:r>
          </a:p>
          <a:p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WMM 1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WMM 2 &lt;http://</a:t>
            </a:r>
            <a:r>
              <a:rPr lang="fi-FI" dirty="0" err="1"/>
              <a:t>aspsychologyblackpoolsixth.weebly.com</a:t>
            </a:r>
            <a:r>
              <a:rPr lang="fi-FI" dirty="0"/>
              <a:t>/</a:t>
            </a:r>
            <a:r>
              <a:rPr lang="fi-FI" dirty="0" err="1"/>
              <a:t>working-memory-model.html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October 2020.</a:t>
            </a:r>
          </a:p>
          <a:p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overload</a:t>
            </a:r>
            <a:r>
              <a:rPr lang="fi-FI" dirty="0"/>
              <a:t> 1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www.linkedin.com</a:t>
            </a:r>
            <a:r>
              <a:rPr lang="fi-FI" dirty="0"/>
              <a:t>/</a:t>
            </a:r>
            <a:r>
              <a:rPr lang="fi-FI" dirty="0" err="1"/>
              <a:t>pulse</a:t>
            </a:r>
            <a:r>
              <a:rPr lang="fi-FI" dirty="0"/>
              <a:t>/i-</a:t>
            </a:r>
            <a:r>
              <a:rPr lang="fi-FI" dirty="0" err="1"/>
              <a:t>information</a:t>
            </a:r>
            <a:r>
              <a:rPr lang="fi-FI" dirty="0"/>
              <a:t>-</a:t>
            </a:r>
            <a:r>
              <a:rPr lang="fi-FI" dirty="0" err="1"/>
              <a:t>overload-vicki-vanderent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31st of August 2026.</a:t>
            </a:r>
          </a:p>
          <a:p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overload</a:t>
            </a:r>
            <a:r>
              <a:rPr lang="fi-FI" dirty="0"/>
              <a:t> 2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www.lisedunetwork.com</a:t>
            </a:r>
            <a:r>
              <a:rPr lang="fi-FI" dirty="0"/>
              <a:t>/</a:t>
            </a:r>
            <a:r>
              <a:rPr lang="fi-FI" dirty="0" err="1"/>
              <a:t>information</a:t>
            </a:r>
            <a:r>
              <a:rPr lang="fi-FI" dirty="0"/>
              <a:t>-</a:t>
            </a:r>
            <a:r>
              <a:rPr lang="fi-FI" dirty="0" err="1"/>
              <a:t>overload</a:t>
            </a:r>
            <a:r>
              <a:rPr lang="fi-FI" dirty="0"/>
              <a:t>-</a:t>
            </a:r>
            <a:r>
              <a:rPr lang="fi-FI" dirty="0" err="1"/>
              <a:t>causes</a:t>
            </a:r>
            <a:r>
              <a:rPr lang="fi-FI" dirty="0"/>
              <a:t>-</a:t>
            </a:r>
            <a:r>
              <a:rPr lang="fi-FI" dirty="0" err="1"/>
              <a:t>effects</a:t>
            </a:r>
            <a:r>
              <a:rPr lang="fi-FI" dirty="0"/>
              <a:t>-and-</a:t>
            </a:r>
            <a:r>
              <a:rPr lang="fi-FI" dirty="0" err="1"/>
              <a:t>solutions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31st of August 2026. </a:t>
            </a:r>
          </a:p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r>
              <a:rPr lang="fi-FI" dirty="0"/>
              <a:t> and MSM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thedecisionlab.com</a:t>
            </a:r>
            <a:r>
              <a:rPr lang="fi-FI" dirty="0"/>
              <a:t>/</a:t>
            </a:r>
            <a:r>
              <a:rPr lang="fi-FI" dirty="0" err="1"/>
              <a:t>reference-guide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cognitive-load-theory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31st of August 2026.</a:t>
            </a:r>
          </a:p>
          <a:p>
            <a:r>
              <a:rPr lang="fi-FI" dirty="0" err="1"/>
              <a:t>Sani</a:t>
            </a:r>
            <a:r>
              <a:rPr lang="fi-FI" dirty="0"/>
              <a:t> et al. (2013) </a:t>
            </a:r>
            <a:r>
              <a:rPr lang="fi-FI" dirty="0" err="1"/>
              <a:t>diagram</a:t>
            </a:r>
            <a:r>
              <a:rPr lang="fi-FI" dirty="0"/>
              <a:t> and </a:t>
            </a:r>
            <a:r>
              <a:rPr lang="fi-FI" dirty="0" err="1"/>
              <a:t>financial</a:t>
            </a:r>
            <a:r>
              <a:rPr lang="fi-FI" dirty="0"/>
              <a:t> </a:t>
            </a:r>
            <a:r>
              <a:rPr lang="fi-FI" dirty="0" err="1"/>
              <a:t>stress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/52682/</a:t>
            </a:r>
            <a:r>
              <a:rPr lang="fi-FI" dirty="0" err="1"/>
              <a:t>cognitive-load-theory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31st of August 2026.</a:t>
            </a:r>
          </a:p>
          <a:p>
            <a:r>
              <a:rPr lang="fi-FI" dirty="0"/>
              <a:t>Financial </a:t>
            </a:r>
            <a:r>
              <a:rPr lang="fi-FI" dirty="0" err="1"/>
              <a:t>anxiety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/52682/</a:t>
            </a:r>
            <a:r>
              <a:rPr lang="fi-FI" dirty="0" err="1"/>
              <a:t>cognitive-load-theory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Rotating</a:t>
            </a:r>
            <a:r>
              <a:rPr lang="fi-FI" dirty="0"/>
              <a:t> </a:t>
            </a:r>
            <a:r>
              <a:rPr lang="fi-FI" dirty="0" err="1"/>
              <a:t>body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www.collegedrinkingprevention.gov</a:t>
            </a:r>
            <a:r>
              <a:rPr lang="fi-FI" dirty="0"/>
              <a:t>/</a:t>
            </a:r>
            <a:r>
              <a:rPr lang="fi-FI" dirty="0" err="1"/>
              <a:t>specialfeatures</a:t>
            </a:r>
            <a:r>
              <a:rPr lang="fi-FI" dirty="0"/>
              <a:t>/</a:t>
            </a:r>
            <a:r>
              <a:rPr lang="fi-FI" dirty="0" err="1"/>
              <a:t>interactivebody.aspx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August 2017.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10484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fi-FI" dirty="0"/>
          </a:p>
          <a:p>
            <a:r>
              <a:rPr lang="fi-FI" dirty="0" err="1"/>
              <a:t>Purity</a:t>
            </a:r>
            <a:r>
              <a:rPr lang="fi-FI" dirty="0"/>
              <a:t> of </a:t>
            </a:r>
            <a:r>
              <a:rPr lang="fi-FI" dirty="0" err="1"/>
              <a:t>sciences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www.millennialstar.org</a:t>
            </a:r>
            <a:r>
              <a:rPr lang="fi-FI" dirty="0"/>
              <a:t>/what-is-science-is-science-about-reductionism-or-holism-2/&gt; </a:t>
            </a:r>
            <a:r>
              <a:rPr lang="fi-FI" dirty="0" err="1"/>
              <a:t>Accessed</a:t>
            </a:r>
            <a:r>
              <a:rPr lang="fi-FI" dirty="0"/>
              <a:t> 4th of Augusto 2018.</a:t>
            </a:r>
          </a:p>
          <a:p>
            <a:r>
              <a:rPr lang="fi-FI" dirty="0"/>
              <a:t>DNA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www.fearofflying.com</a:t>
            </a:r>
            <a:r>
              <a:rPr lang="fi-FI" dirty="0"/>
              <a:t>/</a:t>
            </a:r>
            <a:r>
              <a:rPr lang="fi-FI" dirty="0" err="1"/>
              <a:t>library</a:t>
            </a:r>
            <a:r>
              <a:rPr lang="fi-FI" dirty="0"/>
              <a:t>/the-5-htt-gene/&gt; </a:t>
            </a:r>
            <a:r>
              <a:rPr lang="fi-FI" dirty="0" err="1"/>
              <a:t>Accessed</a:t>
            </a:r>
            <a:r>
              <a:rPr lang="fi-FI" dirty="0"/>
              <a:t> 13th of </a:t>
            </a:r>
            <a:r>
              <a:rPr lang="fi-FI" dirty="0" err="1"/>
              <a:t>February</a:t>
            </a:r>
            <a:r>
              <a:rPr lang="fi-FI" dirty="0"/>
              <a:t> 2020.</a:t>
            </a:r>
          </a:p>
          <a:p>
            <a:r>
              <a:rPr lang="fi-FI" dirty="0"/>
              <a:t>Central and </a:t>
            </a:r>
            <a:r>
              <a:rPr lang="fi-FI" dirty="0" err="1"/>
              <a:t>peripheral</a:t>
            </a:r>
            <a:r>
              <a:rPr lang="fi-FI" dirty="0"/>
              <a:t> </a:t>
            </a:r>
            <a:r>
              <a:rPr lang="fi-FI" dirty="0" err="1"/>
              <a:t>nervous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askabiologist.asu.edu</a:t>
            </a:r>
            <a:r>
              <a:rPr lang="fi-FI" dirty="0"/>
              <a:t>/</a:t>
            </a:r>
            <a:r>
              <a:rPr lang="fi-FI" dirty="0" err="1"/>
              <a:t>parts-nervous-system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29th of August 2017.</a:t>
            </a:r>
          </a:p>
          <a:p>
            <a:r>
              <a:rPr lang="fi-FI" dirty="0" err="1"/>
              <a:t>Drawing</a:t>
            </a:r>
            <a:r>
              <a:rPr lang="fi-FI" dirty="0"/>
              <a:t> a </a:t>
            </a:r>
            <a:r>
              <a:rPr lang="fi-FI" dirty="0" err="1"/>
              <a:t>tree</a:t>
            </a:r>
            <a:r>
              <a:rPr lang="fi-FI" dirty="0"/>
              <a:t> &lt; http://</a:t>
            </a:r>
            <a:r>
              <a:rPr lang="fi-FI" dirty="0" err="1"/>
              <a:t>www.wikihow.com</a:t>
            </a:r>
            <a:r>
              <a:rPr lang="fi-FI" dirty="0"/>
              <a:t>/</a:t>
            </a:r>
            <a:r>
              <a:rPr lang="fi-FI" dirty="0" err="1"/>
              <a:t>Draw</a:t>
            </a:r>
            <a:r>
              <a:rPr lang="fi-FI" dirty="0"/>
              <a:t> &gt; </a:t>
            </a:r>
            <a:r>
              <a:rPr lang="fi-FI" dirty="0" err="1"/>
              <a:t>Accessed</a:t>
            </a:r>
            <a:r>
              <a:rPr lang="fi-FI" dirty="0"/>
              <a:t> 29th of August 2017.</a:t>
            </a:r>
          </a:p>
          <a:p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neurons</a:t>
            </a:r>
            <a:r>
              <a:rPr lang="fi-FI" dirty="0"/>
              <a:t> &lt;http://</a:t>
            </a:r>
            <a:r>
              <a:rPr lang="fi-FI" dirty="0" err="1"/>
              <a:t>www.mind.ilstu.edu</a:t>
            </a:r>
            <a:r>
              <a:rPr lang="fi-FI" dirty="0"/>
              <a:t>/curriculum/</a:t>
            </a:r>
            <a:r>
              <a:rPr lang="fi-FI" dirty="0" err="1"/>
              <a:t>neurons_intro</a:t>
            </a:r>
            <a:r>
              <a:rPr lang="fi-FI" dirty="0"/>
              <a:t>/</a:t>
            </a:r>
            <a:r>
              <a:rPr lang="fi-FI" dirty="0" err="1"/>
              <a:t>neurons_intro.php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29th of August 2017.</a:t>
            </a:r>
          </a:p>
          <a:p>
            <a:r>
              <a:rPr lang="fi-FI" dirty="0"/>
              <a:t>Action </a:t>
            </a:r>
            <a:r>
              <a:rPr lang="fi-FI" dirty="0" err="1"/>
              <a:t>potential</a:t>
            </a:r>
            <a:r>
              <a:rPr lang="fi-FI" dirty="0"/>
              <a:t> 1 &lt;</a:t>
            </a:r>
            <a:r>
              <a:rPr lang="en-GB" dirty="0"/>
              <a:t>http://</a:t>
            </a:r>
            <a:r>
              <a:rPr lang="en-GB" dirty="0" err="1"/>
              <a:t>www.apstherapy.co.nz</a:t>
            </a:r>
            <a:r>
              <a:rPr lang="en-GB" dirty="0"/>
              <a:t>/action%20potentials.html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October 2015.</a:t>
            </a:r>
          </a:p>
          <a:p>
            <a:r>
              <a:rPr lang="fi-FI" dirty="0"/>
              <a:t>Action </a:t>
            </a:r>
            <a:r>
              <a:rPr lang="fi-FI" dirty="0" err="1"/>
              <a:t>potential</a:t>
            </a:r>
            <a:r>
              <a:rPr lang="fi-FI" dirty="0"/>
              <a:t> 2 &lt;</a:t>
            </a:r>
            <a:r>
              <a:rPr lang="en-GB" dirty="0"/>
              <a:t>http://</a:t>
            </a:r>
            <a:r>
              <a:rPr lang="en-GB" dirty="0" err="1"/>
              <a:t>www.apstherapy.co.nz</a:t>
            </a:r>
            <a:r>
              <a:rPr lang="en-GB" dirty="0"/>
              <a:t>/action%20potentials.html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October 2015.</a:t>
            </a:r>
          </a:p>
          <a:p>
            <a:r>
              <a:rPr lang="fi-FI" dirty="0" err="1"/>
              <a:t>Synapse</a:t>
            </a:r>
            <a:r>
              <a:rPr lang="fi-FI" dirty="0"/>
              <a:t> &lt;http://163.178.103.176/</a:t>
            </a:r>
            <a:r>
              <a:rPr lang="fi-FI" dirty="0" err="1"/>
              <a:t>CasosBerne</a:t>
            </a:r>
            <a:r>
              <a:rPr lang="fi-FI" dirty="0"/>
              <a:t>/1aFCelular/Caso4-2/HTMLC/CasosB2/</a:t>
            </a:r>
            <a:r>
              <a:rPr lang="fi-FI" dirty="0" err="1"/>
              <a:t>Receptor</a:t>
            </a:r>
            <a:r>
              <a:rPr lang="fi-FI" dirty="0"/>
              <a:t>/Ch6.html&gt; </a:t>
            </a:r>
            <a:r>
              <a:rPr lang="fi-FI" dirty="0" err="1"/>
              <a:t>Accessed</a:t>
            </a:r>
            <a:r>
              <a:rPr lang="fi-FI" dirty="0"/>
              <a:t> 30th of August 2017.</a:t>
            </a:r>
          </a:p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organismalbio.biosci.gatech.edu</a:t>
            </a:r>
            <a:r>
              <a:rPr lang="fi-FI" dirty="0"/>
              <a:t>/</a:t>
            </a:r>
            <a:r>
              <a:rPr lang="fi-FI" dirty="0" err="1"/>
              <a:t>chemical</a:t>
            </a:r>
            <a:r>
              <a:rPr lang="fi-FI" dirty="0"/>
              <a:t>-and-</a:t>
            </a:r>
            <a:r>
              <a:rPr lang="fi-FI" dirty="0" err="1"/>
              <a:t>electrical</a:t>
            </a:r>
            <a:r>
              <a:rPr lang="fi-FI" dirty="0"/>
              <a:t>-</a:t>
            </a:r>
            <a:r>
              <a:rPr lang="fi-FI" dirty="0" err="1"/>
              <a:t>signals</a:t>
            </a:r>
            <a:r>
              <a:rPr lang="fi-FI" dirty="0"/>
              <a:t>/intro-to-</a:t>
            </a:r>
            <a:r>
              <a:rPr lang="fi-FI" dirty="0" err="1"/>
              <a:t>chemical</a:t>
            </a:r>
            <a:r>
              <a:rPr lang="fi-FI" dirty="0"/>
              <a:t>-</a:t>
            </a:r>
            <a:r>
              <a:rPr lang="fi-FI" dirty="0" err="1"/>
              <a:t>signaling</a:t>
            </a:r>
            <a:r>
              <a:rPr lang="fi-FI" dirty="0"/>
              <a:t>-and-</a:t>
            </a:r>
            <a:r>
              <a:rPr lang="fi-FI" dirty="0" err="1"/>
              <a:t>signal</a:t>
            </a:r>
            <a:r>
              <a:rPr lang="fi-FI" dirty="0"/>
              <a:t>-</a:t>
            </a:r>
            <a:r>
              <a:rPr lang="fi-FI" dirty="0" err="1"/>
              <a:t>transduction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15th of August 2026.</a:t>
            </a:r>
          </a:p>
          <a:p>
            <a:r>
              <a:rPr lang="fi-FI" dirty="0" err="1"/>
              <a:t>Structures</a:t>
            </a:r>
            <a:r>
              <a:rPr lang="fi-FI" dirty="0"/>
              <a:t> of </a:t>
            </a:r>
            <a:r>
              <a:rPr lang="fi-FI" dirty="0" err="1"/>
              <a:t>neurotransmitters</a:t>
            </a:r>
            <a:r>
              <a:rPr lang="fi-FI" dirty="0"/>
              <a:t> &lt;http://</a:t>
            </a:r>
            <a:r>
              <a:rPr lang="fi-FI" dirty="0" err="1"/>
              <a:t>www.compoundchem.com</a:t>
            </a:r>
            <a:r>
              <a:rPr lang="fi-FI" dirty="0"/>
              <a:t>/2015/07/30/</a:t>
            </a:r>
            <a:r>
              <a:rPr lang="fi-FI" dirty="0" err="1"/>
              <a:t>neurotransmitters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31st of August 2017.</a:t>
            </a:r>
          </a:p>
          <a:p>
            <a:r>
              <a:rPr lang="fi-FI" dirty="0" err="1"/>
              <a:t>Acetylcholine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</a:t>
            </a:r>
            <a:r>
              <a:rPr lang="fi-FI" dirty="0" err="1"/>
              <a:t>Acetylcholine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15th of August 2021. 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9D09EF-4F5D-D548-2A87-83AAD1B6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07EBCF-A0C6-9207-AC79-A4EC72872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dirty="0" err="1"/>
              <a:t>Test</a:t>
            </a:r>
            <a:r>
              <a:rPr lang="fi-FI" dirty="0"/>
              <a:t> </a:t>
            </a:r>
            <a:r>
              <a:rPr lang="fi-FI" dirty="0" err="1"/>
              <a:t>rat</a:t>
            </a:r>
            <a:r>
              <a:rPr lang="fi-FI" dirty="0"/>
              <a:t> &lt;http://</a:t>
            </a:r>
            <a:r>
              <a:rPr lang="fi-FI" dirty="0" err="1"/>
              <a:t>www.fanpop.com</a:t>
            </a:r>
            <a:r>
              <a:rPr lang="fi-FI" dirty="0"/>
              <a:t>/</a:t>
            </a:r>
            <a:r>
              <a:rPr lang="fi-FI" dirty="0" err="1"/>
              <a:t>clubs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images</a:t>
            </a:r>
            <a:r>
              <a:rPr lang="fi-FI" dirty="0"/>
              <a:t>/1361799/</a:t>
            </a:r>
            <a:r>
              <a:rPr lang="fi-FI" dirty="0" err="1"/>
              <a:t>title</a:t>
            </a:r>
            <a:r>
              <a:rPr lang="fi-FI" dirty="0"/>
              <a:t>/</a:t>
            </a:r>
            <a:r>
              <a:rPr lang="fi-FI" dirty="0" err="1"/>
              <a:t>skinner-rat-fanart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5th of </a:t>
            </a:r>
            <a:r>
              <a:rPr lang="fi-FI" dirty="0" err="1"/>
              <a:t>January</a:t>
            </a:r>
            <a:r>
              <a:rPr lang="fi-FI" dirty="0"/>
              <a:t> 2018.</a:t>
            </a:r>
          </a:p>
          <a:p>
            <a:r>
              <a:rPr lang="fi-FI" dirty="0" err="1"/>
              <a:t>Blue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cells</a:t>
            </a:r>
            <a:r>
              <a:rPr lang="fi-FI" dirty="0"/>
              <a:t> 1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medium.com</a:t>
            </a:r>
            <a:r>
              <a:rPr lang="fi-FI" dirty="0"/>
              <a:t>/</a:t>
            </a:r>
            <a:r>
              <a:rPr lang="fi-FI" dirty="0" err="1"/>
              <a:t>predict</a:t>
            </a:r>
            <a:r>
              <a:rPr lang="fi-FI" dirty="0"/>
              <a:t>/artificial-neural-networks-mapping-the-human-brain-2e0bd4a93160&gt; </a:t>
            </a:r>
            <a:r>
              <a:rPr lang="fi-FI" dirty="0" err="1"/>
              <a:t>Accessed</a:t>
            </a:r>
            <a:r>
              <a:rPr lang="fi-FI" dirty="0"/>
              <a:t> 10th of </a:t>
            </a:r>
            <a:r>
              <a:rPr lang="fi-FI" dirty="0" err="1"/>
              <a:t>February</a:t>
            </a:r>
            <a:r>
              <a:rPr lang="fi-FI" dirty="0"/>
              <a:t> 2020.</a:t>
            </a:r>
          </a:p>
          <a:p>
            <a:r>
              <a:rPr lang="fi-FI" dirty="0"/>
              <a:t>LTP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sites.google.com</a:t>
            </a:r>
            <a:r>
              <a:rPr lang="fi-FI" dirty="0"/>
              <a:t>/</a:t>
            </a:r>
            <a:r>
              <a:rPr lang="fi-FI" dirty="0" err="1"/>
              <a:t>site</a:t>
            </a:r>
            <a:r>
              <a:rPr lang="fi-FI" dirty="0"/>
              <a:t>/mcauliffeneur493/home/</a:t>
            </a:r>
            <a:r>
              <a:rPr lang="fi-FI" dirty="0" err="1"/>
              <a:t>synaptic-plasticity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Use</a:t>
            </a:r>
            <a:r>
              <a:rPr lang="fi-FI" dirty="0"/>
              <a:t> it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lose</a:t>
            </a:r>
            <a:r>
              <a:rPr lang="fi-FI" dirty="0"/>
              <a:t> it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languageattrition.org</a:t>
            </a:r>
            <a:r>
              <a:rPr lang="fi-FI" dirty="0"/>
              <a:t>/</a:t>
            </a:r>
            <a:r>
              <a:rPr lang="fi-FI" dirty="0" err="1"/>
              <a:t>use-or-lose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Juggler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joehart.com.au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/2019/04/14/</a:t>
            </a:r>
            <a:r>
              <a:rPr lang="fi-FI" dirty="0" err="1"/>
              <a:t>are</a:t>
            </a:r>
            <a:r>
              <a:rPr lang="fi-FI" dirty="0"/>
              <a:t>-</a:t>
            </a:r>
            <a:r>
              <a:rPr lang="fi-FI" dirty="0" err="1"/>
              <a:t>you</a:t>
            </a:r>
            <a:r>
              <a:rPr lang="fi-FI" dirty="0"/>
              <a:t>-a-</a:t>
            </a:r>
            <a:r>
              <a:rPr lang="fi-FI" dirty="0" err="1"/>
              <a:t>master</a:t>
            </a:r>
            <a:r>
              <a:rPr lang="fi-FI" dirty="0"/>
              <a:t>-</a:t>
            </a:r>
            <a:r>
              <a:rPr lang="fi-FI" dirty="0" err="1"/>
              <a:t>juggler-or-do-you-keep-dropping-the-ball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10th of August 2025.</a:t>
            </a:r>
          </a:p>
          <a:p>
            <a:r>
              <a:rPr lang="fi-FI" dirty="0"/>
              <a:t>EEG </a:t>
            </a:r>
            <a:r>
              <a:rPr lang="fi-FI" dirty="0" err="1"/>
              <a:t>experiment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www.verywellmind.com</a:t>
            </a:r>
            <a:r>
              <a:rPr lang="fi-FI" dirty="0"/>
              <a:t>/how-to-conduct-a-psychology-experiment-2795792&gt; </a:t>
            </a:r>
            <a:r>
              <a:rPr lang="fi-FI" dirty="0" err="1"/>
              <a:t>Accessed</a:t>
            </a:r>
            <a:r>
              <a:rPr lang="fi-FI" dirty="0"/>
              <a:t> 11th of August 2023.</a:t>
            </a:r>
          </a:p>
          <a:p>
            <a:r>
              <a:rPr lang="fi-FI" dirty="0"/>
              <a:t>London taxi &lt;http://</a:t>
            </a:r>
            <a:r>
              <a:rPr lang="fi-FI" dirty="0" err="1"/>
              <a:t>www.cityam.com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/1402483881/</a:t>
            </a:r>
            <a:r>
              <a:rPr lang="fi-FI" dirty="0" err="1"/>
              <a:t>which</a:t>
            </a:r>
            <a:r>
              <a:rPr lang="fi-FI" dirty="0"/>
              <a:t>-</a:t>
            </a:r>
            <a:r>
              <a:rPr lang="fi-FI" dirty="0" err="1"/>
              <a:t>londons</a:t>
            </a:r>
            <a:r>
              <a:rPr lang="fi-FI" dirty="0"/>
              <a:t>-taxi-</a:t>
            </a:r>
            <a:r>
              <a:rPr lang="fi-FI" dirty="0" err="1"/>
              <a:t>app</a:t>
            </a:r>
            <a:r>
              <a:rPr lang="fi-FI" dirty="0"/>
              <a:t>-</a:t>
            </a:r>
            <a:r>
              <a:rPr lang="fi-FI" dirty="0" err="1"/>
              <a:t>offers-best-fares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30th of November 2017.</a:t>
            </a:r>
          </a:p>
          <a:p>
            <a:r>
              <a:rPr lang="fi-FI" dirty="0"/>
              <a:t>Single </a:t>
            </a:r>
            <a:r>
              <a:rPr lang="fi-FI" dirty="0" err="1"/>
              <a:t>cell</a:t>
            </a:r>
            <a:r>
              <a:rPr lang="fi-FI" dirty="0"/>
              <a:t> </a:t>
            </a:r>
            <a:r>
              <a:rPr lang="fi-FI" dirty="0" err="1"/>
              <a:t>register</a:t>
            </a:r>
            <a:r>
              <a:rPr lang="fi-FI" dirty="0"/>
              <a:t> &lt;http://</a:t>
            </a:r>
            <a:r>
              <a:rPr lang="fi-FI" dirty="0" err="1"/>
              <a:t>hirnforschung.kyb.mpg.de</a:t>
            </a:r>
            <a:r>
              <a:rPr lang="fi-FI" dirty="0"/>
              <a:t>/en/</a:t>
            </a:r>
            <a:r>
              <a:rPr lang="fi-FI" dirty="0" err="1"/>
              <a:t>methods</a:t>
            </a:r>
            <a:r>
              <a:rPr lang="fi-FI" dirty="0"/>
              <a:t>/</a:t>
            </a:r>
            <a:r>
              <a:rPr lang="fi-FI" dirty="0" err="1"/>
              <a:t>electrophysiology.html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3rd of </a:t>
            </a:r>
            <a:r>
              <a:rPr lang="fi-FI" dirty="0" err="1"/>
              <a:t>September</a:t>
            </a:r>
            <a:r>
              <a:rPr lang="fi-FI" dirty="0"/>
              <a:t> 2017.</a:t>
            </a:r>
          </a:p>
          <a:p>
            <a:r>
              <a:rPr lang="fi-FI" dirty="0" err="1"/>
              <a:t>Anterior</a:t>
            </a:r>
            <a:r>
              <a:rPr lang="fi-FI" dirty="0"/>
              <a:t> and </a:t>
            </a:r>
            <a:r>
              <a:rPr lang="fi-FI" dirty="0" err="1"/>
              <a:t>posterior</a:t>
            </a:r>
            <a:r>
              <a:rPr lang="fi-FI" dirty="0"/>
              <a:t> </a:t>
            </a:r>
            <a:r>
              <a:rPr lang="fi-FI" dirty="0" err="1"/>
              <a:t>hippocampus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://www.tutor2u.net/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reference</a:t>
            </a:r>
            <a:r>
              <a:rPr lang="fi-FI" dirty="0"/>
              <a:t>/maguire-2000&gt; </a:t>
            </a:r>
            <a:r>
              <a:rPr lang="fi-FI" dirty="0" err="1"/>
              <a:t>Accessed</a:t>
            </a:r>
            <a:r>
              <a:rPr lang="fi-FI" dirty="0"/>
              <a:t> 11th of August 2023.</a:t>
            </a:r>
          </a:p>
          <a:p>
            <a:r>
              <a:rPr lang="fi-FI" dirty="0"/>
              <a:t>STM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structures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www.frontiersin.org</a:t>
            </a:r>
            <a:r>
              <a:rPr lang="fi-FI" dirty="0"/>
              <a:t>/</a:t>
            </a:r>
            <a:r>
              <a:rPr lang="fi-FI" dirty="0" err="1"/>
              <a:t>articles</a:t>
            </a:r>
            <a:r>
              <a:rPr lang="fi-FI" dirty="0"/>
              <a:t>/10.3389/fpsyg.2018.00401/</a:t>
            </a:r>
            <a:r>
              <a:rPr lang="fi-FI" dirty="0" err="1"/>
              <a:t>full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October 2020.</a:t>
            </a:r>
          </a:p>
          <a:p>
            <a:r>
              <a:rPr lang="fi-FI" dirty="0" err="1"/>
              <a:t>Lobes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&lt;http://</a:t>
            </a:r>
            <a:r>
              <a:rPr lang="fi-FI" dirty="0" err="1"/>
              <a:t>rantsite.net</a:t>
            </a:r>
            <a:r>
              <a:rPr lang="fi-FI" dirty="0"/>
              <a:t>/2011/03/</a:t>
            </a:r>
            <a:r>
              <a:rPr lang="fi-FI" dirty="0" err="1"/>
              <a:t>tyhmentaako</a:t>
            </a:r>
            <a:r>
              <a:rPr lang="fi-FI" dirty="0"/>
              <a:t>-hakukoneiden-</a:t>
            </a:r>
            <a:r>
              <a:rPr lang="fi-FI" dirty="0" err="1"/>
              <a:t>kaytto</a:t>
            </a:r>
            <a:r>
              <a:rPr lang="fi-FI" dirty="0"/>
              <a:t>-</a:t>
            </a:r>
            <a:r>
              <a:rPr lang="fi-FI" dirty="0" err="1"/>
              <a:t>ihmisia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15 of November 2017.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4359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13273</TotalTime>
  <Words>2005</Words>
  <Application>Microsoft Macintosh PowerPoint</Application>
  <PresentationFormat>Näytössä katseltava diaesitys (4:3)</PresentationFormat>
  <Paragraphs>275</Paragraphs>
  <Slides>62</Slides>
  <Notes>1</Notes>
  <HiddenSlides>0</HiddenSlides>
  <MMClips>9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62</vt:i4>
      </vt:variant>
    </vt:vector>
  </HeadingPairs>
  <TitlesOfParts>
    <vt:vector size="66" baseType="lpstr">
      <vt:lpstr>Aptos</vt:lpstr>
      <vt:lpstr>Arial</vt:lpstr>
      <vt:lpstr>Calibri</vt:lpstr>
      <vt:lpstr>Office-teema</vt:lpstr>
      <vt:lpstr>5.2 COGNITIVE PROCESSES</vt:lpstr>
      <vt:lpstr>Cognitive processes</vt:lpstr>
      <vt:lpstr>Cognitive processes</vt:lpstr>
      <vt:lpstr>Cognitive models</vt:lpstr>
      <vt:lpstr>Cognitive models</vt:lpstr>
      <vt:lpstr>Models of memory</vt:lpstr>
      <vt:lpstr>Models of memory</vt:lpstr>
      <vt:lpstr>TASK</vt:lpstr>
      <vt:lpstr>TASK</vt:lpstr>
      <vt:lpstr>PowerPoint-esitys</vt:lpstr>
      <vt:lpstr>TASK</vt:lpstr>
      <vt:lpstr>RESEARCH: Types of experiments</vt:lpstr>
      <vt:lpstr>RESEARCH: Types of experiments</vt:lpstr>
      <vt:lpstr>Models of memory</vt:lpstr>
      <vt:lpstr>TASK</vt:lpstr>
      <vt:lpstr>TASK</vt:lpstr>
      <vt:lpstr>Models of memory</vt:lpstr>
      <vt:lpstr>Cognitive load theory</vt:lpstr>
      <vt:lpstr>Cognitive load theory</vt:lpstr>
      <vt:lpstr>Cognitive load theory</vt:lpstr>
      <vt:lpstr>Cognitive load theory</vt:lpstr>
      <vt:lpstr>TASK </vt:lpstr>
      <vt:lpstr>TASK</vt:lpstr>
      <vt:lpstr>Biological approach</vt:lpstr>
      <vt:lpstr>RESEARCH: Holism</vt:lpstr>
      <vt:lpstr>RESEARCH: Reductionism</vt:lpstr>
      <vt:lpstr>RESEARCH: Reductionism</vt:lpstr>
      <vt:lpstr>RESEARCH: Reductionism</vt:lpstr>
      <vt:lpstr>Neuron</vt:lpstr>
      <vt:lpstr>TASK</vt:lpstr>
      <vt:lpstr>TASK</vt:lpstr>
      <vt:lpstr>Neuron</vt:lpstr>
      <vt:lpstr>Action Potential</vt:lpstr>
      <vt:lpstr>Action Potential</vt:lpstr>
      <vt:lpstr>Action Potential</vt:lpstr>
      <vt:lpstr>Neurotransmission</vt:lpstr>
      <vt:lpstr>Neurotransmission</vt:lpstr>
      <vt:lpstr>Chemical messengers</vt:lpstr>
      <vt:lpstr>PowerPoint-esitys</vt:lpstr>
      <vt:lpstr>Chemical messengers</vt:lpstr>
      <vt:lpstr>TASK</vt:lpstr>
      <vt:lpstr>Neuroplasticity</vt:lpstr>
      <vt:lpstr>Neuroplasticity</vt:lpstr>
      <vt:lpstr>Neuroplasticity</vt:lpstr>
      <vt:lpstr>Neuroplasticity</vt:lpstr>
      <vt:lpstr>Neuroplasticity</vt:lpstr>
      <vt:lpstr>TASK</vt:lpstr>
      <vt:lpstr>RESEARCH: Types of experiments</vt:lpstr>
      <vt:lpstr>Neuroplasticity</vt:lpstr>
      <vt:lpstr>TASK</vt:lpstr>
      <vt:lpstr>RESEARCH: Types of Experiments</vt:lpstr>
      <vt:lpstr>Brain imaging techniques</vt:lpstr>
      <vt:lpstr>Brain imaging techniques</vt:lpstr>
      <vt:lpstr>Localization of Functions</vt:lpstr>
      <vt:lpstr>TASK</vt:lpstr>
      <vt:lpstr>EXTRA TASK</vt:lpstr>
      <vt:lpstr>Localization of Functions</vt:lpstr>
      <vt:lpstr>RESEARCH: Reductionism</vt:lpstr>
      <vt:lpstr>TASK</vt:lpstr>
      <vt:lpstr>Picture sources</vt:lpstr>
      <vt:lpstr>Picture sources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118</cp:revision>
  <dcterms:created xsi:type="dcterms:W3CDTF">2016-01-27T06:20:57Z</dcterms:created>
  <dcterms:modified xsi:type="dcterms:W3CDTF">2026-09-24T06:30:33Z</dcterms:modified>
</cp:coreProperties>
</file>