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8" r:id="rId3"/>
    <p:sldId id="284" r:id="rId4"/>
    <p:sldId id="294" r:id="rId5"/>
    <p:sldId id="296" r:id="rId6"/>
    <p:sldId id="297" r:id="rId7"/>
    <p:sldId id="298" r:id="rId8"/>
    <p:sldId id="299" r:id="rId9"/>
    <p:sldId id="295" r:id="rId10"/>
    <p:sldId id="302" r:id="rId11"/>
    <p:sldId id="304" r:id="rId12"/>
    <p:sldId id="300" r:id="rId13"/>
    <p:sldId id="290" r:id="rId14"/>
    <p:sldId id="273" r:id="rId15"/>
  </p:sldIdLst>
  <p:sldSz cx="9144000" cy="6858000" type="screen4x3"/>
  <p:notesSz cx="6858000" cy="9144000"/>
  <p:defaultTextStyle>
    <a:defPPr>
      <a:defRPr lang="fi-FI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Normaali tyyli 2 - Korostu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01"/>
    <p:restoredTop sz="94634"/>
  </p:normalViewPr>
  <p:slideViewPr>
    <p:cSldViewPr snapToGrid="0" snapToObjects="1">
      <p:cViewPr varScale="1">
        <p:scale>
          <a:sx n="131" d="100"/>
          <a:sy n="131" d="100"/>
        </p:scale>
        <p:origin x="200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9233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33248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untainen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01134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42630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07590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0553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92379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92387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25316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8210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51134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068CD-6312-3D41-9969-91C46E1C8889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5726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eda.net/id/fca0c838fce" TargetMode="External"/><Relationship Id="rId7" Type="http://schemas.openxmlformats.org/officeDocument/2006/relationships/image" Target="../media/image5.png"/><Relationship Id="rId2" Type="http://schemas.openxmlformats.org/officeDocument/2006/relationships/hyperlink" Target="https://kognity.com/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gradia.inschool.fi/" TargetMode="External"/><Relationship Id="rId5" Type="http://schemas.openxmlformats.org/officeDocument/2006/relationships/hyperlink" Target="https://jyvaskylan.managebac.com/login" TargetMode="External"/><Relationship Id="rId4" Type="http://schemas.openxmlformats.org/officeDocument/2006/relationships/hyperlink" Target="https://peda.net/id/73006616e7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b="1" dirty="0"/>
              <a:t>INTRODUCTION </a:t>
            </a:r>
            <a:r>
              <a:rPr lang="fi-FI" b="1"/>
              <a:t>TO </a:t>
            </a:r>
            <a:br>
              <a:rPr lang="fi-FI" b="1"/>
            </a:br>
            <a:r>
              <a:rPr lang="fi-FI" b="1"/>
              <a:t>IB PSYCHOLOGY</a:t>
            </a:r>
            <a:endParaRPr lang="fi-FI" b="1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IB </a:t>
            </a:r>
            <a:r>
              <a:rPr lang="fi-FI" dirty="0" err="1"/>
              <a:t>Psychology</a:t>
            </a:r>
            <a:r>
              <a:rPr lang="fi-FI" dirty="0"/>
              <a:t> LAJM</a:t>
            </a:r>
          </a:p>
        </p:txBody>
      </p:sp>
    </p:spTree>
    <p:extLst>
      <p:ext uri="{BB962C8B-B14F-4D97-AF65-F5344CB8AC3E}">
        <p14:creationId xmlns:p14="http://schemas.microsoft.com/office/powerpoint/2010/main" val="1580088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CB06A2-DF72-2070-4025-CEFEEABC7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IB </a:t>
            </a:r>
            <a:r>
              <a:rPr lang="fi-FI" dirty="0" err="1"/>
              <a:t>Psychology</a:t>
            </a:r>
            <a:r>
              <a:rPr lang="fi-FI" dirty="0"/>
              <a:t> </a:t>
            </a:r>
            <a:r>
              <a:rPr lang="fi-FI" dirty="0" err="1"/>
              <a:t>schedules</a:t>
            </a:r>
            <a:endParaRPr lang="fi-FI" dirty="0"/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5D9FA3EF-E44A-94F4-45DE-EF6C63F84C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7516760"/>
              </p:ext>
            </p:extLst>
          </p:nvPr>
        </p:nvGraphicFramePr>
        <p:xfrm>
          <a:off x="457200" y="1417638"/>
          <a:ext cx="8229600" cy="4913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1279633853"/>
                    </a:ext>
                  </a:extLst>
                </a:gridCol>
                <a:gridCol w="496111">
                  <a:extLst>
                    <a:ext uri="{9D8B030D-6E8A-4147-A177-3AD203B41FA5}">
                      <a16:colId xmlns:a16="http://schemas.microsoft.com/office/drawing/2014/main" val="2609407974"/>
                    </a:ext>
                  </a:extLst>
                </a:gridCol>
                <a:gridCol w="7276289">
                  <a:extLst>
                    <a:ext uri="{9D8B030D-6E8A-4147-A177-3AD203B41FA5}">
                      <a16:colId xmlns:a16="http://schemas.microsoft.com/office/drawing/2014/main" val="2718554422"/>
                    </a:ext>
                  </a:extLst>
                </a:gridCol>
              </a:tblGrid>
              <a:tr h="3848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200" kern="100" dirty="0">
                          <a:effectLst/>
                        </a:rPr>
                        <a:t>Year</a:t>
                      </a:r>
                      <a:endParaRPr lang="fi-FI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909" marR="569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200" kern="100" dirty="0">
                          <a:effectLst/>
                        </a:rPr>
                        <a:t>Term</a:t>
                      </a:r>
                      <a:endParaRPr lang="fi-FI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909" marR="569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GB" sz="1200" kern="100" dirty="0">
                          <a:effectLst/>
                        </a:rPr>
                        <a:t>Syllabus components</a:t>
                      </a:r>
                      <a:endParaRPr lang="fi-FI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909" marR="56909" marT="0" marB="0"/>
                </a:tc>
                <a:extLst>
                  <a:ext uri="{0D108BD9-81ED-4DB2-BD59-A6C34878D82A}">
                    <a16:rowId xmlns:a16="http://schemas.microsoft.com/office/drawing/2014/main" val="88635587"/>
                  </a:ext>
                </a:extLst>
              </a:tr>
              <a:tr h="9893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200" b="1" kern="100" dirty="0">
                          <a:effectLst/>
                        </a:rPr>
                        <a:t>IB1</a:t>
                      </a:r>
                      <a:endParaRPr lang="fi-FI" sz="12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909" marR="569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200" b="1" kern="100" dirty="0">
                          <a:effectLst/>
                        </a:rPr>
                        <a:t>1 </a:t>
                      </a:r>
                      <a:endParaRPr lang="fi-FI" sz="12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909" marR="569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GB" sz="1200" b="1" kern="100" dirty="0">
                          <a:effectLst/>
                        </a:rPr>
                        <a:t>Review: </a:t>
                      </a:r>
                      <a:r>
                        <a:rPr lang="en-GB" sz="1200" kern="100" dirty="0">
                          <a:effectLst/>
                        </a:rPr>
                        <a:t>Psychological research from pre-IB psychology course</a:t>
                      </a:r>
                      <a:br>
                        <a:rPr lang="en-GB" sz="1200" kern="100" dirty="0">
                          <a:effectLst/>
                        </a:rPr>
                      </a:br>
                      <a:r>
                        <a:rPr lang="en-GB" sz="1200" b="1" kern="100" dirty="0">
                          <a:effectLst/>
                        </a:rPr>
                        <a:t>Concepts: </a:t>
                      </a:r>
                      <a:r>
                        <a:rPr lang="en-GB" sz="1200" kern="100" dirty="0">
                          <a:effectLst/>
                        </a:rPr>
                        <a:t>Introduction to the six concepts in IB Psychology</a:t>
                      </a:r>
                      <a:endParaRPr lang="fi-FI" sz="1200" kern="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buNone/>
                      </a:pPr>
                      <a:r>
                        <a:rPr lang="en-GB" sz="1200" b="1" kern="100" dirty="0">
                          <a:effectLst/>
                        </a:rPr>
                        <a:t>Content: </a:t>
                      </a:r>
                      <a:r>
                        <a:rPr lang="en-GB" sz="1200" kern="100" dirty="0">
                          <a:effectLst/>
                        </a:rPr>
                        <a:t>Biological, Cognitive and Sociocultural approach and Research methodology with </a:t>
                      </a:r>
                      <a:r>
                        <a:rPr lang="en-GB" sz="1200" b="1" kern="100" dirty="0">
                          <a:effectLst/>
                        </a:rPr>
                        <a:t>Concepts</a:t>
                      </a:r>
                      <a:r>
                        <a:rPr lang="en-GB" sz="1200" kern="100" dirty="0">
                          <a:effectLst/>
                        </a:rPr>
                        <a:t> in the </a:t>
                      </a:r>
                      <a:r>
                        <a:rPr lang="en-GB" sz="1200" b="1" kern="100" dirty="0">
                          <a:effectLst/>
                        </a:rPr>
                        <a:t>Context </a:t>
                      </a:r>
                      <a:r>
                        <a:rPr lang="en-GB" sz="1200" kern="100" dirty="0">
                          <a:effectLst/>
                        </a:rPr>
                        <a:t>of </a:t>
                      </a:r>
                      <a:r>
                        <a:rPr lang="en-GB" sz="1200" i="1" kern="100" dirty="0">
                          <a:effectLst/>
                        </a:rPr>
                        <a:t>Learning and cognition</a:t>
                      </a:r>
                      <a:endParaRPr lang="fi-FI" sz="1200" i="1" kern="100" dirty="0">
                        <a:solidFill>
                          <a:schemeClr val="dk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buNone/>
                      </a:pPr>
                      <a:r>
                        <a:rPr lang="en-GB" sz="1200" kern="100" dirty="0">
                          <a:solidFill>
                            <a:srgbClr val="FF0000"/>
                          </a:solidFill>
                          <a:effectLst/>
                        </a:rPr>
                        <a:t>Assessment: Paper 1 Section A + Section B HL/SL</a:t>
                      </a:r>
                    </a:p>
                  </a:txBody>
                  <a:tcPr marL="56909" marR="56909" marT="0" marB="0"/>
                </a:tc>
                <a:extLst>
                  <a:ext uri="{0D108BD9-81ED-4DB2-BD59-A6C34878D82A}">
                    <a16:rowId xmlns:a16="http://schemas.microsoft.com/office/drawing/2014/main" val="4147531693"/>
                  </a:ext>
                </a:extLst>
              </a:tr>
              <a:tr h="8049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200" b="1" kern="100" dirty="0">
                          <a:effectLst/>
                        </a:rPr>
                        <a:t> </a:t>
                      </a:r>
                      <a:endParaRPr lang="fi-FI" sz="12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909" marR="569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200" b="1" kern="100" dirty="0">
                          <a:effectLst/>
                        </a:rPr>
                        <a:t>2</a:t>
                      </a:r>
                      <a:endParaRPr lang="fi-FI" sz="12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909" marR="56909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kern="100" dirty="0">
                          <a:effectLst/>
                        </a:rPr>
                        <a:t>Class practical: </a:t>
                      </a:r>
                      <a:r>
                        <a:rPr lang="en-GB" sz="1200" kern="100" dirty="0">
                          <a:effectLst/>
                        </a:rPr>
                        <a:t>Experiment + individual research report</a:t>
                      </a:r>
                      <a:endParaRPr lang="en-GB" sz="1200" b="1" kern="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GB" sz="1200" b="1" i="1" kern="100" dirty="0">
                          <a:effectLst/>
                        </a:rPr>
                        <a:t>HL Extension: </a:t>
                      </a:r>
                      <a:r>
                        <a:rPr lang="en-GB" sz="1200" kern="100" dirty="0">
                          <a:effectLst/>
                        </a:rPr>
                        <a:t>The role of culture, motivation and technology in </a:t>
                      </a:r>
                      <a:r>
                        <a:rPr lang="en-GB" sz="1200" i="1" kern="100" dirty="0">
                          <a:effectLst/>
                        </a:rPr>
                        <a:t>Learning and cognition </a:t>
                      </a:r>
                      <a:r>
                        <a:rPr lang="en-GB" sz="1200" kern="100" dirty="0">
                          <a:effectLst/>
                        </a:rPr>
                        <a:t>+ data-analysis for Paper 3</a:t>
                      </a:r>
                      <a:endParaRPr lang="fi-FI" sz="1200" kern="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GB" sz="1200" b="1" kern="100" dirty="0">
                          <a:effectLst/>
                        </a:rPr>
                        <a:t>Content: </a:t>
                      </a:r>
                      <a:r>
                        <a:rPr lang="en-GB" sz="1200" kern="100" dirty="0">
                          <a:effectLst/>
                        </a:rPr>
                        <a:t>Biological, Cognitive and Sociocultural approach and Research methodology with </a:t>
                      </a:r>
                      <a:r>
                        <a:rPr lang="en-GB" sz="1200" b="1" kern="100" dirty="0">
                          <a:effectLst/>
                        </a:rPr>
                        <a:t>Concepts</a:t>
                      </a:r>
                      <a:r>
                        <a:rPr lang="en-GB" sz="1200" kern="100" dirty="0">
                          <a:effectLst/>
                        </a:rPr>
                        <a:t> in the in the </a:t>
                      </a:r>
                      <a:r>
                        <a:rPr lang="en-GB" sz="1200" b="1" kern="100" dirty="0">
                          <a:effectLst/>
                        </a:rPr>
                        <a:t>Context</a:t>
                      </a:r>
                      <a:r>
                        <a:rPr lang="en-GB" sz="1200" kern="100" dirty="0">
                          <a:effectLst/>
                        </a:rPr>
                        <a:t> of </a:t>
                      </a:r>
                      <a:r>
                        <a:rPr lang="en-GB" sz="1200" i="1" kern="100" dirty="0">
                          <a:effectLst/>
                        </a:rPr>
                        <a:t>Human development (Models of development)</a:t>
                      </a:r>
                      <a:endParaRPr lang="fi-FI" sz="1200" i="1" kern="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GB" sz="1200" kern="100" dirty="0">
                          <a:solidFill>
                            <a:srgbClr val="FF0000"/>
                          </a:solidFill>
                          <a:effectLst/>
                        </a:rPr>
                        <a:t>Assessment: Paper 1 Section C HL/SL</a:t>
                      </a:r>
                    </a:p>
                  </a:txBody>
                  <a:tcPr marL="56909" marR="56909" marT="0" marB="0"/>
                </a:tc>
                <a:extLst>
                  <a:ext uri="{0D108BD9-81ED-4DB2-BD59-A6C34878D82A}">
                    <a16:rowId xmlns:a16="http://schemas.microsoft.com/office/drawing/2014/main" val="4031849989"/>
                  </a:ext>
                </a:extLst>
              </a:tr>
              <a:tr h="10080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200" b="1" kern="100" dirty="0">
                          <a:effectLst/>
                        </a:rPr>
                        <a:t> </a:t>
                      </a:r>
                      <a:endParaRPr lang="fi-FI" sz="12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909" marR="569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200" b="1" kern="100" dirty="0">
                          <a:effectLst/>
                        </a:rPr>
                        <a:t>3</a:t>
                      </a:r>
                      <a:endParaRPr lang="fi-FI" sz="12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909" marR="569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GB" sz="1200" b="1" kern="100" dirty="0">
                          <a:effectLst/>
                        </a:rPr>
                        <a:t>Content: </a:t>
                      </a:r>
                      <a:r>
                        <a:rPr lang="en-GB" sz="1200" kern="100" dirty="0">
                          <a:effectLst/>
                        </a:rPr>
                        <a:t>Biological, Cognitive and Sociocultural approach and Research methodology with </a:t>
                      </a:r>
                      <a:r>
                        <a:rPr lang="en-GB" sz="1200" b="1" kern="100" dirty="0">
                          <a:effectLst/>
                        </a:rPr>
                        <a:t>Concepts</a:t>
                      </a:r>
                      <a:r>
                        <a:rPr lang="en-GB" sz="1200" kern="100" dirty="0">
                          <a:effectLst/>
                        </a:rPr>
                        <a:t> in the </a:t>
                      </a:r>
                      <a:r>
                        <a:rPr lang="en-GB" sz="1200" b="1" kern="100" dirty="0">
                          <a:effectLst/>
                        </a:rPr>
                        <a:t>Context</a:t>
                      </a:r>
                      <a:r>
                        <a:rPr lang="en-GB" sz="1200" kern="100" dirty="0">
                          <a:effectLst/>
                        </a:rPr>
                        <a:t> of </a:t>
                      </a:r>
                      <a:r>
                        <a:rPr lang="en-GB" sz="1200" i="1" kern="100" dirty="0">
                          <a:effectLst/>
                        </a:rPr>
                        <a:t>Human development (Development of self)</a:t>
                      </a:r>
                      <a:endParaRPr lang="fi-FI" sz="1200" i="1" kern="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GB" sz="1200" b="1" i="1" kern="100" dirty="0">
                          <a:effectLst/>
                        </a:rPr>
                        <a:t>HL Extension: </a:t>
                      </a:r>
                      <a:r>
                        <a:rPr lang="en-GB" sz="1200" kern="100" dirty="0">
                          <a:effectLst/>
                        </a:rPr>
                        <a:t>The role of culture, motivation and technology in </a:t>
                      </a:r>
                      <a:r>
                        <a:rPr lang="en-GB" sz="1200" i="1" kern="100" dirty="0">
                          <a:effectLst/>
                        </a:rPr>
                        <a:t>Human development </a:t>
                      </a:r>
                      <a:r>
                        <a:rPr lang="en-GB" sz="1200" kern="100" dirty="0">
                          <a:effectLst/>
                        </a:rPr>
                        <a:t>+ data-analysis for Paper 3</a:t>
                      </a:r>
                      <a:endParaRPr lang="fi-FI" sz="1200" kern="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GB" sz="1200" b="1" kern="100" dirty="0">
                          <a:effectLst/>
                        </a:rPr>
                        <a:t>Class practical: </a:t>
                      </a:r>
                      <a:r>
                        <a:rPr lang="en-GB" sz="1200" kern="100" dirty="0">
                          <a:effectLst/>
                        </a:rPr>
                        <a:t>Observation + individual research report</a:t>
                      </a:r>
                      <a:endParaRPr lang="fi-FI" sz="1200" kern="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GB" sz="1200" kern="100" dirty="0">
                          <a:solidFill>
                            <a:srgbClr val="FF0000"/>
                          </a:solidFill>
                          <a:effectLst/>
                        </a:rPr>
                        <a:t>Assessment: Paper 2 section A based on experiment and observation HL/SL</a:t>
                      </a:r>
                    </a:p>
                  </a:txBody>
                  <a:tcPr marL="56909" marR="56909" marT="0" marB="0"/>
                </a:tc>
                <a:extLst>
                  <a:ext uri="{0D108BD9-81ED-4DB2-BD59-A6C34878D82A}">
                    <a16:rowId xmlns:a16="http://schemas.microsoft.com/office/drawing/2014/main" val="3549883631"/>
                  </a:ext>
                </a:extLst>
              </a:tr>
              <a:tr h="5901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200" b="1" kern="100" dirty="0">
                          <a:effectLst/>
                        </a:rPr>
                        <a:t> </a:t>
                      </a:r>
                      <a:endParaRPr lang="fi-FI" sz="12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909" marR="569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200" b="1" kern="100" dirty="0">
                          <a:effectLst/>
                        </a:rPr>
                        <a:t>4</a:t>
                      </a:r>
                      <a:endParaRPr lang="fi-FI" sz="12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909" marR="569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GB" sz="1200" b="1" kern="100" dirty="0">
                          <a:effectLst/>
                        </a:rPr>
                        <a:t>Content: </a:t>
                      </a:r>
                      <a:r>
                        <a:rPr lang="en-GB" sz="1200" kern="100" dirty="0">
                          <a:effectLst/>
                        </a:rPr>
                        <a:t>Biological, Cognitive and Sociocultural approach and Research methodology with </a:t>
                      </a:r>
                      <a:r>
                        <a:rPr lang="en-GB" sz="1200" b="1" kern="100" dirty="0">
                          <a:effectLst/>
                        </a:rPr>
                        <a:t>Concepts</a:t>
                      </a:r>
                      <a:r>
                        <a:rPr lang="en-GB" sz="1200" kern="100" dirty="0">
                          <a:effectLst/>
                        </a:rPr>
                        <a:t> in the </a:t>
                      </a:r>
                      <a:r>
                        <a:rPr lang="en-GB" sz="1200" b="1" kern="100" dirty="0">
                          <a:effectLst/>
                        </a:rPr>
                        <a:t>Context</a:t>
                      </a:r>
                      <a:r>
                        <a:rPr lang="en-GB" sz="1200" kern="100" dirty="0">
                          <a:effectLst/>
                        </a:rPr>
                        <a:t> of </a:t>
                      </a:r>
                      <a:r>
                        <a:rPr lang="en-GB" sz="1200" i="1" kern="100" dirty="0">
                          <a:effectLst/>
                        </a:rPr>
                        <a:t>Health and well-being</a:t>
                      </a:r>
                      <a:endParaRPr lang="fi-FI" sz="1200" i="1" kern="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GB" sz="1200" kern="100" dirty="0">
                          <a:solidFill>
                            <a:srgbClr val="FF0000"/>
                          </a:solidFill>
                          <a:effectLst/>
                        </a:rPr>
                        <a:t>Assessment: Full Paper 1 based on the </a:t>
                      </a:r>
                      <a:r>
                        <a:rPr lang="en-GB" sz="1200" i="1" kern="100" dirty="0">
                          <a:solidFill>
                            <a:srgbClr val="FF0000"/>
                          </a:solidFill>
                          <a:effectLst/>
                        </a:rPr>
                        <a:t>Human development (Development of self) </a:t>
                      </a:r>
                      <a:r>
                        <a:rPr lang="en-GB" sz="1200" kern="100" dirty="0">
                          <a:solidFill>
                            <a:srgbClr val="FF0000"/>
                          </a:solidFill>
                          <a:effectLst/>
                        </a:rPr>
                        <a:t>and </a:t>
                      </a:r>
                      <a:r>
                        <a:rPr lang="en-GB" sz="1200" i="1" kern="100" dirty="0">
                          <a:solidFill>
                            <a:srgbClr val="FF0000"/>
                          </a:solidFill>
                          <a:effectLst/>
                        </a:rPr>
                        <a:t>Health and well-being </a:t>
                      </a:r>
                      <a:endParaRPr lang="fi-FI" sz="1200" i="1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909" marR="56909" marT="0" marB="0"/>
                </a:tc>
                <a:extLst>
                  <a:ext uri="{0D108BD9-81ED-4DB2-BD59-A6C34878D82A}">
                    <a16:rowId xmlns:a16="http://schemas.microsoft.com/office/drawing/2014/main" val="883230273"/>
                  </a:ext>
                </a:extLst>
              </a:tr>
              <a:tr h="8049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200" b="1" kern="100" dirty="0">
                          <a:effectLst/>
                        </a:rPr>
                        <a:t> </a:t>
                      </a:r>
                      <a:endParaRPr lang="fi-FI" sz="12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909" marR="569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200" b="1" kern="100" dirty="0">
                          <a:effectLst/>
                        </a:rPr>
                        <a:t>5</a:t>
                      </a:r>
                      <a:endParaRPr lang="fi-FI" sz="12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909" marR="56909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kern="100" dirty="0">
                          <a:effectLst/>
                        </a:rPr>
                        <a:t>Class Practical: </a:t>
                      </a:r>
                      <a:r>
                        <a:rPr lang="en-GB" sz="1200" kern="100" dirty="0">
                          <a:effectLst/>
                        </a:rPr>
                        <a:t>Interview + individual research report</a:t>
                      </a:r>
                      <a:endParaRPr lang="en-GB" sz="1200" b="1" kern="100" dirty="0">
                        <a:effectLst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1" kern="100" dirty="0">
                          <a:effectLst/>
                        </a:rPr>
                        <a:t>HL Extension: </a:t>
                      </a:r>
                      <a:r>
                        <a:rPr lang="en-GB" sz="1200" kern="100" dirty="0">
                          <a:effectLst/>
                        </a:rPr>
                        <a:t>The role of culture, motivation and technology in </a:t>
                      </a:r>
                      <a:r>
                        <a:rPr lang="en-GB" sz="1200" i="1" kern="100" dirty="0">
                          <a:effectLst/>
                        </a:rPr>
                        <a:t>Health and well-being</a:t>
                      </a:r>
                      <a:r>
                        <a:rPr lang="en-GB" sz="1200" kern="100" dirty="0">
                          <a:effectLst/>
                        </a:rPr>
                        <a:t> + data-analysis for Paper 3</a:t>
                      </a:r>
                      <a:endParaRPr lang="en-GB" sz="1200" b="1" kern="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GB" sz="1200" b="1" kern="100" dirty="0">
                          <a:effectLst/>
                        </a:rPr>
                        <a:t>Content: </a:t>
                      </a:r>
                      <a:r>
                        <a:rPr lang="en-GB" sz="1200" kern="100" dirty="0">
                          <a:effectLst/>
                        </a:rPr>
                        <a:t>Biological, Cognitive and Sociocultural approach and Research methodology with </a:t>
                      </a:r>
                      <a:r>
                        <a:rPr lang="en-GB" sz="1200" b="1" kern="100" dirty="0">
                          <a:effectLst/>
                        </a:rPr>
                        <a:t>Concepts</a:t>
                      </a:r>
                      <a:r>
                        <a:rPr lang="en-GB" sz="1200" kern="100" dirty="0">
                          <a:effectLst/>
                        </a:rPr>
                        <a:t> in the </a:t>
                      </a:r>
                      <a:r>
                        <a:rPr lang="en-GB" sz="1200" b="1" kern="100" dirty="0">
                          <a:effectLst/>
                        </a:rPr>
                        <a:t>Context</a:t>
                      </a:r>
                      <a:r>
                        <a:rPr lang="en-GB" sz="1200" kern="100" dirty="0">
                          <a:effectLst/>
                        </a:rPr>
                        <a:t> of </a:t>
                      </a:r>
                      <a:r>
                        <a:rPr lang="en-GB" sz="1200" i="1" kern="100" dirty="0">
                          <a:effectLst/>
                        </a:rPr>
                        <a:t>Human relationships (Group behaviour)</a:t>
                      </a:r>
                      <a:endParaRPr lang="fi-FI" sz="1200" i="1" kern="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GB" sz="1200" kern="100" dirty="0">
                          <a:solidFill>
                            <a:srgbClr val="FF0000"/>
                          </a:solidFill>
                          <a:effectLst/>
                        </a:rPr>
                        <a:t>Assessment: Paper 2 Section B HL/SL</a:t>
                      </a:r>
                      <a:endParaRPr lang="fi-FI" sz="1200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909" marR="56909" marT="0" marB="0"/>
                </a:tc>
                <a:extLst>
                  <a:ext uri="{0D108BD9-81ED-4DB2-BD59-A6C34878D82A}">
                    <a16:rowId xmlns:a16="http://schemas.microsoft.com/office/drawing/2014/main" val="10383400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99079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025AB69-D012-6215-8BFF-73196D944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IB </a:t>
            </a:r>
            <a:r>
              <a:rPr lang="fi-FI" dirty="0" err="1"/>
              <a:t>Psychology</a:t>
            </a:r>
            <a:r>
              <a:rPr lang="fi-FI" dirty="0"/>
              <a:t> </a:t>
            </a:r>
            <a:r>
              <a:rPr lang="fi-FI" dirty="0" err="1"/>
              <a:t>schedules</a:t>
            </a:r>
            <a:endParaRPr lang="fi-FI" dirty="0"/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4298E8CB-E37C-B733-8DC1-2C26500910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8197614"/>
              </p:ext>
            </p:extLst>
          </p:nvPr>
        </p:nvGraphicFramePr>
        <p:xfrm>
          <a:off x="457200" y="1600200"/>
          <a:ext cx="8229600" cy="269087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1559239750"/>
                    </a:ext>
                  </a:extLst>
                </a:gridCol>
                <a:gridCol w="496111">
                  <a:extLst>
                    <a:ext uri="{9D8B030D-6E8A-4147-A177-3AD203B41FA5}">
                      <a16:colId xmlns:a16="http://schemas.microsoft.com/office/drawing/2014/main" val="972574800"/>
                    </a:ext>
                  </a:extLst>
                </a:gridCol>
                <a:gridCol w="7276289">
                  <a:extLst>
                    <a:ext uri="{9D8B030D-6E8A-4147-A177-3AD203B41FA5}">
                      <a16:colId xmlns:a16="http://schemas.microsoft.com/office/drawing/2014/main" val="8148928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fi-FI" sz="1200" kern="100" dirty="0" err="1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endParaRPr lang="fi-FI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fi-FI" sz="1200" kern="100" dirty="0" err="1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Term</a:t>
                      </a:r>
                      <a:endParaRPr lang="fi-FI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fi-FI" sz="1200" kern="100" dirty="0" err="1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Syllabus</a:t>
                      </a:r>
                      <a:r>
                        <a:rPr lang="fi-FI" sz="1200" kern="1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i-FI" sz="1200" kern="100" dirty="0" err="1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components</a:t>
                      </a:r>
                      <a:endParaRPr lang="fi-FI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04535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200" b="1" kern="100" dirty="0">
                          <a:effectLst/>
                        </a:rPr>
                        <a:t>IB2</a:t>
                      </a:r>
                      <a:endParaRPr lang="fi-FI" sz="12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200" b="1" kern="100" dirty="0">
                          <a:effectLst/>
                        </a:rPr>
                        <a:t>1</a:t>
                      </a:r>
                      <a:endParaRPr lang="fi-FI" sz="12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GB" sz="1200" b="1" kern="100" dirty="0">
                          <a:effectLst/>
                        </a:rPr>
                        <a:t>Content: </a:t>
                      </a:r>
                      <a:r>
                        <a:rPr lang="en-GB" sz="1200" kern="100" dirty="0">
                          <a:effectLst/>
                        </a:rPr>
                        <a:t>Biological, Cognitive and Sociocultural approach and Research methodology with Concepts in the </a:t>
                      </a:r>
                      <a:r>
                        <a:rPr lang="en-GB" sz="1200" b="1" kern="100" dirty="0">
                          <a:effectLst/>
                        </a:rPr>
                        <a:t>Context </a:t>
                      </a:r>
                      <a:r>
                        <a:rPr lang="en-GB" sz="1200" kern="100" dirty="0">
                          <a:effectLst/>
                        </a:rPr>
                        <a:t>of </a:t>
                      </a:r>
                      <a:r>
                        <a:rPr lang="en-GB" sz="1200" i="1" kern="100" dirty="0">
                          <a:effectLst/>
                        </a:rPr>
                        <a:t>Human relationships (Interpersonal relationships)</a:t>
                      </a:r>
                      <a:endParaRPr lang="fi-FI" sz="1200" i="1" kern="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GB" sz="1200" b="1" i="1" kern="100" dirty="0">
                          <a:effectLst/>
                        </a:rPr>
                        <a:t>HL Extension: </a:t>
                      </a:r>
                      <a:r>
                        <a:rPr lang="en-GB" sz="1200" kern="100" dirty="0">
                          <a:effectLst/>
                        </a:rPr>
                        <a:t>The role of culture, motivation and technology in </a:t>
                      </a:r>
                      <a:r>
                        <a:rPr lang="en-GB" sz="1200" i="1" kern="100" dirty="0">
                          <a:effectLst/>
                        </a:rPr>
                        <a:t>Human relationships</a:t>
                      </a:r>
                      <a:r>
                        <a:rPr lang="en-GB" sz="1200" kern="100" dirty="0">
                          <a:effectLst/>
                        </a:rPr>
                        <a:t> + data-analysis for Paper 3</a:t>
                      </a:r>
                      <a:endParaRPr lang="fi-FI" sz="1200" kern="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GB" sz="1200" b="1" kern="100" dirty="0">
                          <a:effectLst/>
                        </a:rPr>
                        <a:t>Class Practical: </a:t>
                      </a:r>
                      <a:r>
                        <a:rPr lang="en-GB" sz="1200" kern="100" dirty="0">
                          <a:effectLst/>
                        </a:rPr>
                        <a:t>Survey + individual research report</a:t>
                      </a:r>
                      <a:endParaRPr lang="fi-FI" sz="1200" kern="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GB" sz="1200" kern="100" dirty="0">
                          <a:solidFill>
                            <a:srgbClr val="FF0000"/>
                          </a:solidFill>
                          <a:effectLst/>
                        </a:rPr>
                        <a:t>Assessment: Full Paper 1 (</a:t>
                      </a:r>
                      <a:r>
                        <a:rPr lang="en-GB" sz="1200" i="1" kern="100" dirty="0">
                          <a:solidFill>
                            <a:srgbClr val="FF0000"/>
                          </a:solidFill>
                          <a:effectLst/>
                        </a:rPr>
                        <a:t>Human relationships</a:t>
                      </a:r>
                      <a:r>
                        <a:rPr lang="en-GB" sz="1200" kern="100" dirty="0">
                          <a:solidFill>
                            <a:srgbClr val="FF0000"/>
                          </a:solidFill>
                          <a:effectLst/>
                        </a:rPr>
                        <a:t>) and full Paper 2 (all class practicals) HL/SL  </a:t>
                      </a:r>
                      <a:endParaRPr lang="fi-FI" sz="1200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2238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200" b="1" kern="100" dirty="0">
                          <a:effectLst/>
                        </a:rPr>
                        <a:t> </a:t>
                      </a:r>
                      <a:endParaRPr lang="fi-FI" sz="12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200" b="1" kern="100" dirty="0">
                          <a:effectLst/>
                        </a:rPr>
                        <a:t>2</a:t>
                      </a:r>
                      <a:endParaRPr lang="fi-FI" sz="12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GB" sz="1200" b="1" kern="100" dirty="0">
                          <a:effectLst/>
                          <a:highlight>
                            <a:srgbClr val="FFFF00"/>
                          </a:highlight>
                        </a:rPr>
                        <a:t>Internal Assessment</a:t>
                      </a:r>
                      <a:endParaRPr lang="fi-FI" sz="1200" b="1" kern="100" dirty="0">
                        <a:effectLst/>
                        <a:highlight>
                          <a:srgbClr val="FFFF00"/>
                        </a:highlight>
                      </a:endParaRPr>
                    </a:p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GB" sz="1200" b="1" i="1" kern="100" dirty="0">
                          <a:effectLst/>
                        </a:rPr>
                        <a:t>HL Extension: </a:t>
                      </a:r>
                      <a:r>
                        <a:rPr lang="en-GB" sz="1200" kern="100" dirty="0">
                          <a:effectLst/>
                        </a:rPr>
                        <a:t>Data Analysis</a:t>
                      </a:r>
                      <a:endParaRPr lang="fi-FI" sz="1200" kern="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GB" sz="1200" kern="100" dirty="0">
                          <a:solidFill>
                            <a:srgbClr val="FF0000"/>
                          </a:solidFill>
                          <a:effectLst/>
                        </a:rPr>
                        <a:t>Assessment: Predicted grade of the Internal Assessment work</a:t>
                      </a:r>
                      <a:endParaRPr lang="fi-FI" sz="1200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11603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200" b="1" kern="100">
                          <a:effectLst/>
                        </a:rPr>
                        <a:t> </a:t>
                      </a:r>
                      <a:endParaRPr lang="fi-FI" sz="1200" b="1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200" b="1" kern="100" dirty="0">
                          <a:effectLst/>
                        </a:rPr>
                        <a:t>3</a:t>
                      </a:r>
                      <a:endParaRPr lang="fi-FI" sz="12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GB" sz="1200" b="1" i="1" kern="100" dirty="0">
                          <a:effectLst/>
                        </a:rPr>
                        <a:t>HL Extension: </a:t>
                      </a:r>
                      <a:r>
                        <a:rPr lang="en-GB" sz="1200" kern="100" dirty="0">
                          <a:effectLst/>
                        </a:rPr>
                        <a:t>Data Analysis </a:t>
                      </a:r>
                      <a:br>
                        <a:rPr lang="en-GB" sz="1200" kern="100" dirty="0">
                          <a:effectLst/>
                        </a:rPr>
                      </a:br>
                      <a:r>
                        <a:rPr lang="en-GB" sz="1200" kern="100" dirty="0">
                          <a:solidFill>
                            <a:srgbClr val="FF0000"/>
                          </a:solidFill>
                          <a:effectLst/>
                        </a:rPr>
                        <a:t>Assessment: Paper 3 Mock HL</a:t>
                      </a:r>
                      <a:endParaRPr lang="fi-FI" sz="1200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18681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200" b="1" kern="100">
                          <a:effectLst/>
                        </a:rPr>
                        <a:t> </a:t>
                      </a:r>
                      <a:endParaRPr lang="fi-FI" sz="1200" b="1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GB" sz="1200" b="1" kern="100" dirty="0">
                          <a:effectLst/>
                        </a:rPr>
                        <a:t>4 </a:t>
                      </a:r>
                      <a:endParaRPr lang="fi-FI" sz="12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GB" sz="1200" b="1" kern="100" dirty="0">
                          <a:effectLst/>
                        </a:rPr>
                        <a:t>Review</a:t>
                      </a:r>
                      <a:r>
                        <a:rPr lang="en-GB" sz="1200" kern="100" dirty="0">
                          <a:effectLst/>
                        </a:rPr>
                        <a:t> of the whole IB Psychology syllabus</a:t>
                      </a:r>
                      <a:endParaRPr lang="fi-FI" sz="1200" kern="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GB" sz="1200" kern="100" dirty="0">
                          <a:solidFill>
                            <a:srgbClr val="FF0000"/>
                          </a:solidFill>
                          <a:effectLst/>
                        </a:rPr>
                        <a:t>Assessment: Final Mocks (all Papers at least once)</a:t>
                      </a:r>
                      <a:endParaRPr lang="fi-FI" sz="1200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57348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940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527169E-7CDB-940B-CC14-5FAD916D4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What</a:t>
            </a:r>
            <a:r>
              <a:rPr lang="fi-FI" dirty="0"/>
              <a:t> </a:t>
            </a:r>
            <a:r>
              <a:rPr lang="fi-FI" dirty="0" err="1"/>
              <a:t>are</a:t>
            </a:r>
            <a:r>
              <a:rPr lang="fi-FI" dirty="0"/>
              <a:t> </a:t>
            </a:r>
            <a:r>
              <a:rPr lang="fi-FI" dirty="0" err="1"/>
              <a:t>we</a:t>
            </a:r>
            <a:r>
              <a:rPr lang="fi-FI" dirty="0"/>
              <a:t> </a:t>
            </a:r>
            <a:r>
              <a:rPr lang="fi-FI" dirty="0" err="1"/>
              <a:t>studying</a:t>
            </a:r>
            <a:r>
              <a:rPr lang="fi-FI" dirty="0"/>
              <a:t> for?</a:t>
            </a: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75C08D63-19BE-2F00-75DB-221418C4F3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noProof="0" dirty="0"/>
              <a:t>The goal of IB Psychology is to promote </a:t>
            </a:r>
            <a:r>
              <a:rPr lang="en-GB" i="1" noProof="0" dirty="0"/>
              <a:t>psychological literacy</a:t>
            </a:r>
          </a:p>
          <a:p>
            <a:pPr lvl="1"/>
            <a:r>
              <a:rPr lang="en-GB" noProof="0" dirty="0"/>
              <a:t>Conceptual understanding of psychology</a:t>
            </a:r>
          </a:p>
          <a:p>
            <a:pPr lvl="1"/>
            <a:r>
              <a:rPr lang="en-GB" noProof="0" dirty="0"/>
              <a:t>Critical thinking and scientific reasoning</a:t>
            </a:r>
          </a:p>
          <a:p>
            <a:pPr lvl="1"/>
            <a:r>
              <a:rPr lang="en-GB" noProof="0" dirty="0"/>
              <a:t>Application to real-world contexts</a:t>
            </a:r>
          </a:p>
          <a:p>
            <a:pPr lvl="1"/>
            <a:r>
              <a:rPr lang="en-GB" noProof="0" dirty="0"/>
              <a:t>Ethical and social responsibility</a:t>
            </a:r>
          </a:p>
          <a:p>
            <a:pPr lvl="1"/>
            <a:r>
              <a:rPr lang="en-GB" noProof="0" dirty="0"/>
              <a:t>Self-awareness and reflective thinking</a:t>
            </a:r>
          </a:p>
          <a:p>
            <a:pPr lvl="1"/>
            <a:r>
              <a:rPr lang="en-GB" noProof="0" dirty="0"/>
              <a:t>Communication skills</a:t>
            </a:r>
          </a:p>
        </p:txBody>
      </p:sp>
    </p:spTree>
    <p:extLst>
      <p:ext uri="{BB962C8B-B14F-4D97-AF65-F5344CB8AC3E}">
        <p14:creationId xmlns:p14="http://schemas.microsoft.com/office/powerpoint/2010/main" val="2100399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759BC17-F1BD-7C4F-A914-5A84875A7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FA20A8E-F997-C24C-B83D-23D0905651D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What are your </a:t>
            </a:r>
            <a:r>
              <a:rPr lang="en-GB" i="1" dirty="0"/>
              <a:t>goals</a:t>
            </a:r>
            <a:r>
              <a:rPr lang="en-GB" dirty="0"/>
              <a:t> in IB psychology?</a:t>
            </a:r>
          </a:p>
          <a:p>
            <a:pPr lvl="1"/>
            <a:r>
              <a:rPr lang="en-GB" dirty="0"/>
              <a:t>Write down your </a:t>
            </a:r>
            <a:r>
              <a:rPr lang="en-GB" i="1" dirty="0"/>
              <a:t>expectations</a:t>
            </a:r>
            <a:r>
              <a:rPr lang="en-GB" dirty="0"/>
              <a:t> and </a:t>
            </a:r>
            <a:r>
              <a:rPr lang="en-GB" i="1" dirty="0"/>
              <a:t>aims</a:t>
            </a:r>
          </a:p>
          <a:p>
            <a:pPr lvl="1"/>
            <a:r>
              <a:rPr lang="en-GB" dirty="0"/>
              <a:t>What would you like to learn in IB psychology?</a:t>
            </a:r>
          </a:p>
          <a:p>
            <a:pPr lvl="1"/>
            <a:r>
              <a:rPr lang="en-GB" dirty="0"/>
              <a:t>Engage in conversation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9315F4C6-0AB9-DF4E-B3C1-BF0942638C3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31901" y="1600200"/>
            <a:ext cx="3441700" cy="3810000"/>
          </a:xfrm>
        </p:spPr>
      </p:pic>
    </p:spTree>
    <p:extLst>
      <p:ext uri="{BB962C8B-B14F-4D97-AF65-F5344CB8AC3E}">
        <p14:creationId xmlns:p14="http://schemas.microsoft.com/office/powerpoint/2010/main" val="4058949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Picture </a:t>
            </a:r>
            <a:r>
              <a:rPr lang="fi-FI" dirty="0" err="1"/>
              <a:t>Sources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Markus Lajunen playing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saxophone</a:t>
            </a:r>
            <a:r>
              <a:rPr lang="fi-FI" dirty="0"/>
              <a:t>. Copyright Markus Lajunen.</a:t>
            </a:r>
          </a:p>
          <a:p>
            <a:r>
              <a:rPr lang="fi-FI" dirty="0"/>
              <a:t>IB </a:t>
            </a:r>
            <a:r>
              <a:rPr lang="fi-FI" dirty="0" err="1"/>
              <a:t>Diploma</a:t>
            </a:r>
            <a:r>
              <a:rPr lang="fi-FI" dirty="0"/>
              <a:t> </a:t>
            </a:r>
            <a:r>
              <a:rPr lang="fi-FI" dirty="0" err="1"/>
              <a:t>Programme</a:t>
            </a:r>
            <a:r>
              <a:rPr lang="fi-FI" dirty="0"/>
              <a:t> &lt;http://</a:t>
            </a:r>
            <a:r>
              <a:rPr lang="fi-FI" dirty="0" err="1"/>
              <a:t>www.yis.ac.jp</a:t>
            </a:r>
            <a:r>
              <a:rPr lang="fi-FI" dirty="0"/>
              <a:t>/</a:t>
            </a:r>
            <a:r>
              <a:rPr lang="fi-FI" dirty="0" err="1"/>
              <a:t>page.cfm?p</a:t>
            </a:r>
            <a:r>
              <a:rPr lang="fi-FI" dirty="0"/>
              <a:t>=763&gt; </a:t>
            </a:r>
            <a:r>
              <a:rPr lang="fi-FI" dirty="0" err="1"/>
              <a:t>Accessed</a:t>
            </a:r>
            <a:r>
              <a:rPr lang="fi-FI" dirty="0"/>
              <a:t> 10th of August 2017.</a:t>
            </a:r>
          </a:p>
          <a:p>
            <a:r>
              <a:rPr lang="fi-FI" dirty="0" err="1"/>
              <a:t>Writing</a:t>
            </a:r>
            <a:r>
              <a:rPr lang="fi-FI" dirty="0"/>
              <a:t> </a:t>
            </a:r>
            <a:r>
              <a:rPr lang="fi-FI" dirty="0" err="1"/>
              <a:t>hand</a:t>
            </a:r>
            <a:r>
              <a:rPr lang="fi-FI" dirty="0"/>
              <a:t> </a:t>
            </a:r>
            <a:r>
              <a:rPr lang="fi-FI" dirty="0" err="1"/>
              <a:t>drawing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www.comlib.org</a:t>
            </a:r>
            <a:r>
              <a:rPr lang="fi-FI" dirty="0"/>
              <a:t>/</a:t>
            </a:r>
            <a:r>
              <a:rPr lang="fi-FI" dirty="0" err="1"/>
              <a:t>event</a:t>
            </a:r>
            <a:r>
              <a:rPr lang="fi-FI" dirty="0"/>
              <a:t>/</a:t>
            </a:r>
            <a:r>
              <a:rPr lang="fi-FI" dirty="0" err="1"/>
              <a:t>ymca</a:t>
            </a:r>
            <a:r>
              <a:rPr lang="fi-FI" dirty="0"/>
              <a:t>-</a:t>
            </a:r>
            <a:r>
              <a:rPr lang="fi-FI" dirty="0" err="1"/>
              <a:t>creative</a:t>
            </a:r>
            <a:r>
              <a:rPr lang="fi-FI" dirty="0"/>
              <a:t>-</a:t>
            </a:r>
            <a:r>
              <a:rPr lang="fi-FI" dirty="0" err="1"/>
              <a:t>writing</a:t>
            </a:r>
            <a:r>
              <a:rPr lang="fi-FI" dirty="0"/>
              <a:t>-workshop/&gt; </a:t>
            </a:r>
            <a:r>
              <a:rPr lang="fi-FI" dirty="0" err="1"/>
              <a:t>Accessed</a:t>
            </a:r>
            <a:r>
              <a:rPr lang="fi-FI" dirty="0"/>
              <a:t> 16th of </a:t>
            </a:r>
            <a:r>
              <a:rPr lang="fi-FI" dirty="0" err="1"/>
              <a:t>May</a:t>
            </a:r>
            <a:r>
              <a:rPr lang="fi-FI" dirty="0"/>
              <a:t> 2018.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6017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Who</a:t>
            </a:r>
            <a:r>
              <a:rPr lang="fi-FI" dirty="0"/>
              <a:t> is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teacher</a:t>
            </a:r>
            <a:r>
              <a:rPr lang="fi-FI" dirty="0"/>
              <a:t>?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i-FI" dirty="0"/>
          </a:p>
          <a:p>
            <a:r>
              <a:rPr lang="fi-FI" dirty="0"/>
              <a:t>Markus Lajunen (LAJM)</a:t>
            </a:r>
          </a:p>
          <a:p>
            <a:pPr lvl="1"/>
            <a:r>
              <a:rPr lang="en-GB" dirty="0"/>
              <a:t>Teacher of IB TOK and </a:t>
            </a:r>
            <a:br>
              <a:rPr lang="en-GB" dirty="0"/>
            </a:br>
            <a:r>
              <a:rPr lang="en-GB" dirty="0"/>
              <a:t>IB Psychology + philosophy and psychology</a:t>
            </a:r>
          </a:p>
          <a:p>
            <a:pPr lvl="1"/>
            <a:r>
              <a:rPr lang="en-GB" dirty="0"/>
              <a:t>Worked previously in </a:t>
            </a:r>
            <a:r>
              <a:rPr lang="en-GB" dirty="0" err="1"/>
              <a:t>Konnevesi</a:t>
            </a:r>
            <a:r>
              <a:rPr lang="en-GB" dirty="0"/>
              <a:t>, Joensuu and of course </a:t>
            </a:r>
            <a:r>
              <a:rPr lang="en-GB" dirty="0" err="1"/>
              <a:t>Jyväskylä</a:t>
            </a:r>
            <a:endParaRPr lang="en-GB" dirty="0"/>
          </a:p>
          <a:p>
            <a:pPr lvl="1"/>
            <a:r>
              <a:rPr lang="en-GB" dirty="0"/>
              <a:t>Part-time musician</a:t>
            </a:r>
          </a:p>
        </p:txBody>
      </p:sp>
      <p:pic>
        <p:nvPicPr>
          <p:cNvPr id="6" name="Sisällön paikkamerkki 1" descr="Foni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8" r="1653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56363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/>
              <a:t>Psychology</a:t>
            </a:r>
            <a:r>
              <a:rPr lang="fi-FI" dirty="0"/>
              <a:t> in </a:t>
            </a:r>
            <a:r>
              <a:rPr lang="fi-FI" dirty="0" err="1"/>
              <a:t>the</a:t>
            </a:r>
            <a:r>
              <a:rPr lang="fi-FI" dirty="0"/>
              <a:t> IB </a:t>
            </a:r>
            <a:br>
              <a:rPr lang="fi-FI" dirty="0"/>
            </a:br>
            <a:r>
              <a:rPr lang="fi-FI" dirty="0" err="1"/>
              <a:t>Diploma</a:t>
            </a:r>
            <a:r>
              <a:rPr lang="fi-FI" dirty="0"/>
              <a:t> </a:t>
            </a:r>
            <a:r>
              <a:rPr lang="fi-FI" dirty="0" err="1"/>
              <a:t>Programme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IB psychology is part of the group 3, individuals and societies</a:t>
            </a:r>
          </a:p>
          <a:p>
            <a:r>
              <a:rPr lang="en-GB" dirty="0"/>
              <a:t>Psychology draws on concepts, methods and understandings from several different disciplines </a:t>
            </a:r>
          </a:p>
        </p:txBody>
      </p:sp>
      <p:pic>
        <p:nvPicPr>
          <p:cNvPr id="5" name="Sisällön paikkamerkki 4" descr="NEW-DP-MODEL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034" b="-603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67986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938581-EA95-1999-0F2F-4668F3748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IB </a:t>
            </a:r>
            <a:r>
              <a:rPr lang="fi-FI" dirty="0" err="1"/>
              <a:t>Psychology</a:t>
            </a:r>
            <a:r>
              <a:rPr lang="fi-FI" dirty="0"/>
              <a:t> </a:t>
            </a:r>
            <a:r>
              <a:rPr lang="fi-FI" dirty="0" err="1"/>
              <a:t>syllabus</a:t>
            </a:r>
            <a:endParaRPr lang="fi-FI" dirty="0"/>
          </a:p>
        </p:txBody>
      </p:sp>
      <p:pic>
        <p:nvPicPr>
          <p:cNvPr id="7" name="Sisällön paikkamerkki 6">
            <a:extLst>
              <a:ext uri="{FF2B5EF4-FFF2-40B4-BE49-F238E27FC236}">
                <a16:creationId xmlns:a16="http://schemas.microsoft.com/office/drawing/2014/main" id="{78FF7B3B-6457-BEF0-A03A-A006611AE4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7158" y="1319748"/>
            <a:ext cx="5709683" cy="526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681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8B4178A-F661-0FB7-1A57-20E5CD1FE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SL and HL in IB </a:t>
            </a:r>
            <a:r>
              <a:rPr lang="fi-FI" dirty="0" err="1"/>
              <a:t>Psychology</a:t>
            </a:r>
            <a:endParaRPr lang="fi-FI" dirty="0"/>
          </a:p>
        </p:txBody>
      </p:sp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E5CC9C50-6A64-C51B-DCDE-504B3E74E3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5696" y="1417638"/>
            <a:ext cx="7552607" cy="5165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608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D884FC-BF4E-36A8-4844-82630CAFD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SL and HL in IB </a:t>
            </a:r>
            <a:r>
              <a:rPr lang="fi-FI" dirty="0" err="1"/>
              <a:t>Psychology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07C30EE-B301-73A3-C7F8-21930BECF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en-GB" dirty="0"/>
          </a:p>
          <a:p>
            <a:pPr lvl="0"/>
            <a:r>
              <a:rPr lang="en-GB" dirty="0"/>
              <a:t>Regardless of the level (SL or HL) of your studies, you will be attending psychology classes the whole IB Diploma Programme</a:t>
            </a:r>
            <a:endParaRPr lang="fi-FI" dirty="0"/>
          </a:p>
          <a:p>
            <a:pPr lvl="0"/>
            <a:endParaRPr lang="en-GB" dirty="0"/>
          </a:p>
          <a:p>
            <a:pPr lvl="0"/>
            <a:r>
              <a:rPr lang="en-GB" dirty="0"/>
              <a:t>Some lessons will be for HL only and SL students will be informed about these lessons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0194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53A9FBC-7670-032A-4132-BAAC09D19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Assessment</a:t>
            </a:r>
            <a:r>
              <a:rPr lang="fi-FI" dirty="0"/>
              <a:t> in IB </a:t>
            </a:r>
            <a:r>
              <a:rPr lang="fi-FI" dirty="0" err="1"/>
              <a:t>Psychology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AFD654-4257-378D-5408-7B7193D40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noProof="0" dirty="0"/>
              <a:t>Finals</a:t>
            </a:r>
          </a:p>
          <a:p>
            <a:pPr lvl="1"/>
            <a:r>
              <a:rPr lang="en-GB" b="1" noProof="0" dirty="0"/>
              <a:t>P1: </a:t>
            </a:r>
            <a:r>
              <a:rPr lang="en-GB" noProof="0" dirty="0"/>
              <a:t>4 SAQs and 1 ERQ (90 mins for both HL and SL) on </a:t>
            </a:r>
            <a:r>
              <a:rPr lang="en-GB" b="1" noProof="0" dirty="0"/>
              <a:t>contents</a:t>
            </a:r>
            <a:r>
              <a:rPr lang="en-GB" noProof="0" dirty="0"/>
              <a:t>, </a:t>
            </a:r>
            <a:r>
              <a:rPr lang="en-GB" b="1" noProof="0" dirty="0"/>
              <a:t>contexts</a:t>
            </a:r>
            <a:r>
              <a:rPr lang="en-GB" noProof="0" dirty="0"/>
              <a:t> and </a:t>
            </a:r>
            <a:r>
              <a:rPr lang="en-GB" b="1" noProof="0" dirty="0"/>
              <a:t>concepts</a:t>
            </a:r>
          </a:p>
          <a:p>
            <a:pPr lvl="1"/>
            <a:r>
              <a:rPr lang="en-GB" b="1" noProof="0" dirty="0"/>
              <a:t>P2: </a:t>
            </a:r>
            <a:r>
              <a:rPr lang="en-GB" noProof="0" dirty="0"/>
              <a:t>4 SAQs and 1 ERQ (90 mins for both HL and SL) on </a:t>
            </a:r>
            <a:r>
              <a:rPr lang="en-GB" b="1" noProof="0" dirty="0"/>
              <a:t>class practicals</a:t>
            </a:r>
            <a:r>
              <a:rPr lang="en-GB" noProof="0" dirty="0"/>
              <a:t> and </a:t>
            </a:r>
            <a:r>
              <a:rPr lang="en-GB" b="1" noProof="0" dirty="0"/>
              <a:t>concepts</a:t>
            </a:r>
          </a:p>
          <a:p>
            <a:pPr lvl="1"/>
            <a:r>
              <a:rPr lang="en-GB" b="1" noProof="0" dirty="0"/>
              <a:t>P3: </a:t>
            </a:r>
            <a:r>
              <a:rPr lang="en-GB" noProof="0" dirty="0"/>
              <a:t>3 SAQs and 1 ERQ (1h 45mins HL only) on </a:t>
            </a:r>
            <a:br>
              <a:rPr lang="en-GB" noProof="0" dirty="0"/>
            </a:br>
            <a:r>
              <a:rPr lang="en-GB" b="1" noProof="0" dirty="0"/>
              <a:t>HL extensions</a:t>
            </a:r>
            <a:r>
              <a:rPr lang="en-GB" noProof="0" dirty="0"/>
              <a:t> and </a:t>
            </a:r>
            <a:r>
              <a:rPr lang="en-GB" b="1" noProof="0" dirty="0"/>
              <a:t>data-analysis</a:t>
            </a:r>
          </a:p>
          <a:p>
            <a:r>
              <a:rPr lang="en-GB" b="1" noProof="0" dirty="0"/>
              <a:t>Internal Assessment (IA)</a:t>
            </a:r>
          </a:p>
          <a:p>
            <a:pPr lvl="1"/>
            <a:r>
              <a:rPr lang="en-GB" i="1" noProof="0" dirty="0"/>
              <a:t>Research proposal </a:t>
            </a:r>
            <a:r>
              <a:rPr lang="en-GB" noProof="0" dirty="0"/>
              <a:t>based on the </a:t>
            </a:r>
            <a:r>
              <a:rPr lang="en-GB" b="1" noProof="0" dirty="0"/>
              <a:t>class practicals</a:t>
            </a:r>
          </a:p>
        </p:txBody>
      </p:sp>
    </p:spTree>
    <p:extLst>
      <p:ext uri="{BB962C8B-B14F-4D97-AF65-F5344CB8AC3E}">
        <p14:creationId xmlns:p14="http://schemas.microsoft.com/office/powerpoint/2010/main" val="22415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C6AD607-1D7B-3BB1-7FC5-F02C38561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Assessment</a:t>
            </a:r>
            <a:r>
              <a:rPr lang="fi-FI" dirty="0"/>
              <a:t> in IB </a:t>
            </a:r>
            <a:r>
              <a:rPr lang="fi-FI" dirty="0" err="1"/>
              <a:t>Psychology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6E13C96-996B-2D45-0A40-A6BC32022BA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noProof="0" dirty="0"/>
          </a:p>
          <a:p>
            <a:r>
              <a:rPr lang="en-GB" noProof="0" dirty="0"/>
              <a:t>After each term, you will get a grade (1–7)</a:t>
            </a:r>
          </a:p>
          <a:p>
            <a:endParaRPr lang="en-GB" noProof="0" dirty="0"/>
          </a:p>
          <a:p>
            <a:r>
              <a:rPr lang="en-GB" noProof="0" dirty="0"/>
              <a:t>Grades will be based on mock exams that mimic the Final exams</a:t>
            </a:r>
          </a:p>
          <a:p>
            <a:endParaRPr lang="en-GB" noProof="0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915B2BB-63A1-E072-7FE5-E196501EF96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noProof="0" dirty="0"/>
          </a:p>
          <a:p>
            <a:r>
              <a:rPr lang="en-GB" noProof="0" dirty="0"/>
              <a:t>Internal Assessment (IA) is done during IB2 year term 2</a:t>
            </a:r>
          </a:p>
          <a:p>
            <a:pPr lvl="1"/>
            <a:r>
              <a:rPr lang="en-GB" noProof="0" dirty="0"/>
              <a:t>The whole term is dedicated to the task</a:t>
            </a:r>
          </a:p>
        </p:txBody>
      </p:sp>
    </p:spTree>
    <p:extLst>
      <p:ext uri="{BB962C8B-B14F-4D97-AF65-F5344CB8AC3E}">
        <p14:creationId xmlns:p14="http://schemas.microsoft.com/office/powerpoint/2010/main" val="1042725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62FE7AF-9481-A726-B77D-03003B392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IB </a:t>
            </a:r>
            <a:r>
              <a:rPr lang="fi-FI" dirty="0" err="1"/>
              <a:t>Psychology</a:t>
            </a:r>
            <a:r>
              <a:rPr lang="fi-FI" dirty="0"/>
              <a:t> </a:t>
            </a:r>
            <a:r>
              <a:rPr lang="fi-FI" dirty="0" err="1"/>
              <a:t>materials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298B09E-8C2F-960E-FD58-E6A8D9375D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340330"/>
            <a:ext cx="4038600" cy="5068222"/>
          </a:xfrm>
        </p:spPr>
        <p:txBody>
          <a:bodyPr>
            <a:normAutofit/>
          </a:bodyPr>
          <a:lstStyle/>
          <a:p>
            <a:r>
              <a:rPr lang="en-GB" noProof="0" dirty="0"/>
              <a:t>We use </a:t>
            </a:r>
            <a:r>
              <a:rPr lang="en-GB" b="1" noProof="0" dirty="0" err="1">
                <a:hlinkClick r:id="rId2"/>
              </a:rPr>
              <a:t>Kognity</a:t>
            </a:r>
            <a:r>
              <a:rPr lang="en-GB" b="1" noProof="0" dirty="0">
                <a:hlinkClick r:id="rId2"/>
              </a:rPr>
              <a:t> online learning platform</a:t>
            </a:r>
            <a:r>
              <a:rPr lang="en-GB" b="1" noProof="0" dirty="0"/>
              <a:t> </a:t>
            </a:r>
            <a:r>
              <a:rPr lang="en-GB" noProof="0" dirty="0"/>
              <a:t>as our primary textbook</a:t>
            </a:r>
            <a:endParaRPr lang="en-GB" dirty="0"/>
          </a:p>
          <a:p>
            <a:r>
              <a:rPr lang="en-GB" noProof="0" dirty="0">
                <a:hlinkClick r:id="rId3"/>
              </a:rPr>
              <a:t>IB Psychology guide</a:t>
            </a:r>
            <a:r>
              <a:rPr lang="en-GB" noProof="0" dirty="0"/>
              <a:t> and </a:t>
            </a:r>
            <a:r>
              <a:rPr lang="en-GB" noProof="0" dirty="0">
                <a:hlinkClick r:id="rId4"/>
              </a:rPr>
              <a:t>teacher’s peda.net</a:t>
            </a:r>
            <a:r>
              <a:rPr lang="en-GB" noProof="0" dirty="0"/>
              <a:t> should be used extensively, too</a:t>
            </a:r>
          </a:p>
          <a:p>
            <a:r>
              <a:rPr lang="en-GB" dirty="0">
                <a:hlinkClick r:id="rId5"/>
              </a:rPr>
              <a:t>ManageBac</a:t>
            </a:r>
            <a:r>
              <a:rPr lang="en-GB" dirty="0"/>
              <a:t> is used to upload student work</a:t>
            </a:r>
          </a:p>
          <a:p>
            <a:r>
              <a:rPr lang="en-GB" noProof="0" dirty="0">
                <a:hlinkClick r:id="rId6"/>
              </a:rPr>
              <a:t>Wilma</a:t>
            </a:r>
            <a:r>
              <a:rPr lang="en-GB" noProof="0" dirty="0"/>
              <a:t> is used for communication</a:t>
            </a:r>
          </a:p>
        </p:txBody>
      </p:sp>
      <p:pic>
        <p:nvPicPr>
          <p:cNvPr id="5" name="Sisällön paikkamerkki 5" descr="Kuva, joka sisältää kohteen Grafiikka, Fontti, graafinen suunnittelu, logo&#10;&#10;Tekoälyllä luotu sisältö voi olla virheellistä.">
            <a:extLst>
              <a:ext uri="{FF2B5EF4-FFF2-40B4-BE49-F238E27FC236}">
                <a16:creationId xmlns:a16="http://schemas.microsoft.com/office/drawing/2014/main" id="{A73FC708-5C30-AB41-7666-C0E88C5AA28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2" r="21864" b="-6"/>
          <a:stretch>
            <a:fillRect/>
          </a:stretch>
        </p:blipFill>
        <p:spPr>
          <a:xfrm>
            <a:off x="4763386" y="1680117"/>
            <a:ext cx="3923414" cy="43886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44336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1184</TotalTime>
  <Words>850</Words>
  <Application>Microsoft Macintosh PowerPoint</Application>
  <PresentationFormat>Näytössä katseltava diaesitys (4:3)</PresentationFormat>
  <Paragraphs>110</Paragraphs>
  <Slides>14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14</vt:i4>
      </vt:variant>
    </vt:vector>
  </HeadingPairs>
  <TitlesOfParts>
    <vt:vector size="18" baseType="lpstr">
      <vt:lpstr>Aptos</vt:lpstr>
      <vt:lpstr>Arial</vt:lpstr>
      <vt:lpstr>Calibri</vt:lpstr>
      <vt:lpstr>Office-teema</vt:lpstr>
      <vt:lpstr>INTRODUCTION TO  IB PSYCHOLOGY</vt:lpstr>
      <vt:lpstr>Who is the teacher?</vt:lpstr>
      <vt:lpstr>Psychology in the IB  Diploma Programme</vt:lpstr>
      <vt:lpstr>IB Psychology syllabus</vt:lpstr>
      <vt:lpstr>SL and HL in IB Psychology</vt:lpstr>
      <vt:lpstr>SL and HL in IB Psychology</vt:lpstr>
      <vt:lpstr>Assessment in IB Psychology</vt:lpstr>
      <vt:lpstr>Assessment in IB Psychology</vt:lpstr>
      <vt:lpstr>IB Psychology materials</vt:lpstr>
      <vt:lpstr>IB Psychology schedules</vt:lpstr>
      <vt:lpstr>IB Psychology schedules</vt:lpstr>
      <vt:lpstr>What are we studying for?</vt:lpstr>
      <vt:lpstr>TASK</vt:lpstr>
      <vt:lpstr>Picture Sources</vt:lpstr>
    </vt:vector>
  </TitlesOfParts>
  <Company>Voionmaa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 TARKKAAVAISUUS</dc:title>
  <dc:creator>Markus Lajunen</dc:creator>
  <cp:lastModifiedBy>Lajunen Markus</cp:lastModifiedBy>
  <cp:revision>114</cp:revision>
  <dcterms:created xsi:type="dcterms:W3CDTF">2016-01-27T06:20:57Z</dcterms:created>
  <dcterms:modified xsi:type="dcterms:W3CDTF">2026-08-12T08:02:02Z</dcterms:modified>
</cp:coreProperties>
</file>