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79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16" r:id="rId15"/>
    <p:sldId id="317" r:id="rId16"/>
    <p:sldId id="365" r:id="rId17"/>
    <p:sldId id="318" r:id="rId18"/>
    <p:sldId id="366" r:id="rId19"/>
    <p:sldId id="319" r:id="rId20"/>
    <p:sldId id="310" r:id="rId21"/>
    <p:sldId id="311" r:id="rId22"/>
    <p:sldId id="312" r:id="rId23"/>
    <p:sldId id="341" r:id="rId24"/>
    <p:sldId id="377" r:id="rId25"/>
    <p:sldId id="384" r:id="rId26"/>
    <p:sldId id="369" r:id="rId27"/>
    <p:sldId id="349" r:id="rId28"/>
    <p:sldId id="302" r:id="rId29"/>
    <p:sldId id="305" r:id="rId30"/>
    <p:sldId id="307" r:id="rId31"/>
    <p:sldId id="387" r:id="rId32"/>
    <p:sldId id="323" r:id="rId33"/>
    <p:sldId id="324" r:id="rId34"/>
    <p:sldId id="385" r:id="rId35"/>
    <p:sldId id="376" r:id="rId36"/>
    <p:sldId id="386" r:id="rId37"/>
    <p:sldId id="373" r:id="rId38"/>
    <p:sldId id="392" r:id="rId39"/>
    <p:sldId id="388" r:id="rId40"/>
    <p:sldId id="379" r:id="rId41"/>
    <p:sldId id="389" r:id="rId42"/>
    <p:sldId id="408" r:id="rId43"/>
    <p:sldId id="409" r:id="rId44"/>
    <p:sldId id="339" r:id="rId45"/>
    <p:sldId id="382" r:id="rId46"/>
    <p:sldId id="403" r:id="rId47"/>
    <p:sldId id="404" r:id="rId48"/>
    <p:sldId id="332" r:id="rId49"/>
    <p:sldId id="410" r:id="rId50"/>
    <p:sldId id="395" r:id="rId51"/>
    <p:sldId id="295" r:id="rId52"/>
    <p:sldId id="322" r:id="rId53"/>
    <p:sldId id="304" r:id="rId54"/>
    <p:sldId id="396" r:id="rId55"/>
    <p:sldId id="397" r:id="rId56"/>
    <p:sldId id="398" r:id="rId57"/>
    <p:sldId id="298" r:id="rId58"/>
    <p:sldId id="325" r:id="rId59"/>
    <p:sldId id="381" r:id="rId60"/>
    <p:sldId id="394" r:id="rId61"/>
    <p:sldId id="329" r:id="rId62"/>
    <p:sldId id="400" r:id="rId63"/>
    <p:sldId id="411" r:id="rId64"/>
    <p:sldId id="405" r:id="rId65"/>
    <p:sldId id="328" r:id="rId66"/>
    <p:sldId id="335" r:id="rId67"/>
    <p:sldId id="342" r:id="rId68"/>
    <p:sldId id="406" r:id="rId69"/>
    <p:sldId id="273" r:id="rId70"/>
    <p:sldId id="367" r:id="rId71"/>
    <p:sldId id="383" r:id="rId72"/>
    <p:sldId id="402" r:id="rId73"/>
    <p:sldId id="313" r:id="rId74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1"/>
    <p:restoredTop sz="94635"/>
  </p:normalViewPr>
  <p:slideViewPr>
    <p:cSldViewPr snapToGrid="0" snapToObjects="1">
      <p:cViewPr varScale="1">
        <p:scale>
          <a:sx n="115" d="100"/>
          <a:sy n="115" d="100"/>
        </p:scale>
        <p:origin x="6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38F77-A805-FE40-84F0-D9FC169606D4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Muistiinpanoj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3F71A-1FF4-9B40-8052-58C962A637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470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f-sGqBsWv4?feature=oembe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eda.net/id/cc83f7cee78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03FQGlGgo0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Uti6vGctQM?feature=oembed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OkISlxST38?feature=oembed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o6OlPrD7sA?feature=oembed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hyperlink" Target="https://peda.net/id/fca0c838fce" TargetMode="Externa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Z3l1jgmYrY?start=510&amp;feature=oembed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/>
              <a:t>CONCEPTS AND RESEARCH METHODOLOGY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IB Psychology LAJM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F14E4C-E4D2-7A37-710D-E1ADCD20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730C27-39E1-88E4-4DA1-FC056ACF1F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Perspective</a:t>
            </a:r>
            <a:r>
              <a:rPr lang="en-GB" noProof="0" dirty="0"/>
              <a:t> relates to different </a:t>
            </a:r>
            <a:r>
              <a:rPr lang="en-GB" i="1" noProof="0" dirty="0"/>
              <a:t>approaches</a:t>
            </a:r>
            <a:r>
              <a:rPr lang="en-GB" noProof="0" dirty="0"/>
              <a:t> in understanding human behaviour</a:t>
            </a:r>
          </a:p>
          <a:p>
            <a:pPr lvl="1"/>
            <a:r>
              <a:rPr lang="en-GB" dirty="0"/>
              <a:t>Biological</a:t>
            </a:r>
          </a:p>
          <a:p>
            <a:pPr lvl="1"/>
            <a:r>
              <a:rPr lang="en-GB" noProof="0" dirty="0"/>
              <a:t>Cognitive</a:t>
            </a:r>
            <a:endParaRPr lang="en-GB" dirty="0"/>
          </a:p>
          <a:p>
            <a:pPr lvl="1"/>
            <a:r>
              <a:rPr lang="en-GB" noProof="0" dirty="0"/>
              <a:t>Sociocultural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D20744E-A0E9-7F51-5F4F-84499A115E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8649" r="21588"/>
          <a:stretch>
            <a:fillRect/>
          </a:stretch>
        </p:blipFill>
        <p:spPr>
          <a:xfrm>
            <a:off x="4648201" y="2023458"/>
            <a:ext cx="3836579" cy="360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095818-5ECC-610B-1ACA-9CBEC83D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B5E3D0-9932-E0D6-6D7C-FB0FE3A752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r>
              <a:rPr lang="en-GB" b="1" dirty="0"/>
              <a:t>Responsibility</a:t>
            </a:r>
            <a:r>
              <a:rPr lang="en-GB" dirty="0"/>
              <a:t> refers to </a:t>
            </a:r>
            <a:r>
              <a:rPr lang="en-GB" i="1" dirty="0"/>
              <a:t>ethical principles </a:t>
            </a:r>
            <a:r>
              <a:rPr lang="en-GB" dirty="0"/>
              <a:t>that guide psychologists</a:t>
            </a:r>
          </a:p>
          <a:p>
            <a:pPr lvl="1"/>
            <a:r>
              <a:rPr lang="en-GB" dirty="0"/>
              <a:t>Understanding ethical aspects in research is vital for a psychology student</a:t>
            </a:r>
            <a:endParaRPr lang="fi-FI" dirty="0"/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F9AAD76B-650A-83D8-6801-BFFF0D957F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2" y="1991655"/>
            <a:ext cx="4038598" cy="3253956"/>
          </a:xfrm>
        </p:spPr>
      </p:pic>
    </p:spTree>
    <p:extLst>
      <p:ext uri="{BB962C8B-B14F-4D97-AF65-F5344CB8AC3E}">
        <p14:creationId xmlns:p14="http://schemas.microsoft.com/office/powerpoint/2010/main" val="44698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D42137-7D7A-FA7B-CBEC-40721BD4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BD417E-8D1F-D24C-7FF3-96A1B7E59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977116" cy="4525963"/>
          </a:xfrm>
        </p:spPr>
        <p:txBody>
          <a:bodyPr/>
          <a:lstStyle/>
          <a:p>
            <a:endParaRPr lang="en-GB" noProof="0" dirty="0"/>
          </a:p>
          <a:p>
            <a:endParaRPr lang="en-GB" noProof="0" dirty="0"/>
          </a:p>
          <a:p>
            <a:r>
              <a:rPr lang="en-GB" noProof="0" dirty="0"/>
              <a:t>How is the understanding of the concepts assessed in SL?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44E31ED-0A9E-A8FE-5486-3B4BCC9C55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06725" y="1905397"/>
            <a:ext cx="5522610" cy="3915568"/>
          </a:xfr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C2AE5F4F-DFF6-27C2-B6C7-8E9F7D332E05}"/>
              </a:ext>
            </a:extLst>
          </p:cNvPr>
          <p:cNvSpPr/>
          <p:nvPr/>
        </p:nvSpPr>
        <p:spPr>
          <a:xfrm>
            <a:off x="3381153" y="2679333"/>
            <a:ext cx="4722880" cy="254838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61A25EA1-35DC-6F14-C7D5-4C0D7B58C5BE}"/>
              </a:ext>
            </a:extLst>
          </p:cNvPr>
          <p:cNvSpPr/>
          <p:nvPr/>
        </p:nvSpPr>
        <p:spPr>
          <a:xfrm>
            <a:off x="3381153" y="4469915"/>
            <a:ext cx="4685666" cy="261040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63FC6A6A-C35D-BC35-5347-C94EFEA6C3AB}"/>
              </a:ext>
            </a:extLst>
          </p:cNvPr>
          <p:cNvSpPr/>
          <p:nvPr/>
        </p:nvSpPr>
        <p:spPr>
          <a:xfrm>
            <a:off x="3381153" y="3453828"/>
            <a:ext cx="4701615" cy="409353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95808BA6-6151-AF0F-6597-1F212CBA88CB}"/>
              </a:ext>
            </a:extLst>
          </p:cNvPr>
          <p:cNvSpPr/>
          <p:nvPr/>
        </p:nvSpPr>
        <p:spPr>
          <a:xfrm>
            <a:off x="3381153" y="4085417"/>
            <a:ext cx="4685666" cy="261040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7812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687267-087C-A23D-1455-C2C7F165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BAB831-0E66-E2CB-51A2-542750179D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775098" cy="452596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How is the understanding of the concepts assessed in HL?</a:t>
            </a:r>
          </a:p>
          <a:p>
            <a:endParaRPr lang="fi-FI" dirty="0"/>
          </a:p>
        </p:txBody>
      </p:sp>
      <p:pic>
        <p:nvPicPr>
          <p:cNvPr id="6" name="Sisällön paikkamerkki 4">
            <a:extLst>
              <a:ext uri="{FF2B5EF4-FFF2-40B4-BE49-F238E27FC236}">
                <a16:creationId xmlns:a16="http://schemas.microsoft.com/office/drawing/2014/main" id="{16DD6D98-46F8-5C37-D151-6048A065B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94069" y="1295020"/>
            <a:ext cx="5573483" cy="5029097"/>
          </a:xfrm>
          <a:effectLst/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98760362-6E42-76E2-A51E-471AD899689A}"/>
              </a:ext>
            </a:extLst>
          </p:cNvPr>
          <p:cNvSpPr/>
          <p:nvPr/>
        </p:nvSpPr>
        <p:spPr>
          <a:xfrm>
            <a:off x="3294069" y="2882049"/>
            <a:ext cx="4797308" cy="371513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E1E52925-6ECE-782F-965B-37037905446F}"/>
              </a:ext>
            </a:extLst>
          </p:cNvPr>
          <p:cNvSpPr/>
          <p:nvPr/>
        </p:nvSpPr>
        <p:spPr>
          <a:xfrm>
            <a:off x="3294069" y="3997842"/>
            <a:ext cx="4797308" cy="276102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A017E5E-F9CA-C4F4-B6B8-E491103FC007}"/>
              </a:ext>
            </a:extLst>
          </p:cNvPr>
          <p:cNvSpPr/>
          <p:nvPr/>
        </p:nvSpPr>
        <p:spPr>
          <a:xfrm>
            <a:off x="3294069" y="2084780"/>
            <a:ext cx="4797308" cy="254838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7E0C56D0-103D-C4FB-4E12-97BBD719DDF9}"/>
              </a:ext>
            </a:extLst>
          </p:cNvPr>
          <p:cNvSpPr/>
          <p:nvPr/>
        </p:nvSpPr>
        <p:spPr>
          <a:xfrm>
            <a:off x="3294069" y="3554837"/>
            <a:ext cx="4797308" cy="276102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068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2CC9F0-0576-1C4A-8CC8-7DAA1146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59A047-DC44-B542-8985-AAD941E93D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Theories should be supported by </a:t>
            </a:r>
            <a:r>
              <a:rPr lang="en-GB" i="1" dirty="0"/>
              <a:t>empirical evidence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26B6A0E7-0BD4-3C4E-9697-711D3D9355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9891" y="2222523"/>
            <a:ext cx="4106909" cy="3080182"/>
          </a:xfr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1539ABC3-024D-0D47-BACB-B39D71BA493E}"/>
              </a:ext>
            </a:extLst>
          </p:cNvPr>
          <p:cNvSpPr txBox="1"/>
          <p:nvPr/>
        </p:nvSpPr>
        <p:spPr>
          <a:xfrm>
            <a:off x="541292" y="4409767"/>
            <a:ext cx="3870419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/>
              <a:t>WHAT IS MEANT BY </a:t>
            </a:r>
          </a:p>
          <a:p>
            <a:pPr algn="ctr"/>
            <a:r>
              <a:rPr lang="fi-FI" sz="2800" b="1" dirty="0"/>
              <a:t>EMPIRICAL EVIDENCE</a:t>
            </a:r>
          </a:p>
          <a:p>
            <a:pPr algn="ctr"/>
            <a:r>
              <a:rPr lang="fi-FI" sz="2800" b="1" dirty="0"/>
              <a:t>AND HOW IS IT GAINED?</a:t>
            </a:r>
          </a:p>
        </p:txBody>
      </p:sp>
    </p:spTree>
    <p:extLst>
      <p:ext uri="{BB962C8B-B14F-4D97-AF65-F5344CB8AC3E}">
        <p14:creationId xmlns:p14="http://schemas.microsoft.com/office/powerpoint/2010/main" val="422781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F2E5B8-B4F2-3C44-A08F-1C48D40C2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29912C-34BC-D440-85B9-9990014E3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Theories and studies should be </a:t>
            </a:r>
            <a:r>
              <a:rPr lang="en-GB" i="1" dirty="0"/>
              <a:t>falsifiable</a:t>
            </a:r>
          </a:p>
          <a:p>
            <a:pPr lvl="1"/>
            <a:r>
              <a:rPr lang="en-GB" dirty="0"/>
              <a:t>It should be possible for the theory or the study to be </a:t>
            </a:r>
            <a:r>
              <a:rPr lang="en-GB" i="1" dirty="0"/>
              <a:t>proven wrong</a:t>
            </a:r>
          </a:p>
          <a:p>
            <a:endParaRPr lang="fi-FI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D65DFCF-AF27-5E4B-809D-28DE430EC4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26000" y="2250281"/>
            <a:ext cx="3683000" cy="3225800"/>
          </a:xfr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619FAFC3-A16D-E64C-90D1-7406DBC703FF}"/>
              </a:ext>
            </a:extLst>
          </p:cNvPr>
          <p:cNvSpPr txBox="1"/>
          <p:nvPr/>
        </p:nvSpPr>
        <p:spPr>
          <a:xfrm>
            <a:off x="685202" y="4512039"/>
            <a:ext cx="3734997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/>
              <a:t>HOW CAN YOU FALSIFY </a:t>
            </a:r>
            <a:br>
              <a:rPr lang="fi-FI" sz="2800" b="1" dirty="0"/>
            </a:br>
            <a:r>
              <a:rPr lang="fi-FI" sz="2800" b="1" dirty="0"/>
              <a:t>A THEORY OR A STUDY?</a:t>
            </a:r>
          </a:p>
        </p:txBody>
      </p:sp>
    </p:spTree>
    <p:extLst>
      <p:ext uri="{BB962C8B-B14F-4D97-AF65-F5344CB8AC3E}">
        <p14:creationId xmlns:p14="http://schemas.microsoft.com/office/powerpoint/2010/main" val="119069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FE8C1359-27EB-AD42-5B9B-93F02514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pic>
        <p:nvPicPr>
          <p:cNvPr id="7" name="Online-media 6" descr="Karl Popper's Falsification">
            <a:hlinkClick r:id="" action="ppaction://media"/>
            <a:extLst>
              <a:ext uri="{FF2B5EF4-FFF2-40B4-BE49-F238E27FC236}">
                <a16:creationId xmlns:a16="http://schemas.microsoft.com/office/drawing/2014/main" id="{3602302E-E0A4-73C1-CA1F-7B3D420FBD5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8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063ACD-F995-6D42-994F-A072E9F30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BC9684-A415-5F46-ABF0-A291275067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Theories and concepts should be </a:t>
            </a:r>
            <a:r>
              <a:rPr lang="en-GB" i="1" dirty="0"/>
              <a:t>testable</a:t>
            </a:r>
          </a:p>
          <a:p>
            <a:endParaRPr lang="en-GB" dirty="0"/>
          </a:p>
          <a:p>
            <a:endParaRPr lang="fi-FI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CFFCA287-7D0D-E940-A4E6-751AB9F3C7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37100" y="1640681"/>
            <a:ext cx="3860800" cy="4445000"/>
          </a:xfr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9B76BFD-B7CE-814C-AF2A-D82012F917B1}"/>
              </a:ext>
            </a:extLst>
          </p:cNvPr>
          <p:cNvSpPr txBox="1"/>
          <p:nvPr/>
        </p:nvSpPr>
        <p:spPr>
          <a:xfrm>
            <a:off x="399076" y="3863181"/>
            <a:ext cx="4154855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/>
              <a:t>HOW CAN YOU TEST </a:t>
            </a:r>
          </a:p>
          <a:p>
            <a:pPr algn="ctr"/>
            <a:r>
              <a:rPr lang="fi-FI" sz="2800" b="1" dirty="0"/>
              <a:t>A THEORY OR A CONCEPT?</a:t>
            </a:r>
          </a:p>
        </p:txBody>
      </p:sp>
    </p:spTree>
    <p:extLst>
      <p:ext uri="{BB962C8B-B14F-4D97-AF65-F5344CB8AC3E}">
        <p14:creationId xmlns:p14="http://schemas.microsoft.com/office/powerpoint/2010/main" val="66741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D2C129-E7D6-B2C5-2447-CDD968CD1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71DBB1-5E9D-E204-347C-180E610E7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Psychology uses the </a:t>
            </a:r>
            <a:r>
              <a:rPr lang="en-GB" b="1" noProof="0" dirty="0"/>
              <a:t>scientific method </a:t>
            </a:r>
            <a:r>
              <a:rPr lang="en-GB" noProof="0" dirty="0"/>
              <a:t>to test theories and concepts</a:t>
            </a:r>
          </a:p>
          <a:p>
            <a:endParaRPr lang="en-GB" noProof="0" dirty="0"/>
          </a:p>
          <a:p>
            <a:r>
              <a:rPr lang="en-GB" noProof="0" dirty="0"/>
              <a:t>Psychological knowledge is constructed in scientific research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0EF4A14-D98F-85AB-913E-E164005D66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0751" r="11584"/>
          <a:stretch>
            <a:fillRect/>
          </a:stretch>
        </p:blipFill>
        <p:spPr>
          <a:xfrm>
            <a:off x="4572000" y="1722039"/>
            <a:ext cx="4119023" cy="424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6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F99C20-8290-BC47-8A73-EAA265B4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Psychology</a:t>
            </a:r>
            <a:r>
              <a:rPr lang="fi-FI" dirty="0"/>
              <a:t> as a science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4A277F-35DB-4047-8A0B-7AABB55CD1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Independent research should be able to </a:t>
            </a:r>
            <a:r>
              <a:rPr lang="en-GB" i="1" dirty="0"/>
              <a:t>replicate </a:t>
            </a:r>
            <a:r>
              <a:rPr lang="en-GB" dirty="0"/>
              <a:t>studies</a:t>
            </a:r>
            <a:endParaRPr lang="en-GB" i="1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A6BF965F-030A-0A4E-8D61-D2CA7E1FC7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58621"/>
            <a:ext cx="4038600" cy="4009121"/>
          </a:xfr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05251F4B-BCC4-D64E-BB84-977F3100A962}"/>
              </a:ext>
            </a:extLst>
          </p:cNvPr>
          <p:cNvSpPr txBox="1"/>
          <p:nvPr/>
        </p:nvSpPr>
        <p:spPr>
          <a:xfrm>
            <a:off x="404201" y="3967316"/>
            <a:ext cx="4144597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/>
              <a:t>HOW CAN YOU REPLICATE </a:t>
            </a:r>
          </a:p>
          <a:p>
            <a:pPr algn="ctr"/>
            <a:r>
              <a:rPr lang="fi-FI" sz="2800" b="1" dirty="0"/>
              <a:t>A STUDY AND WHY</a:t>
            </a:r>
          </a:p>
          <a:p>
            <a:pPr algn="ctr"/>
            <a:r>
              <a:rPr lang="fi-FI" sz="2800" b="1" dirty="0"/>
              <a:t>IT IS IMPORTANT?</a:t>
            </a:r>
          </a:p>
        </p:txBody>
      </p:sp>
    </p:spTree>
    <p:extLst>
      <p:ext uri="{BB962C8B-B14F-4D97-AF65-F5344CB8AC3E}">
        <p14:creationId xmlns:p14="http://schemas.microsoft.com/office/powerpoint/2010/main" val="27973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Review essential contents from pre-IB psychology course concerning psychological research with the help of the </a:t>
            </a:r>
            <a:r>
              <a:rPr lang="en-GB" b="1" dirty="0"/>
              <a:t>teacher’s handouts </a:t>
            </a:r>
            <a:r>
              <a:rPr lang="en-GB" dirty="0"/>
              <a:t>and </a:t>
            </a:r>
            <a:r>
              <a:rPr lang="en-GB" dirty="0">
                <a:hlinkClick r:id="rId2"/>
              </a:rPr>
              <a:t>pre-IB peda.net webpage</a:t>
            </a:r>
            <a:endParaRPr lang="en-GB" i="1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50"/>
            <a:ext cx="4038600" cy="2019300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7D2F146-9316-9FF4-E594-89639A6A5EA3}"/>
              </a:ext>
            </a:extLst>
          </p:cNvPr>
          <p:cNvSpPr txBox="1"/>
          <p:nvPr/>
        </p:nvSpPr>
        <p:spPr>
          <a:xfrm>
            <a:off x="4405566" y="4901512"/>
            <a:ext cx="4523867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800" b="1" dirty="0"/>
              <a:t>YOUR UNDERSTANDING</a:t>
            </a:r>
          </a:p>
          <a:p>
            <a:pPr algn="ctr"/>
            <a:r>
              <a:rPr lang="fi-FI" sz="2800" b="1" dirty="0"/>
              <a:t>WILL DEEPEN THROUGHOUT</a:t>
            </a:r>
          </a:p>
          <a:p>
            <a:pPr algn="ctr"/>
            <a:r>
              <a:rPr lang="fi-FI" sz="2800" b="1" dirty="0"/>
              <a:t>THE IB PSYCHOLOGY COURSE</a:t>
            </a:r>
          </a:p>
        </p:txBody>
      </p:sp>
    </p:spTree>
    <p:extLst>
      <p:ext uri="{BB962C8B-B14F-4D97-AF65-F5344CB8AC3E}">
        <p14:creationId xmlns:p14="http://schemas.microsoft.com/office/powerpoint/2010/main" val="255172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10EBEE-7E54-9F40-B19E-8BD8A3A7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D8A14A-D90C-5A4D-BA5F-57CE022F4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What was meant by </a:t>
            </a:r>
            <a:r>
              <a:rPr lang="en-GB" i="1" dirty="0"/>
              <a:t>quantitative</a:t>
            </a:r>
            <a:r>
              <a:rPr lang="en-GB" dirty="0"/>
              <a:t> and </a:t>
            </a:r>
            <a:r>
              <a:rPr lang="en-GB" i="1" dirty="0"/>
              <a:t>qualitative</a:t>
            </a:r>
            <a:r>
              <a:rPr lang="en-GB" dirty="0"/>
              <a:t> research methods in psychology?</a:t>
            </a:r>
          </a:p>
          <a:p>
            <a:endParaRPr lang="en-GB" dirty="0"/>
          </a:p>
          <a:p>
            <a:r>
              <a:rPr lang="en-GB" dirty="0"/>
              <a:t>Volunteers will come to the whiteboard to make a comparison table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Sisällön paikkamerkki 4">
            <a:extLst>
              <a:ext uri="{FF2B5EF4-FFF2-40B4-BE49-F238E27FC236}">
                <a16:creationId xmlns:a16="http://schemas.microsoft.com/office/drawing/2014/main" id="{48DB22B6-29CE-B6BF-5019-3D42692B32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54" y="2476500"/>
            <a:ext cx="3810000" cy="1905000"/>
          </a:xfrm>
        </p:spPr>
      </p:pic>
    </p:spTree>
    <p:extLst>
      <p:ext uri="{BB962C8B-B14F-4D97-AF65-F5344CB8AC3E}">
        <p14:creationId xmlns:p14="http://schemas.microsoft.com/office/powerpoint/2010/main" val="27306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8" y="441325"/>
            <a:ext cx="7579784" cy="5684838"/>
          </a:xfrm>
        </p:spPr>
      </p:pic>
    </p:spTree>
    <p:extLst>
      <p:ext uri="{BB962C8B-B14F-4D97-AF65-F5344CB8AC3E}">
        <p14:creationId xmlns:p14="http://schemas.microsoft.com/office/powerpoint/2010/main" val="3612866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53803"/>
            <a:ext cx="8229600" cy="5291632"/>
          </a:xfr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21C75563-AFBE-E940-9788-6A16F4A07AF0}"/>
              </a:ext>
            </a:extLst>
          </p:cNvPr>
          <p:cNvSpPr txBox="1"/>
          <p:nvPr/>
        </p:nvSpPr>
        <p:spPr>
          <a:xfrm>
            <a:off x="297016" y="4386607"/>
            <a:ext cx="8549969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THESE TWO APPROACHES SHOULD NOT BE SEEN AS COMPETING, </a:t>
            </a:r>
            <a:br>
              <a:rPr lang="fi-FI" sz="2400" b="1" dirty="0"/>
            </a:br>
            <a:r>
              <a:rPr lang="fi-FI" sz="2400" b="1" dirty="0"/>
              <a:t>BUT AS </a:t>
            </a:r>
            <a:r>
              <a:rPr lang="fi-FI" sz="2400" b="1" i="1" dirty="0"/>
              <a:t>COMPLEMENTARY</a:t>
            </a:r>
            <a:r>
              <a:rPr lang="fi-FI" sz="2400" b="1" dirty="0"/>
              <a:t> </a:t>
            </a:r>
            <a:r>
              <a:rPr lang="fi-FI" sz="2400" b="1" i="1" dirty="0"/>
              <a:t>PERSPECTIVES</a:t>
            </a:r>
            <a:r>
              <a:rPr lang="fi-FI" sz="2400" b="1" dirty="0"/>
              <a:t> TO DIFFERENT TYPES OF</a:t>
            </a:r>
            <a:br>
              <a:rPr lang="fi-FI" sz="2400" b="1" dirty="0"/>
            </a:br>
            <a:r>
              <a:rPr lang="fi-FI" sz="2400" b="1" dirty="0"/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304417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02EEED3-9466-5D42-A93F-E970D2D22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147" y="603992"/>
            <a:ext cx="7329949" cy="5497462"/>
          </a:xfrm>
        </p:spPr>
      </p:pic>
    </p:spTree>
    <p:extLst>
      <p:ext uri="{BB962C8B-B14F-4D97-AF65-F5344CB8AC3E}">
        <p14:creationId xmlns:p14="http://schemas.microsoft.com/office/powerpoint/2010/main" val="3332984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6B81D-B6C5-7BBC-DEA5-1FF3DECBC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574ECC-23B4-458B-E12E-8D965A0C1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8C730C-9D72-3097-B35A-5A4B9C075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What was meant by </a:t>
            </a:r>
            <a:r>
              <a:rPr lang="en-GB" i="1" dirty="0"/>
              <a:t>experiments</a:t>
            </a:r>
            <a:r>
              <a:rPr lang="en-GB" dirty="0"/>
              <a:t>?</a:t>
            </a:r>
            <a:endParaRPr lang="en-GB" i="1" dirty="0"/>
          </a:p>
          <a:p>
            <a:endParaRPr lang="en-GB" i="1" dirty="0"/>
          </a:p>
          <a:p>
            <a:r>
              <a:rPr lang="en-GB" dirty="0"/>
              <a:t>Volunteers will come to the whiteboard to make a summary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75289DA-7FB7-45EB-CEB0-185BEB7535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50"/>
            <a:ext cx="4038600" cy="2019300"/>
          </a:xfrm>
        </p:spPr>
      </p:pic>
    </p:spTree>
    <p:extLst>
      <p:ext uri="{BB962C8B-B14F-4D97-AF65-F5344CB8AC3E}">
        <p14:creationId xmlns:p14="http://schemas.microsoft.com/office/powerpoint/2010/main" val="188267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1C02FF-1521-6D38-3D34-FC3D64E2A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87039F-874E-A9BD-706E-ED6854DE2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r>
              <a:rPr lang="en-GB" b="1" dirty="0"/>
              <a:t>Experiment</a:t>
            </a:r>
            <a:r>
              <a:rPr lang="en-GB" dirty="0"/>
              <a:t> aims to establish a </a:t>
            </a:r>
            <a:r>
              <a:rPr lang="en-GB" i="1" dirty="0"/>
              <a:t>cause-and-effect relationship </a:t>
            </a:r>
            <a:r>
              <a:rPr lang="en-GB" dirty="0"/>
              <a:t>between two </a:t>
            </a:r>
            <a:r>
              <a:rPr lang="en-GB" b="1" dirty="0"/>
              <a:t>variables</a:t>
            </a:r>
          </a:p>
          <a:p>
            <a:pPr lvl="1"/>
            <a:r>
              <a:rPr lang="en-GB" dirty="0"/>
              <a:t>Manipulation of the </a:t>
            </a:r>
            <a:r>
              <a:rPr lang="en-GB" i="1" dirty="0"/>
              <a:t>independent variable </a:t>
            </a:r>
            <a:r>
              <a:rPr lang="en-GB" dirty="0"/>
              <a:t>influences the </a:t>
            </a:r>
            <a:r>
              <a:rPr lang="en-GB" i="1" dirty="0"/>
              <a:t>dependant variable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90C1642-206C-1EF6-6376-3220D138FA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b="1" noProof="0" dirty="0"/>
              <a:t>True experiment</a:t>
            </a:r>
          </a:p>
          <a:p>
            <a:pPr lvl="1"/>
            <a:r>
              <a:rPr lang="en-GB" noProof="0" dirty="0"/>
              <a:t>Allocation of participants into </a:t>
            </a:r>
            <a:r>
              <a:rPr lang="en-GB" i="1" noProof="0" dirty="0"/>
              <a:t>experimental</a:t>
            </a:r>
            <a:r>
              <a:rPr lang="en-GB" noProof="0" dirty="0"/>
              <a:t> and </a:t>
            </a:r>
            <a:r>
              <a:rPr lang="en-GB" i="1" noProof="0" dirty="0"/>
              <a:t>control groups </a:t>
            </a:r>
            <a:r>
              <a:rPr lang="en-GB" noProof="0" dirty="0"/>
              <a:t>is done randomly</a:t>
            </a:r>
          </a:p>
          <a:p>
            <a:pPr lvl="1"/>
            <a:endParaRPr lang="en-GB" noProof="0" dirty="0"/>
          </a:p>
          <a:p>
            <a:r>
              <a:rPr lang="en-GB" b="1" noProof="0" dirty="0"/>
              <a:t>Quasi</a:t>
            </a:r>
            <a:r>
              <a:rPr lang="en-GB" b="1" dirty="0"/>
              <a:t>-</a:t>
            </a:r>
            <a:r>
              <a:rPr lang="en-GB" b="1" noProof="0" dirty="0"/>
              <a:t>experiment</a:t>
            </a:r>
          </a:p>
          <a:p>
            <a:pPr lvl="1"/>
            <a:r>
              <a:rPr lang="en-GB" noProof="0" dirty="0"/>
              <a:t>Allocation into groups is done based on pre-existing differences</a:t>
            </a:r>
          </a:p>
        </p:txBody>
      </p:sp>
    </p:spTree>
    <p:extLst>
      <p:ext uri="{BB962C8B-B14F-4D97-AF65-F5344CB8AC3E}">
        <p14:creationId xmlns:p14="http://schemas.microsoft.com/office/powerpoint/2010/main" val="1219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3B97E8-18E7-2F4A-259F-1DD785FA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pic>
        <p:nvPicPr>
          <p:cNvPr id="6" name="Online-media 5" descr="The power of the placebo effect - Emma Bryce">
            <a:hlinkClick r:id="" action="ppaction://media"/>
            <a:extLst>
              <a:ext uri="{FF2B5EF4-FFF2-40B4-BE49-F238E27FC236}">
                <a16:creationId xmlns:a16="http://schemas.microsoft.com/office/drawing/2014/main" id="{D188C989-B2F1-F7A1-116C-6473E6CB100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762E930-3750-6856-C19E-DC62A35E4B6D}"/>
              </a:ext>
            </a:extLst>
          </p:cNvPr>
          <p:cNvSpPr txBox="1"/>
          <p:nvPr/>
        </p:nvSpPr>
        <p:spPr>
          <a:xfrm>
            <a:off x="779370" y="6220590"/>
            <a:ext cx="7585282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Why is a placebo experiment needed in medical research?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33189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What was meant by </a:t>
            </a:r>
            <a:r>
              <a:rPr lang="en-GB" i="1" dirty="0"/>
              <a:t>correlation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How is correlational research different from </a:t>
            </a:r>
            <a:r>
              <a:rPr lang="en-GB" i="1" dirty="0"/>
              <a:t>experiments</a:t>
            </a:r>
            <a:r>
              <a:rPr lang="en-GB" dirty="0"/>
              <a:t>?</a:t>
            </a:r>
          </a:p>
          <a:p>
            <a:pPr lvl="1"/>
            <a:endParaRPr lang="en-GB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50"/>
            <a:ext cx="4038600" cy="2019300"/>
          </a:xfrm>
        </p:spPr>
      </p:pic>
    </p:spTree>
    <p:extLst>
      <p:ext uri="{BB962C8B-B14F-4D97-AF65-F5344CB8AC3E}">
        <p14:creationId xmlns:p14="http://schemas.microsoft.com/office/powerpoint/2010/main" val="102134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9180BD-5C95-2847-877D-19D76408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B2010C-3074-D64A-91BB-727AD2EDB3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Correlation</a:t>
            </a:r>
          </a:p>
          <a:p>
            <a:pPr lvl="1"/>
            <a:r>
              <a:rPr lang="en-GB" dirty="0"/>
              <a:t>Measure of linear relationship between two variables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199FE2F-EC26-1B43-B32A-D5CE1FE599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/>
              <a:t>Effect size (r)</a:t>
            </a:r>
          </a:p>
          <a:p>
            <a:pPr lvl="1"/>
            <a:r>
              <a:rPr lang="en-GB" dirty="0"/>
              <a:t>The value of </a:t>
            </a:r>
            <a:br>
              <a:rPr lang="en-GB" dirty="0"/>
            </a:br>
            <a:r>
              <a:rPr lang="en-GB" i="1" dirty="0"/>
              <a:t>correlation coefficient</a:t>
            </a:r>
            <a:r>
              <a:rPr lang="en-GB" dirty="0"/>
              <a:t> (from –1 to 1)</a:t>
            </a:r>
            <a:endParaRPr lang="en-GB" i="1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E03E8D4-3D0D-A647-B672-5FE33375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72" y="3547558"/>
            <a:ext cx="7872655" cy="289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788F3D-F03D-DB46-B069-BBA0BD99B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079D007-AA5B-4C40-83CF-122FF87EF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Statistical significance</a:t>
            </a:r>
          </a:p>
          <a:p>
            <a:pPr lvl="1"/>
            <a:r>
              <a:rPr lang="en-GB" dirty="0"/>
              <a:t>Probability of the </a:t>
            </a:r>
            <a:r>
              <a:rPr lang="en-GB" b="1" dirty="0"/>
              <a:t>correlation effect size (r) </a:t>
            </a:r>
            <a:r>
              <a:rPr lang="en-GB" dirty="0"/>
              <a:t>being caused by </a:t>
            </a:r>
            <a:r>
              <a:rPr lang="en-GB" i="1" dirty="0"/>
              <a:t>chance</a:t>
            </a:r>
            <a:r>
              <a:rPr lang="en-GB" dirty="0"/>
              <a:t> alone is small</a:t>
            </a:r>
          </a:p>
          <a:p>
            <a:pPr lvl="1"/>
            <a:r>
              <a:rPr lang="en-GB" b="1" i="1" dirty="0"/>
              <a:t>p</a:t>
            </a:r>
            <a:r>
              <a:rPr lang="en-GB" b="1" dirty="0"/>
              <a:t>-value</a:t>
            </a:r>
            <a:r>
              <a:rPr lang="en-GB" dirty="0"/>
              <a:t> or </a:t>
            </a:r>
            <a:r>
              <a:rPr lang="en-GB" b="1" dirty="0"/>
              <a:t>probability value</a:t>
            </a:r>
            <a:r>
              <a:rPr lang="en-GB" dirty="0"/>
              <a:t> less than .05 (5%) </a:t>
            </a:r>
            <a:br>
              <a:rPr lang="en-GB" dirty="0"/>
            </a:br>
            <a:r>
              <a:rPr lang="en-GB" dirty="0"/>
              <a:t>=&gt; there is an over 95% change of finding a significant relationship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7405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5B6DD7-EBC8-80BB-324C-52E252266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D44483-B100-CC7F-4440-B23560A02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80319"/>
            <a:ext cx="4038600" cy="5165724"/>
          </a:xfrm>
        </p:spPr>
        <p:txBody>
          <a:bodyPr>
            <a:normAutofit/>
          </a:bodyPr>
          <a:lstStyle/>
          <a:p>
            <a:r>
              <a:rPr lang="en-GB" dirty="0"/>
              <a:t>Broad and generic ideas that find manifestations in specific </a:t>
            </a:r>
            <a:r>
              <a:rPr lang="en-GB" b="1" dirty="0"/>
              <a:t>contexts</a:t>
            </a:r>
            <a:r>
              <a:rPr lang="en-GB" dirty="0"/>
              <a:t> and </a:t>
            </a:r>
            <a:r>
              <a:rPr lang="en-GB" b="1" dirty="0"/>
              <a:t>contents</a:t>
            </a:r>
            <a:endParaRPr lang="fi-FI" b="1" dirty="0"/>
          </a:p>
          <a:p>
            <a:r>
              <a:rPr lang="en-GB" dirty="0"/>
              <a:t>With these concepts we can </a:t>
            </a:r>
            <a:r>
              <a:rPr lang="en-GB" i="1" dirty="0"/>
              <a:t>discuss</a:t>
            </a:r>
            <a:r>
              <a:rPr lang="en-GB" dirty="0"/>
              <a:t> and </a:t>
            </a:r>
            <a:r>
              <a:rPr lang="en-GB" i="1" dirty="0"/>
              <a:t>evaluate</a:t>
            </a:r>
            <a:r>
              <a:rPr lang="en-GB" dirty="0"/>
              <a:t> psychological research and claims</a:t>
            </a:r>
            <a:endParaRPr lang="fi-FI" dirty="0"/>
          </a:p>
          <a:p>
            <a:r>
              <a:rPr lang="en-GB" dirty="0"/>
              <a:t>The concepts may also offer insight to human behaviour itself</a:t>
            </a:r>
            <a:endParaRPr lang="fi-FI" dirty="0"/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9DF8A4D-DB80-FE67-B865-B1C3415F36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8D20E17C-8EFA-AE46-B660-A9A41D6F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1B88BAC-5AE5-0B49-9FF6-53197B39E2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A good </a:t>
            </a:r>
            <a:r>
              <a:rPr lang="en-GB" b="1" dirty="0"/>
              <a:t>correlational study </a:t>
            </a:r>
            <a:r>
              <a:rPr lang="en-GB" dirty="0"/>
              <a:t>has </a:t>
            </a:r>
            <a:r>
              <a:rPr lang="en-GB" i="1" dirty="0"/>
              <a:t>large effect size (r) </a:t>
            </a:r>
            <a:r>
              <a:rPr lang="en-GB" dirty="0"/>
              <a:t>and </a:t>
            </a:r>
            <a:r>
              <a:rPr lang="en-GB" i="1" dirty="0"/>
              <a:t>small p-value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EEB04BFD-494C-5F46-9B49-FA97469DA0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2365"/>
          <a:stretch/>
        </p:blipFill>
        <p:spPr>
          <a:xfrm>
            <a:off x="4813300" y="1666081"/>
            <a:ext cx="3620695" cy="4394200"/>
          </a:xfrm>
        </p:spPr>
      </p:pic>
    </p:spTree>
    <p:extLst>
      <p:ext uri="{BB962C8B-B14F-4D97-AF65-F5344CB8AC3E}">
        <p14:creationId xmlns:p14="http://schemas.microsoft.com/office/powerpoint/2010/main" val="372113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5E3C3F-1DEE-7899-244C-10654C2D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pic>
        <p:nvPicPr>
          <p:cNvPr id="6" name="Online-media 5" descr="Correlation CAN Imply Causation! | Statistics Misconceptions">
            <a:hlinkClick r:id="" action="ppaction://media"/>
            <a:extLst>
              <a:ext uri="{FF2B5EF4-FFF2-40B4-BE49-F238E27FC236}">
                <a16:creationId xmlns:a16="http://schemas.microsoft.com/office/drawing/2014/main" id="{4D50A8AF-5F75-A601-E493-A0EBA6C3A6F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90EDD7D-0507-FBBC-9579-751453209FEE}"/>
              </a:ext>
            </a:extLst>
          </p:cNvPr>
          <p:cNvSpPr txBox="1"/>
          <p:nvPr/>
        </p:nvSpPr>
        <p:spPr>
          <a:xfrm>
            <a:off x="1381779" y="6220590"/>
            <a:ext cx="6380466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Correlation does not imply causation, or does </a:t>
            </a:r>
            <a:r>
              <a:rPr lang="en-GB" sz="2400" b="1" dirty="0"/>
              <a:t>it?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91466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116D2A-7E75-388D-CC26-ED9CF4AE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AC5811-93CC-A5E0-1F59-D455410940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endParaRPr lang="en-GB" noProof="0" dirty="0"/>
          </a:p>
          <a:p>
            <a:r>
              <a:rPr lang="en-GB" b="1" noProof="0" dirty="0"/>
              <a:t>Survey / questionnaire </a:t>
            </a:r>
            <a:r>
              <a:rPr lang="en-GB" noProof="0" dirty="0"/>
              <a:t>asks standardised set of questions from participants</a:t>
            </a:r>
          </a:p>
          <a:p>
            <a:pPr lvl="1"/>
            <a:r>
              <a:rPr lang="en-GB" noProof="0" dirty="0"/>
              <a:t>Fixed scales / narrative responses</a:t>
            </a:r>
          </a:p>
        </p:txBody>
      </p:sp>
      <p:pic>
        <p:nvPicPr>
          <p:cNvPr id="6" name="Sisällön paikkamerkki 5" descr="Kuva, joka sisältää kohteen vaate, teksti, henkilö, muotoilu&#10;&#10;Tekoälyllä luotu sisältö voi olla virheellistä.">
            <a:extLst>
              <a:ext uri="{FF2B5EF4-FFF2-40B4-BE49-F238E27FC236}">
                <a16:creationId xmlns:a16="http://schemas.microsoft.com/office/drawing/2014/main" id="{EE158BF8-9D0E-11A3-5D91-65E71549CF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35286" y="2668546"/>
            <a:ext cx="4649225" cy="2389270"/>
          </a:xfrm>
        </p:spPr>
      </p:pic>
    </p:spTree>
    <p:extLst>
      <p:ext uri="{BB962C8B-B14F-4D97-AF65-F5344CB8AC3E}">
        <p14:creationId xmlns:p14="http://schemas.microsoft.com/office/powerpoint/2010/main" val="292654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60F531-BA03-FDF7-49DB-862D55F14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357B5E-2FD9-D10D-30E8-FAA4DAA85F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endParaRPr lang="en-GB" noProof="0" dirty="0"/>
          </a:p>
          <a:p>
            <a:r>
              <a:rPr lang="en-GB" b="1" noProof="0" dirty="0"/>
              <a:t>Observation</a:t>
            </a:r>
          </a:p>
          <a:p>
            <a:pPr lvl="1"/>
            <a:r>
              <a:rPr lang="en-GB" noProof="0" dirty="0"/>
              <a:t>Naturalistic / controlled</a:t>
            </a:r>
          </a:p>
          <a:p>
            <a:pPr lvl="1"/>
            <a:r>
              <a:rPr lang="en-GB" noProof="0" dirty="0"/>
              <a:t>Overt / covert</a:t>
            </a:r>
          </a:p>
          <a:p>
            <a:pPr lvl="1"/>
            <a:r>
              <a:rPr lang="en-GB" noProof="0" dirty="0"/>
              <a:t>Participant / </a:t>
            </a:r>
            <a:br>
              <a:rPr lang="en-GB" noProof="0" dirty="0"/>
            </a:br>
            <a:r>
              <a:rPr lang="en-GB" noProof="0" dirty="0"/>
              <a:t>non-participant</a:t>
            </a:r>
          </a:p>
        </p:txBody>
      </p:sp>
      <p:pic>
        <p:nvPicPr>
          <p:cNvPr id="6" name="Sisällön paikkamerkki 5" descr="Kuva, joka sisältää kohteen Lapsitaide, Värikkyys, taide&#10;&#10;Tekoälyllä luotu sisältö voi olla virheellistä.">
            <a:extLst>
              <a:ext uri="{FF2B5EF4-FFF2-40B4-BE49-F238E27FC236}">
                <a16:creationId xmlns:a16="http://schemas.microsoft.com/office/drawing/2014/main" id="{ED53CEFD-AE47-56ED-4272-B8AF7AF03D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274"/>
          <a:stretch>
            <a:fillRect/>
          </a:stretch>
        </p:blipFill>
        <p:spPr>
          <a:xfrm>
            <a:off x="4571999" y="2230323"/>
            <a:ext cx="4301729" cy="3027477"/>
          </a:xfrm>
        </p:spPr>
      </p:pic>
    </p:spTree>
    <p:extLst>
      <p:ext uri="{BB962C8B-B14F-4D97-AF65-F5344CB8AC3E}">
        <p14:creationId xmlns:p14="http://schemas.microsoft.com/office/powerpoint/2010/main" val="2067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D99E08-73EC-C410-4173-442717335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6C4419-8AD7-D83B-C1CD-974248F18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0" indent="0">
              <a:buNone/>
            </a:pPr>
            <a:endParaRPr lang="en-GB" noProof="0" dirty="0"/>
          </a:p>
          <a:p>
            <a:r>
              <a:rPr lang="en-GB" b="1" noProof="0" dirty="0"/>
              <a:t>Interview</a:t>
            </a:r>
            <a:r>
              <a:rPr lang="en-GB" noProof="0" dirty="0"/>
              <a:t> asks questions of participants</a:t>
            </a:r>
          </a:p>
          <a:p>
            <a:pPr lvl="1"/>
            <a:r>
              <a:rPr lang="en-GB" noProof="0" dirty="0"/>
              <a:t>Structured</a:t>
            </a:r>
          </a:p>
          <a:p>
            <a:pPr lvl="1"/>
            <a:r>
              <a:rPr lang="en-GB" noProof="0" dirty="0"/>
              <a:t>Semi-structured</a:t>
            </a:r>
          </a:p>
          <a:p>
            <a:pPr lvl="1"/>
            <a:r>
              <a:rPr lang="en-GB" noProof="0" dirty="0"/>
              <a:t>Narrative</a:t>
            </a:r>
          </a:p>
          <a:p>
            <a:pPr lvl="1"/>
            <a:r>
              <a:rPr lang="en-GB" noProof="0" dirty="0"/>
              <a:t>Focus group (group interview)</a:t>
            </a:r>
          </a:p>
          <a:p>
            <a:pPr marL="0" indent="0">
              <a:buNone/>
            </a:pPr>
            <a:endParaRPr lang="en-GB" noProof="0" dirty="0"/>
          </a:p>
        </p:txBody>
      </p:sp>
      <p:pic>
        <p:nvPicPr>
          <p:cNvPr id="6" name="Sisällön paikkamerkki 5" descr="Kuva, joka sisältää kohteen huonekalu, tuoli, clipart, kuvitus&#10;&#10;Tekoälyllä luotu sisältö voi olla virheellistä.">
            <a:extLst>
              <a:ext uri="{FF2B5EF4-FFF2-40B4-BE49-F238E27FC236}">
                <a16:creationId xmlns:a16="http://schemas.microsoft.com/office/drawing/2014/main" id="{921851CF-290E-8111-0724-A31606FF11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843882"/>
            <a:ext cx="4038598" cy="4038598"/>
          </a:xfrm>
        </p:spPr>
      </p:pic>
    </p:spTree>
    <p:extLst>
      <p:ext uri="{BB962C8B-B14F-4D97-AF65-F5344CB8AC3E}">
        <p14:creationId xmlns:p14="http://schemas.microsoft.com/office/powerpoint/2010/main" val="315666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B89060-37BC-9537-3612-F102B8CD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90B576-6FD2-F961-CD84-E7BCF55821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b="1" noProof="0" dirty="0"/>
              <a:t>Case study </a:t>
            </a:r>
            <a:r>
              <a:rPr lang="en-GB" noProof="0" dirty="0"/>
              <a:t>is an in-depth investigation into a single case or example</a:t>
            </a:r>
          </a:p>
          <a:p>
            <a:pPr lvl="1"/>
            <a:r>
              <a:rPr lang="en-GB" noProof="0" dirty="0"/>
              <a:t>Often focused on an individual, but can include groups and institutions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1D365699-D11E-4E12-CE11-3A1D0F7E88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2302871"/>
            <a:ext cx="4038600" cy="2503932"/>
          </a:xfrm>
        </p:spPr>
      </p:pic>
    </p:spTree>
    <p:extLst>
      <p:ext uri="{BB962C8B-B14F-4D97-AF65-F5344CB8AC3E}">
        <p14:creationId xmlns:p14="http://schemas.microsoft.com/office/powerpoint/2010/main" val="126877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65A8951-783F-F46F-B5E2-C9F056E76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pic>
        <p:nvPicPr>
          <p:cNvPr id="7" name="Online-media 6" descr="What Really Happened to Phineas Gage?">
            <a:hlinkClick r:id="" action="ppaction://media"/>
            <a:extLst>
              <a:ext uri="{FF2B5EF4-FFF2-40B4-BE49-F238E27FC236}">
                <a16:creationId xmlns:a16="http://schemas.microsoft.com/office/drawing/2014/main" id="{141F91D7-EBA8-B4F4-E286-E3C940BF02D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2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8DDEB6-1DE5-18E2-AA9A-95EC669B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725C0E-581D-416F-2F1D-075596C5E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Meta-analysis</a:t>
            </a:r>
            <a:r>
              <a:rPr lang="en-GB" noProof="0" dirty="0"/>
              <a:t> is a study of studies</a:t>
            </a:r>
          </a:p>
          <a:p>
            <a:pPr lvl="1"/>
            <a:r>
              <a:rPr lang="en-GB" noProof="0" dirty="0"/>
              <a:t>Gathers a large collection of studies with the same or very similar aim</a:t>
            </a:r>
          </a:p>
          <a:p>
            <a:pPr lvl="1"/>
            <a:r>
              <a:rPr lang="en-GB" noProof="0" dirty="0"/>
              <a:t>Aims to provide a more comprehensive insight to a topic</a:t>
            </a:r>
          </a:p>
        </p:txBody>
      </p:sp>
      <p:pic>
        <p:nvPicPr>
          <p:cNvPr id="8" name="Sisällön paikkamerkki 5">
            <a:extLst>
              <a:ext uri="{FF2B5EF4-FFF2-40B4-BE49-F238E27FC236}">
                <a16:creationId xmlns:a16="http://schemas.microsoft.com/office/drawing/2014/main" id="{B52B82A3-9FCA-C925-61C5-F21C82446F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7674"/>
          <a:stretch>
            <a:fillRect/>
          </a:stretch>
        </p:blipFill>
        <p:spPr>
          <a:xfrm>
            <a:off x="4571999" y="2371060"/>
            <a:ext cx="4582459" cy="2978021"/>
          </a:xfrm>
        </p:spPr>
      </p:pic>
    </p:spTree>
    <p:extLst>
      <p:ext uri="{BB962C8B-B14F-4D97-AF65-F5344CB8AC3E}">
        <p14:creationId xmlns:p14="http://schemas.microsoft.com/office/powerpoint/2010/main" val="378815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240795-0084-41DF-7FB4-BE1D39329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B6C37E-CE4B-7126-6FDB-7369381E94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Familiarize yourself with </a:t>
            </a:r>
            <a:r>
              <a:rPr lang="en-GB" i="1" dirty="0"/>
              <a:t>tables 1 </a:t>
            </a:r>
            <a:r>
              <a:rPr lang="en-GB" dirty="0"/>
              <a:t>and </a:t>
            </a:r>
            <a:r>
              <a:rPr lang="en-GB" i="1" dirty="0"/>
              <a:t>2</a:t>
            </a:r>
            <a:r>
              <a:rPr lang="en-GB" dirty="0"/>
              <a:t> in </a:t>
            </a:r>
            <a:r>
              <a:rPr lang="en-GB" b="1" dirty="0" err="1"/>
              <a:t>Kognity</a:t>
            </a:r>
            <a:r>
              <a:rPr lang="en-GB" b="1" dirty="0"/>
              <a:t> 1.1.2</a:t>
            </a:r>
            <a:endParaRPr lang="fi-FI" b="1" dirty="0"/>
          </a:p>
          <a:p>
            <a:endParaRPr lang="en-GB" dirty="0"/>
          </a:p>
          <a:p>
            <a:r>
              <a:rPr lang="en-GB" dirty="0"/>
              <a:t>Which research method and why would be most useful in investigating the research questions on the right?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889D1E9-5A23-5975-B294-F3F605AA22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(1) How common are depressive symptoms among 16–18-year-old Finnish upper secondary students?</a:t>
            </a:r>
            <a:endParaRPr lang="fi-FI" dirty="0"/>
          </a:p>
          <a:p>
            <a:endParaRPr lang="en-GB" dirty="0"/>
          </a:p>
          <a:p>
            <a:r>
              <a:rPr lang="en-GB" dirty="0"/>
              <a:t>(2) Can a ”digital detox” reduce symptoms of depression?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0526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71FBC3E8-EF15-39FC-2B95-48CFA4EB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263B34C9-9393-400F-AAB8-8FFA5AE13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263" y="1600200"/>
            <a:ext cx="80074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9B5AA3-5D7C-7904-9A53-BF8367C3C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E33340-0D5D-47AB-022A-C94C8C91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Teacher divides you into six groups</a:t>
            </a:r>
          </a:p>
          <a:p>
            <a:r>
              <a:rPr lang="en-GB" noProof="0" dirty="0"/>
              <a:t>Each group is given </a:t>
            </a:r>
            <a:r>
              <a:rPr lang="en-GB" b="1" noProof="0" dirty="0"/>
              <a:t>one</a:t>
            </a:r>
            <a:r>
              <a:rPr lang="en-GB" noProof="0" dirty="0"/>
              <a:t> of the six basic concepts in IB Psychology</a:t>
            </a:r>
          </a:p>
          <a:p>
            <a:r>
              <a:rPr lang="en-GB" noProof="0" dirty="0"/>
              <a:t>Each group must create an easy-to-understand </a:t>
            </a:r>
            <a:r>
              <a:rPr lang="en-GB" b="1" noProof="0" dirty="0"/>
              <a:t>poster</a:t>
            </a:r>
            <a:r>
              <a:rPr lang="en-GB" noProof="0" dirty="0"/>
              <a:t> that can be read immediately</a:t>
            </a:r>
          </a:p>
          <a:p>
            <a:pPr lvl="1"/>
            <a:r>
              <a:rPr lang="en-GB" i="1" dirty="0"/>
              <a:t>What does the </a:t>
            </a:r>
            <a:r>
              <a:rPr lang="en-GB" b="1" i="1" dirty="0"/>
              <a:t>concept</a:t>
            </a:r>
            <a:r>
              <a:rPr lang="en-GB" i="1" dirty="0"/>
              <a:t> mean?</a:t>
            </a:r>
          </a:p>
          <a:p>
            <a:pPr lvl="1"/>
            <a:r>
              <a:rPr lang="en-GB" i="1" dirty="0"/>
              <a:t>How can you exemplify it?</a:t>
            </a:r>
          </a:p>
          <a:p>
            <a:r>
              <a:rPr lang="en-GB" dirty="0"/>
              <a:t>Utilise the </a:t>
            </a:r>
            <a:r>
              <a:rPr lang="en-GB" b="1" dirty="0"/>
              <a:t>teacher’s handouts </a:t>
            </a:r>
            <a:r>
              <a:rPr lang="en-GB" dirty="0"/>
              <a:t>as a source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278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9D0253-8CD3-77AD-EDBF-818862949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Sampling</a:t>
            </a:r>
            <a:r>
              <a:rPr lang="fi-FI" dirty="0"/>
              <a:t> </a:t>
            </a:r>
            <a:r>
              <a:rPr lang="fi-FI" dirty="0" err="1"/>
              <a:t>techniques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2AD5B0A-A60D-057E-6FFF-B919BDBA5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316819" cy="4525963"/>
          </a:xfrm>
        </p:spPr>
        <p:txBody>
          <a:bodyPr>
            <a:normAutofit/>
          </a:bodyPr>
          <a:lstStyle/>
          <a:p>
            <a:endParaRPr lang="en-GB" b="1" noProof="0" dirty="0"/>
          </a:p>
          <a:p>
            <a:r>
              <a:rPr lang="en-GB" b="1" noProof="0" dirty="0"/>
              <a:t>Sample</a:t>
            </a:r>
            <a:r>
              <a:rPr lang="en-GB" noProof="0" dirty="0"/>
              <a:t> </a:t>
            </a:r>
          </a:p>
          <a:p>
            <a:pPr lvl="1"/>
            <a:r>
              <a:rPr lang="en-GB" noProof="0" dirty="0"/>
              <a:t>A subset of individuals selected from a population</a:t>
            </a:r>
          </a:p>
          <a:p>
            <a:pPr lvl="1"/>
            <a:r>
              <a:rPr lang="en-GB" noProof="0" dirty="0"/>
              <a:t>A good sample </a:t>
            </a:r>
            <a:r>
              <a:rPr lang="en-GB" b="1" noProof="0" dirty="0"/>
              <a:t>represents</a:t>
            </a:r>
            <a:r>
              <a:rPr lang="en-GB" noProof="0" dirty="0"/>
              <a:t> the population and allows reliable </a:t>
            </a:r>
            <a:r>
              <a:rPr lang="en-GB" b="1" noProof="0" dirty="0"/>
              <a:t>generalizations</a:t>
            </a:r>
            <a:r>
              <a:rPr lang="en-GB" noProof="0" dirty="0"/>
              <a:t> to the population</a:t>
            </a:r>
            <a:endParaRPr lang="en-GB" b="1" noProof="0" dirty="0"/>
          </a:p>
          <a:p>
            <a:endParaRPr lang="en-GB" noProof="0" dirty="0"/>
          </a:p>
        </p:txBody>
      </p:sp>
      <p:pic>
        <p:nvPicPr>
          <p:cNvPr id="5" name="Picture 2" descr="Sample And Population Research">
            <a:extLst>
              <a:ext uri="{FF2B5EF4-FFF2-40B4-BE49-F238E27FC236}">
                <a16:creationId xmlns:a16="http://schemas.microsoft.com/office/drawing/2014/main" id="{0874A7D7-727B-CED8-C573-936806AA405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018" y="2614342"/>
            <a:ext cx="4038600" cy="222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00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FA74E6-F150-F6B6-3535-B0C5FC1D3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71FF76-37C3-135F-DD00-C63E394BB3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Read about different </a:t>
            </a:r>
            <a:r>
              <a:rPr lang="en-GB" i="1" noProof="0" dirty="0"/>
              <a:t>sampling techniques </a:t>
            </a:r>
            <a:r>
              <a:rPr lang="en-GB" noProof="0" dirty="0"/>
              <a:t>in </a:t>
            </a:r>
            <a:r>
              <a:rPr lang="en-GB" b="1" noProof="0" dirty="0" err="1"/>
              <a:t>Kognity</a:t>
            </a:r>
            <a:r>
              <a:rPr lang="en-GB" b="1" noProof="0" dirty="0"/>
              <a:t> 1.1.8</a:t>
            </a:r>
          </a:p>
          <a:p>
            <a:r>
              <a:rPr lang="en-GB" noProof="0" dirty="0"/>
              <a:t>Which </a:t>
            </a:r>
            <a:r>
              <a:rPr lang="en-GB" i="1" noProof="0" dirty="0"/>
              <a:t>sampling technique </a:t>
            </a:r>
            <a:r>
              <a:rPr lang="en-GB" noProof="0" dirty="0"/>
              <a:t>would you choose for the studies on the right and why?</a:t>
            </a:r>
          </a:p>
          <a:p>
            <a:pPr lvl="1"/>
            <a:r>
              <a:rPr lang="en-GB" noProof="0" dirty="0"/>
              <a:t>What are the strengths and the limitation of your choices?</a:t>
            </a:r>
          </a:p>
          <a:p>
            <a:endParaRPr lang="en-GB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3552C2D-995D-B4A4-F9B0-A4C02A12C8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(1) How common are depressive symptoms among 16–18-year-old Finnish upper secondary students?</a:t>
            </a:r>
            <a:endParaRPr lang="fi-FI" dirty="0"/>
          </a:p>
          <a:p>
            <a:endParaRPr lang="en-GB" dirty="0"/>
          </a:p>
          <a:p>
            <a:r>
              <a:rPr lang="en-GB" dirty="0"/>
              <a:t>(2) Can a ”digital detox” reduce symptoms of depression?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2911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4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6DE8A7-227E-9FCF-931D-8407BCBCF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Sampling</a:t>
            </a:r>
            <a:r>
              <a:rPr lang="fi-FI" dirty="0"/>
              <a:t> </a:t>
            </a:r>
            <a:r>
              <a:rPr lang="fi-FI" dirty="0" err="1"/>
              <a:t>techniques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C4C4CF-70EA-F2BA-CD51-DB74465C54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Random sampling</a:t>
            </a:r>
          </a:p>
          <a:p>
            <a:pPr lvl="1"/>
            <a:r>
              <a:rPr lang="en-GB" dirty="0"/>
              <a:t>Random sub-set of the members of the population</a:t>
            </a:r>
          </a:p>
          <a:p>
            <a:pPr lvl="1"/>
            <a:r>
              <a:rPr lang="en-GB" dirty="0"/>
              <a:t>Requires sufficient sample size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FB0172F-CCA8-C7C9-30EC-E2A2F5E1BF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/>
              <a:t>Stratified sampling</a:t>
            </a:r>
          </a:p>
          <a:p>
            <a:pPr lvl="1"/>
            <a:r>
              <a:rPr lang="en-GB" dirty="0"/>
              <a:t>Decide essential characteristics of the population</a:t>
            </a:r>
          </a:p>
          <a:p>
            <a:pPr lvl="1"/>
            <a:r>
              <a:rPr lang="en-GB" dirty="0"/>
              <a:t>Study the distribution of the characteristics within the target population</a:t>
            </a:r>
          </a:p>
          <a:p>
            <a:pPr lvl="1"/>
            <a:r>
              <a:rPr lang="en-GB" dirty="0"/>
              <a:t>Recruit participants randomly, but keep the proportions</a:t>
            </a:r>
          </a:p>
        </p:txBody>
      </p:sp>
    </p:spTree>
    <p:extLst>
      <p:ext uri="{BB962C8B-B14F-4D97-AF65-F5344CB8AC3E}">
        <p14:creationId xmlns:p14="http://schemas.microsoft.com/office/powerpoint/2010/main" val="26051689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651C1B-492D-4CEF-6B85-270FDBB5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Sampling</a:t>
            </a:r>
            <a:r>
              <a:rPr lang="fi-FI" dirty="0"/>
              <a:t> </a:t>
            </a:r>
            <a:r>
              <a:rPr lang="fi-FI" dirty="0" err="1"/>
              <a:t>techniques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8E1AAC-866D-D9FF-A8D3-0E81928CB2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b="1" dirty="0"/>
              <a:t>Opportunity / convenience sampling</a:t>
            </a:r>
          </a:p>
          <a:p>
            <a:pPr lvl="1"/>
            <a:r>
              <a:rPr lang="en-GB" dirty="0"/>
              <a:t>Recruiting participants that are easily available</a:t>
            </a:r>
          </a:p>
          <a:p>
            <a:endParaRPr lang="en-GB" dirty="0"/>
          </a:p>
          <a:p>
            <a:r>
              <a:rPr lang="en-GB" b="1" dirty="0"/>
              <a:t>Self-selected sampling</a:t>
            </a:r>
          </a:p>
          <a:p>
            <a:pPr lvl="1"/>
            <a:r>
              <a:rPr lang="en-GB" dirty="0"/>
              <a:t>Recruiting volunteers</a:t>
            </a:r>
          </a:p>
          <a:p>
            <a:endParaRPr lang="en-GB" dirty="0"/>
          </a:p>
        </p:txBody>
      </p:sp>
      <p:pic>
        <p:nvPicPr>
          <p:cNvPr id="6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C7CAA2F3-C192-03BC-748E-AEF770894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2564561"/>
            <a:ext cx="4120982" cy="2553848"/>
          </a:xfrm>
        </p:spPr>
      </p:pic>
    </p:spTree>
    <p:extLst>
      <p:ext uri="{BB962C8B-B14F-4D97-AF65-F5344CB8AC3E}">
        <p14:creationId xmlns:p14="http://schemas.microsoft.com/office/powerpoint/2010/main" val="3470474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E4D855-9039-C547-8D17-B153B6F1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Sampling</a:t>
            </a:r>
            <a:r>
              <a:rPr lang="fi-FI" dirty="0"/>
              <a:t> </a:t>
            </a:r>
            <a:r>
              <a:rPr lang="fi-FI" dirty="0" err="1"/>
              <a:t>techniques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A4EB4D-7BB5-6342-AA6B-987D8A28FF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Snowball sampling</a:t>
            </a:r>
          </a:p>
          <a:p>
            <a:pPr lvl="1"/>
            <a:r>
              <a:rPr lang="en-GB" dirty="0"/>
              <a:t>Small number of participants are invited and asked to invite other people to the research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6CB6AE4-2EC8-A44E-AFD2-8FADF3EF8B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2461213"/>
            <a:ext cx="4114469" cy="2573528"/>
          </a:xfrm>
        </p:spPr>
      </p:pic>
    </p:spTree>
    <p:extLst>
      <p:ext uri="{BB962C8B-B14F-4D97-AF65-F5344CB8AC3E}">
        <p14:creationId xmlns:p14="http://schemas.microsoft.com/office/powerpoint/2010/main" val="3237906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8D29871-0B88-D84F-606C-995D0A489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Sampling</a:t>
            </a:r>
            <a:r>
              <a:rPr lang="fi-FI" dirty="0"/>
              <a:t> </a:t>
            </a:r>
            <a:r>
              <a:rPr lang="fi-FI" dirty="0" err="1"/>
              <a:t>techniques</a:t>
            </a:r>
            <a:endParaRPr lang="fi-FI" dirty="0"/>
          </a:p>
        </p:txBody>
      </p:sp>
      <p:pic>
        <p:nvPicPr>
          <p:cNvPr id="7" name="Online-media 6" descr="The Hidden Biases in WEIRD Psychology Research">
            <a:hlinkClick r:id="" action="ppaction://media"/>
            <a:extLst>
              <a:ext uri="{FF2B5EF4-FFF2-40B4-BE49-F238E27FC236}">
                <a16:creationId xmlns:a16="http://schemas.microsoft.com/office/drawing/2014/main" id="{0A212521-552A-CF6D-FBF0-4E0F82B9BA4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3B61D51-9DA5-624C-6FA7-336208EEDBFE}"/>
              </a:ext>
            </a:extLst>
          </p:cNvPr>
          <p:cNvSpPr txBox="1"/>
          <p:nvPr/>
        </p:nvSpPr>
        <p:spPr>
          <a:xfrm>
            <a:off x="318872" y="6220590"/>
            <a:ext cx="850630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What does WEIRD stand for and why and how does it cause bias?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08696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2E518C-603B-0716-5DAC-34B82DD66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292773-0F42-D254-B5DD-5D52DD0A7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Sampling bias</a:t>
            </a:r>
          </a:p>
          <a:p>
            <a:pPr lvl="1"/>
            <a:r>
              <a:rPr lang="en-GB" dirty="0"/>
              <a:t>Sample does not represent of the population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CF8CEB8-1D8E-A8C3-829B-BA36720912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78865" y="2209994"/>
            <a:ext cx="5263115" cy="258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9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5A75A0-4A95-B950-27F1-848026B8A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197922-0E9D-EE15-8BB5-04F45AD4AC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Participant bias</a:t>
            </a:r>
          </a:p>
          <a:p>
            <a:pPr lvl="1"/>
            <a:r>
              <a:rPr lang="en-GB" dirty="0"/>
              <a:t>People change their behaviour because they know they are being researched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D2D02C2-149C-94C4-038C-493B33F7BA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41540"/>
            <a:ext cx="4114800" cy="2643282"/>
          </a:xfrm>
        </p:spPr>
      </p:pic>
    </p:spTree>
    <p:extLst>
      <p:ext uri="{BB962C8B-B14F-4D97-AF65-F5344CB8AC3E}">
        <p14:creationId xmlns:p14="http://schemas.microsoft.com/office/powerpoint/2010/main" val="313639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Researcher bias</a:t>
            </a:r>
          </a:p>
          <a:p>
            <a:pPr lvl="1"/>
            <a:r>
              <a:rPr lang="en-GB" dirty="0"/>
              <a:t>Ways how researcher’s beliefs, expectations, or preferences influence the research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0E6B503-0887-E90A-E983-03003C8D7B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1999" y="1306891"/>
            <a:ext cx="4284921" cy="522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5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A6B48754-EB04-BADA-3DC4-5DA840B51E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41215"/>
              </p:ext>
            </p:extLst>
          </p:nvPr>
        </p:nvGraphicFramePr>
        <p:xfrm>
          <a:off x="457200" y="497840"/>
          <a:ext cx="8229600" cy="586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348460916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59514422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32770833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3207108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Experimental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Correlational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Surveys / questionnaires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Qualitative research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857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Acquiescence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941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Social desirability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01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Maturation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/>
                        <a:t>Third variable problem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Acquiescence bias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Dominant respondent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016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Testing 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Curvilinear relationship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Social desirability bias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Sensitivity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059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Instrumentation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Spurious correlation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Extreme responding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Confirmation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449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Regression to </a:t>
                      </a:r>
                      <a:br>
                        <a:rPr lang="en-GB" noProof="0" dirty="0"/>
                      </a:br>
                      <a:r>
                        <a:rPr lang="en-GB" noProof="0" dirty="0"/>
                        <a:t>the 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Leading questions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833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Experimental mortality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Question order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297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Demand characteristics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Sampling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4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Experimenter bias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Biased reporting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646743"/>
                  </a:ext>
                </a:extLst>
              </a:tr>
            </a:tbl>
          </a:graphicData>
        </a:graphic>
      </p:graphicFrame>
      <p:sp>
        <p:nvSpPr>
          <p:cNvPr id="2" name="Tekstiruutu 1">
            <a:extLst>
              <a:ext uri="{FF2B5EF4-FFF2-40B4-BE49-F238E27FC236}">
                <a16:creationId xmlns:a16="http://schemas.microsoft.com/office/drawing/2014/main" id="{1DE1A709-1980-51DD-2DD3-3E03EA8FE0B4}"/>
              </a:ext>
            </a:extLst>
          </p:cNvPr>
          <p:cNvSpPr txBox="1"/>
          <p:nvPr/>
        </p:nvSpPr>
        <p:spPr>
          <a:xfrm>
            <a:off x="2803729" y="4570209"/>
            <a:ext cx="3536545" cy="156966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See the handout on these </a:t>
            </a:r>
          </a:p>
          <a:p>
            <a:pPr algn="ctr"/>
            <a:r>
              <a:rPr lang="en-GB" sz="2400" b="1" dirty="0"/>
              <a:t>biases in teacher’s</a:t>
            </a:r>
            <a:br>
              <a:rPr lang="en-GB" sz="2400" b="1" dirty="0"/>
            </a:br>
            <a:r>
              <a:rPr lang="en-GB" sz="2400" b="1" dirty="0"/>
              <a:t>supplementary</a:t>
            </a:r>
          </a:p>
          <a:p>
            <a:pPr algn="ctr"/>
            <a:r>
              <a:rPr lang="en-GB" sz="2400" b="1" dirty="0"/>
              <a:t> materials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418902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F37BA3-3C73-1E4B-A31D-81D94E58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90A2B3F-ED84-1D1F-CF1D-26F9513569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89000" y="1805781"/>
            <a:ext cx="3175000" cy="411480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220F31-7EF7-ED82-AC9A-14E2B4FCF5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Put your posters on display</a:t>
            </a:r>
          </a:p>
          <a:p>
            <a:endParaRPr lang="en-GB" dirty="0"/>
          </a:p>
          <a:p>
            <a:r>
              <a:rPr lang="en-GB" dirty="0"/>
              <a:t>Revolve around the posters and try to absorb essential information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42130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1FC6-EFA0-7F6E-7245-9231A64F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7D825C-5EA6-CF39-0B1B-89FF8F23D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A23878-E6CC-7B5A-17E0-513F1B231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What was meant by </a:t>
            </a:r>
            <a:r>
              <a:rPr lang="en-GB" i="1" dirty="0"/>
              <a:t>operationalisation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What could be a good example of </a:t>
            </a:r>
            <a:r>
              <a:rPr lang="en-GB" i="1" dirty="0"/>
              <a:t>operationalisation</a:t>
            </a:r>
            <a:r>
              <a:rPr lang="en-GB" dirty="0"/>
              <a:t> in psychological research?</a:t>
            </a:r>
          </a:p>
          <a:p>
            <a:pPr lvl="1"/>
            <a:endParaRPr lang="en-GB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5020F84-A3FB-8C65-27CD-A416074488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50"/>
            <a:ext cx="4038600" cy="2019300"/>
          </a:xfrm>
        </p:spPr>
      </p:pic>
    </p:spTree>
    <p:extLst>
      <p:ext uri="{BB962C8B-B14F-4D97-AF65-F5344CB8AC3E}">
        <p14:creationId xmlns:p14="http://schemas.microsoft.com/office/powerpoint/2010/main" val="239205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962AA4-36AA-3345-B6B2-975400E2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EC35C7-D2E8-4F42-84C3-5AA11FDA68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4500" cy="4525963"/>
          </a:xfrm>
        </p:spPr>
        <p:txBody>
          <a:bodyPr/>
          <a:lstStyle/>
          <a:p>
            <a:r>
              <a:rPr lang="en-GB" b="1" dirty="0"/>
              <a:t>Construct</a:t>
            </a:r>
            <a:r>
              <a:rPr lang="en-GB" dirty="0"/>
              <a:t> is any theoretically defined </a:t>
            </a:r>
            <a:r>
              <a:rPr lang="en-GB" i="1" dirty="0"/>
              <a:t>variable</a:t>
            </a:r>
            <a:r>
              <a:rPr lang="en-GB" dirty="0"/>
              <a:t>, a psychological phenomenon</a:t>
            </a:r>
            <a:endParaRPr lang="en-GB" i="1" dirty="0"/>
          </a:p>
          <a:p>
            <a:pPr lvl="1"/>
            <a:r>
              <a:rPr lang="en-GB" dirty="0"/>
              <a:t>E.g. love, aggression </a:t>
            </a:r>
            <a:br>
              <a:rPr lang="en-GB" dirty="0"/>
            </a:br>
            <a:r>
              <a:rPr lang="en-GB" dirty="0"/>
              <a:t>and memory</a:t>
            </a:r>
          </a:p>
          <a:p>
            <a:r>
              <a:rPr lang="en-GB" dirty="0"/>
              <a:t>Constructs need to be </a:t>
            </a:r>
            <a:r>
              <a:rPr lang="en-GB" i="1" dirty="0"/>
              <a:t>operationalized</a:t>
            </a:r>
            <a:r>
              <a:rPr lang="en-GB" dirty="0"/>
              <a:t> in quantitative research</a:t>
            </a:r>
            <a:endParaRPr lang="en-GB" i="1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F4C5F4E-08B5-9A4E-8705-0BBD77D82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1700" y="1510990"/>
            <a:ext cx="3975100" cy="3975100"/>
          </a:xfrm>
        </p:spPr>
      </p:pic>
    </p:spTree>
    <p:extLst>
      <p:ext uri="{BB962C8B-B14F-4D97-AF65-F5344CB8AC3E}">
        <p14:creationId xmlns:p14="http://schemas.microsoft.com/office/powerpoint/2010/main" val="51879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38EE7C-DF17-C74E-85AB-B085AF4B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15560B1-2513-424B-A37A-A1A0BA4CA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dirty="0"/>
          </a:p>
          <a:p>
            <a:endParaRPr lang="en-GB" b="1" dirty="0"/>
          </a:p>
          <a:p>
            <a:r>
              <a:rPr lang="en-GB" b="1" dirty="0"/>
              <a:t>Validity</a:t>
            </a:r>
            <a:r>
              <a:rPr lang="en-GB" dirty="0"/>
              <a:t> refers to the </a:t>
            </a:r>
            <a:r>
              <a:rPr lang="en-GB" i="1" dirty="0"/>
              <a:t>accuracy</a:t>
            </a:r>
            <a:r>
              <a:rPr lang="en-GB" dirty="0"/>
              <a:t> of the research</a:t>
            </a:r>
            <a:endParaRPr lang="en-GB" i="1" dirty="0"/>
          </a:p>
          <a:p>
            <a:pPr lvl="1"/>
            <a:r>
              <a:rPr lang="en-GB" dirty="0"/>
              <a:t>Do the research methods used </a:t>
            </a:r>
            <a:r>
              <a:rPr lang="en-GB" i="1" dirty="0"/>
              <a:t>correspond</a:t>
            </a:r>
            <a:r>
              <a:rPr lang="en-GB" dirty="0"/>
              <a:t> to the phenomenon that is being researched?</a:t>
            </a: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50F71129-AC72-E140-BF37-5DBC768556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46376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C856FA-C8BA-B74E-8288-6F94F6E7B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A820D8-CC40-D348-9C03-5584C14B3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972011"/>
          </a:xfrm>
        </p:spPr>
        <p:txBody>
          <a:bodyPr>
            <a:normAutofit/>
          </a:bodyPr>
          <a:lstStyle/>
          <a:p>
            <a:r>
              <a:rPr lang="en-GB" dirty="0"/>
              <a:t>Read “</a:t>
            </a:r>
            <a:r>
              <a:rPr lang="en-GB" i="1" dirty="0"/>
              <a:t>Increasing the validity of research</a:t>
            </a:r>
            <a:r>
              <a:rPr lang="en-GB" dirty="0"/>
              <a:t>” from </a:t>
            </a:r>
            <a:r>
              <a:rPr lang="en-GB" b="1" dirty="0" err="1"/>
              <a:t>Kognity</a:t>
            </a:r>
            <a:r>
              <a:rPr lang="en-GB" b="1" dirty="0"/>
              <a:t> 1.1.3 </a:t>
            </a:r>
            <a:r>
              <a:rPr lang="en-GB" dirty="0"/>
              <a:t>and find out what the following forms of validity mean:</a:t>
            </a:r>
          </a:p>
          <a:p>
            <a:pPr lvl="1"/>
            <a:r>
              <a:rPr lang="en-GB" dirty="0"/>
              <a:t>Internal validity</a:t>
            </a:r>
          </a:p>
          <a:p>
            <a:pPr lvl="1"/>
            <a:r>
              <a:rPr lang="en-GB" dirty="0"/>
              <a:t>Content validity</a:t>
            </a:r>
          </a:p>
          <a:p>
            <a:pPr lvl="1"/>
            <a:r>
              <a:rPr lang="en-GB" dirty="0"/>
              <a:t>Construct validity</a:t>
            </a:r>
          </a:p>
          <a:p>
            <a:pPr lvl="1"/>
            <a:r>
              <a:rPr lang="en-GB" dirty="0"/>
              <a:t>Face validity</a:t>
            </a:r>
          </a:p>
          <a:p>
            <a:pPr lvl="1"/>
            <a:r>
              <a:rPr lang="en-GB" dirty="0"/>
              <a:t>External validity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BC648045-30AD-C241-8FD5-9FB9BC823E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70296" y="2752272"/>
            <a:ext cx="4841312" cy="2497747"/>
          </a:xfrm>
        </p:spPr>
      </p:pic>
    </p:spTree>
    <p:extLst>
      <p:ext uri="{BB962C8B-B14F-4D97-AF65-F5344CB8AC3E}">
        <p14:creationId xmlns:p14="http://schemas.microsoft.com/office/powerpoint/2010/main" val="42456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1590E1-93EC-CD2B-5BED-19DE93A8D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F110E7-E3E5-FFDB-7DA7-56BB90923F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Face validity</a:t>
            </a:r>
          </a:p>
          <a:p>
            <a:pPr lvl="1"/>
            <a:r>
              <a:rPr lang="en-GB" dirty="0"/>
              <a:t>Does the research </a:t>
            </a:r>
            <a:r>
              <a:rPr lang="en-GB" i="1" dirty="0"/>
              <a:t>look</a:t>
            </a:r>
            <a:r>
              <a:rPr lang="en-GB" dirty="0"/>
              <a:t> like it is measuring what is should be measuring?</a:t>
            </a:r>
          </a:p>
          <a:p>
            <a:endParaRPr lang="en-GB" b="1" dirty="0"/>
          </a:p>
          <a:p>
            <a:r>
              <a:rPr lang="en-GB" b="1" dirty="0"/>
              <a:t>Content validity</a:t>
            </a:r>
          </a:p>
          <a:p>
            <a:pPr lvl="1"/>
            <a:r>
              <a:rPr lang="en-GB" dirty="0"/>
              <a:t>Do </a:t>
            </a:r>
            <a:r>
              <a:rPr lang="en-GB" i="1" dirty="0"/>
              <a:t>all parts </a:t>
            </a:r>
            <a:r>
              <a:rPr lang="en-GB" dirty="0"/>
              <a:t>of the research measure the phenomenon?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D90D14A-C94B-5053-3E79-F3039ED26B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7592"/>
            <a:ext cx="4038600" cy="30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164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D6F878-011F-D350-8097-08A094428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19DF29-EDA2-78D8-6AA3-539A6C1543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Construct validity</a:t>
            </a:r>
          </a:p>
          <a:p>
            <a:pPr lvl="1"/>
            <a:r>
              <a:rPr lang="en-GB" dirty="0"/>
              <a:t>Characterizes the </a:t>
            </a:r>
            <a:r>
              <a:rPr lang="en-GB" i="1" dirty="0"/>
              <a:t>quality of operationalisations</a:t>
            </a:r>
          </a:p>
          <a:p>
            <a:pPr lvl="1"/>
            <a:r>
              <a:rPr lang="en-GB" dirty="0"/>
              <a:t>How well does the measurement relate to the construct?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F991979-0B38-8F2A-5E07-5370FD39B2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287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4F46F-31DC-F64D-5BFF-EAF90F63B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6EB72F-F710-057D-7D38-B358BD7FEB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Internal validity</a:t>
            </a:r>
          </a:p>
          <a:p>
            <a:pPr lvl="1"/>
            <a:r>
              <a:rPr lang="en-GB" dirty="0"/>
              <a:t>Characterizes the </a:t>
            </a:r>
            <a:r>
              <a:rPr lang="en-GB" i="1" dirty="0"/>
              <a:t>methodological quality </a:t>
            </a:r>
            <a:r>
              <a:rPr lang="en-GB" dirty="0"/>
              <a:t>of experiments</a:t>
            </a:r>
          </a:p>
          <a:p>
            <a:pPr lvl="1"/>
            <a:r>
              <a:rPr lang="en-GB" dirty="0"/>
              <a:t>How well are the confounding variables controlled?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988BA09-056C-77E0-72FE-F170D85FA9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653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BC9168-0A8C-5D4E-82D6-9249F65FF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7E40E3-94E2-C945-A03A-DAA6523741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External validity</a:t>
            </a:r>
          </a:p>
          <a:p>
            <a:pPr lvl="1"/>
            <a:r>
              <a:rPr lang="en-GB" dirty="0"/>
              <a:t>Characterizes the </a:t>
            </a:r>
            <a:r>
              <a:rPr lang="en-GB" i="1" dirty="0"/>
              <a:t>generalizability of the findings</a:t>
            </a:r>
            <a:endParaRPr lang="fi-FI" i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3E9D9C1-699B-A94B-A5B0-C65CC11E81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i="1" dirty="0"/>
              <a:t>(1) Population validity</a:t>
            </a:r>
          </a:p>
          <a:p>
            <a:pPr lvl="1"/>
            <a:r>
              <a:rPr lang="en-GB" dirty="0"/>
              <a:t>Can the findings be generalized to wider population?</a:t>
            </a:r>
          </a:p>
          <a:p>
            <a:r>
              <a:rPr lang="en-GB" i="1" dirty="0"/>
              <a:t>(2) Ecological validity</a:t>
            </a:r>
          </a:p>
          <a:p>
            <a:pPr lvl="1"/>
            <a:r>
              <a:rPr lang="en-GB" dirty="0"/>
              <a:t>Can the results be generalized to real-life setting?</a:t>
            </a:r>
          </a:p>
        </p:txBody>
      </p:sp>
    </p:spTree>
    <p:extLst>
      <p:ext uri="{BB962C8B-B14F-4D97-AF65-F5344CB8AC3E}">
        <p14:creationId xmlns:p14="http://schemas.microsoft.com/office/powerpoint/2010/main" val="4116225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9E2435-66E3-E748-B35D-0CBA3B43D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DB3C4A-29F5-D047-A6A4-953AE3C68A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b="1" dirty="0"/>
              <a:t>Reliability</a:t>
            </a:r>
            <a:r>
              <a:rPr lang="en-GB" dirty="0"/>
              <a:t> refers to the </a:t>
            </a:r>
            <a:r>
              <a:rPr lang="en-GB" i="1" dirty="0"/>
              <a:t>consistency</a:t>
            </a:r>
            <a:r>
              <a:rPr lang="en-GB" dirty="0"/>
              <a:t> of the research results</a:t>
            </a:r>
          </a:p>
          <a:p>
            <a:pPr lvl="1"/>
            <a:r>
              <a:rPr lang="en-GB" dirty="0"/>
              <a:t>Are the results of the research </a:t>
            </a:r>
            <a:r>
              <a:rPr lang="en-GB" i="1" dirty="0"/>
              <a:t>repeatable</a:t>
            </a:r>
            <a:r>
              <a:rPr lang="en-GB" dirty="0"/>
              <a:t>?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4DF023C-E240-A540-9CDD-D18F03EF3F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99646"/>
            <a:ext cx="4038600" cy="4327071"/>
          </a:xfrm>
        </p:spPr>
      </p:pic>
    </p:spTree>
    <p:extLst>
      <p:ext uri="{BB962C8B-B14F-4D97-AF65-F5344CB8AC3E}">
        <p14:creationId xmlns:p14="http://schemas.microsoft.com/office/powerpoint/2010/main" val="362165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669221-23F4-F101-5BBC-FD8526F3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39246B-EBA0-6DD4-E2C2-6AE78A38A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114800" cy="4972011"/>
          </a:xfrm>
        </p:spPr>
        <p:txBody>
          <a:bodyPr>
            <a:normAutofit/>
          </a:bodyPr>
          <a:lstStyle/>
          <a:p>
            <a:r>
              <a:rPr lang="en-GB" noProof="0" dirty="0"/>
              <a:t>Read ”</a:t>
            </a:r>
            <a:r>
              <a:rPr lang="en-GB" i="1" noProof="0" dirty="0"/>
              <a:t>Establishing reliability in research</a:t>
            </a:r>
            <a:r>
              <a:rPr lang="en-GB" noProof="0" dirty="0"/>
              <a:t>” from </a:t>
            </a:r>
            <a:r>
              <a:rPr lang="en-GB" b="1" noProof="0" dirty="0" err="1"/>
              <a:t>Kognity</a:t>
            </a:r>
            <a:r>
              <a:rPr lang="en-GB" b="1" noProof="0" dirty="0"/>
              <a:t> 1.1.3 </a:t>
            </a:r>
            <a:r>
              <a:rPr lang="en-GB" noProof="0" dirty="0"/>
              <a:t>and summarise the following forms of reliability in your own words:</a:t>
            </a:r>
          </a:p>
          <a:p>
            <a:pPr lvl="1"/>
            <a:r>
              <a:rPr lang="en-GB" noProof="0" dirty="0"/>
              <a:t>Test-retest reliability</a:t>
            </a:r>
          </a:p>
          <a:p>
            <a:pPr lvl="1"/>
            <a:r>
              <a:rPr lang="en-GB" noProof="0" dirty="0"/>
              <a:t>Parallel reliability</a:t>
            </a:r>
          </a:p>
          <a:p>
            <a:pPr lvl="1"/>
            <a:r>
              <a:rPr lang="en-GB" noProof="0" dirty="0"/>
              <a:t>Interrater reliability</a:t>
            </a:r>
          </a:p>
          <a:p>
            <a:pPr lvl="1"/>
            <a:r>
              <a:rPr lang="en-GB" noProof="0" dirty="0"/>
              <a:t>Member checking</a:t>
            </a:r>
          </a:p>
          <a:p>
            <a:pPr lvl="1"/>
            <a:r>
              <a:rPr lang="en-GB" noProof="0" dirty="0"/>
              <a:t>Triangulation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370AFEB-6589-2259-FB0D-92630C7E8C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99646"/>
            <a:ext cx="4038600" cy="4327071"/>
          </a:xfrm>
        </p:spPr>
      </p:pic>
    </p:spTree>
    <p:extLst>
      <p:ext uri="{BB962C8B-B14F-4D97-AF65-F5344CB8AC3E}">
        <p14:creationId xmlns:p14="http://schemas.microsoft.com/office/powerpoint/2010/main" val="20652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7E57DE-3554-94F3-7591-412D4471C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A4CBC8-5E07-47A8-7978-BCEF276D5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23144" cy="4525963"/>
          </a:xfrm>
        </p:spPr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Bias</a:t>
            </a:r>
            <a:r>
              <a:rPr lang="en-GB" noProof="0" dirty="0"/>
              <a:t> is a limitation in objective thinking that might skew psychological research and our cognition</a:t>
            </a:r>
          </a:p>
          <a:p>
            <a:pPr lvl="1"/>
            <a:r>
              <a:rPr lang="en-GB" noProof="0" dirty="0"/>
              <a:t>It is important to become aware of different biases and minimize their impact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A7033B2-2193-037C-98AC-FE3FAB7776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344" y="2464803"/>
            <a:ext cx="4038598" cy="2265127"/>
          </a:xfrm>
        </p:spPr>
      </p:pic>
    </p:spTree>
    <p:extLst>
      <p:ext uri="{BB962C8B-B14F-4D97-AF65-F5344CB8AC3E}">
        <p14:creationId xmlns:p14="http://schemas.microsoft.com/office/powerpoint/2010/main" val="65449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B288A4-C30D-F6FB-D6CB-D69C4093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A6F5A6-B166-978E-A03E-D677C8D91B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Test-retest reliability</a:t>
            </a:r>
          </a:p>
          <a:p>
            <a:pPr lvl="1"/>
            <a:r>
              <a:rPr lang="en-GB" dirty="0"/>
              <a:t>Testing the same participants at different times</a:t>
            </a:r>
          </a:p>
          <a:p>
            <a:r>
              <a:rPr lang="en-GB" b="1" dirty="0"/>
              <a:t>Parallel reliability</a:t>
            </a:r>
          </a:p>
          <a:p>
            <a:pPr lvl="1"/>
            <a:r>
              <a:rPr lang="en-GB" dirty="0"/>
              <a:t>Using different measurement tools for the same phenomena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066E33-487F-3C16-B568-72CC39F5F7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Interrater reliability</a:t>
            </a:r>
          </a:p>
          <a:p>
            <a:pPr lvl="1"/>
            <a:r>
              <a:rPr lang="en-GB" dirty="0"/>
              <a:t>Two or more researchers analyse the same data</a:t>
            </a:r>
          </a:p>
          <a:p>
            <a:r>
              <a:rPr lang="en-GB" b="1" dirty="0"/>
              <a:t>Member checking</a:t>
            </a:r>
          </a:p>
          <a:p>
            <a:pPr lvl="1"/>
            <a:r>
              <a:rPr lang="en-GB" dirty="0"/>
              <a:t>Sharing research findings with the participant</a:t>
            </a:r>
          </a:p>
          <a:p>
            <a:r>
              <a:rPr lang="en-GB" b="1" dirty="0"/>
              <a:t>Triangulation</a:t>
            </a:r>
          </a:p>
          <a:p>
            <a:pPr lvl="1"/>
            <a:r>
              <a:rPr lang="en-GB" dirty="0"/>
              <a:t>Using multiple research methods or data sources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42302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756316-C5F8-6049-9429-09F56C131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76C460-842B-D44E-BFC4-73F3AD2E9B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Credibility </a:t>
            </a:r>
            <a:r>
              <a:rPr lang="en-GB" dirty="0"/>
              <a:t>or</a:t>
            </a:r>
            <a:r>
              <a:rPr lang="en-GB" b="1" dirty="0"/>
              <a:t> trustworthiness </a:t>
            </a:r>
            <a:r>
              <a:rPr lang="en-GB" dirty="0"/>
              <a:t>in qualitative research is an equivalent of </a:t>
            </a:r>
            <a:r>
              <a:rPr lang="en-GB" i="1" dirty="0"/>
              <a:t>internal validity </a:t>
            </a:r>
            <a:r>
              <a:rPr lang="en-GB" dirty="0"/>
              <a:t>in the experimental studies</a:t>
            </a:r>
          </a:p>
          <a:p>
            <a:pPr lvl="1"/>
            <a:r>
              <a:rPr lang="en-GB" dirty="0"/>
              <a:t>Does the research represent the phenomena?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AE6083C7-21DE-6F47-B54F-69FA83A159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091673"/>
            <a:ext cx="4038600" cy="2685063"/>
          </a:xfrm>
        </p:spPr>
      </p:pic>
    </p:spTree>
    <p:extLst>
      <p:ext uri="{BB962C8B-B14F-4D97-AF65-F5344CB8AC3E}">
        <p14:creationId xmlns:p14="http://schemas.microsoft.com/office/powerpoint/2010/main" val="256907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208719-DA1F-971E-DE9D-79C783D1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64AD44-0B46-C26E-89D9-3BA964607F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Reflexivity</a:t>
            </a:r>
          </a:p>
          <a:p>
            <a:pPr lvl="1"/>
            <a:r>
              <a:rPr lang="en-GB" i="1" dirty="0"/>
              <a:t>Thinking</a:t>
            </a:r>
            <a:r>
              <a:rPr lang="en-GB" dirty="0"/>
              <a:t> about the strength and limitations of the selected research methods and personal expectations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F973FB9-9451-E4EE-ED13-71195F7536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2" y="1600200"/>
            <a:ext cx="4038598" cy="403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5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093D10-9ED2-DFBF-F2B5-5934AAE44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F81441-B652-FFBF-BEF2-9A551E8998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noProof="0" dirty="0"/>
              <a:t>Triangulation</a:t>
            </a:r>
            <a:r>
              <a:rPr lang="en-GB" noProof="0" dirty="0"/>
              <a:t> refers to a combination of different approaches to collecting and interpreting data</a:t>
            </a:r>
          </a:p>
          <a:p>
            <a:pPr lvl="1"/>
            <a:r>
              <a:rPr lang="en-GB" b="1" noProof="0" dirty="0"/>
              <a:t>Method triangulation</a:t>
            </a:r>
          </a:p>
          <a:p>
            <a:pPr lvl="1"/>
            <a:r>
              <a:rPr lang="en-GB" b="1" noProof="0" dirty="0"/>
              <a:t>Data triangulation</a:t>
            </a:r>
          </a:p>
          <a:p>
            <a:pPr lvl="1"/>
            <a:r>
              <a:rPr lang="en-GB" b="1" noProof="0" dirty="0"/>
              <a:t>Research triangulation</a:t>
            </a:r>
          </a:p>
          <a:p>
            <a:pPr lvl="1"/>
            <a:r>
              <a:rPr lang="en-GB" b="1" noProof="0" dirty="0"/>
              <a:t>Theory triangulation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39D494E-DB8D-9BC9-17CF-A003ADC6B3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799" y="2537600"/>
            <a:ext cx="4456499" cy="27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0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ADA6D0-F9B0-25CA-A658-EDD37791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considerations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CFD4C5-E8A9-1E11-0FFC-12D4FE9F9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Types of </a:t>
            </a:r>
            <a:r>
              <a:rPr lang="en-GB" b="1" noProof="0" dirty="0"/>
              <a:t>generalizability</a:t>
            </a:r>
          </a:p>
          <a:p>
            <a:pPr lvl="1"/>
            <a:r>
              <a:rPr lang="en-GB" b="1" noProof="0" dirty="0"/>
              <a:t>Sample-to-population: </a:t>
            </a:r>
            <a:r>
              <a:rPr lang="en-GB" noProof="0" dirty="0"/>
              <a:t>generalizing from the sample to the population (quantitative)</a:t>
            </a:r>
          </a:p>
          <a:p>
            <a:pPr lvl="1"/>
            <a:r>
              <a:rPr lang="en-GB" b="1" noProof="0" dirty="0"/>
              <a:t>Theoretical: </a:t>
            </a:r>
            <a:r>
              <a:rPr lang="en-GB" noProof="0" dirty="0"/>
              <a:t>generalizing from particular data sets to a broader theory (quantitative and qualitative)</a:t>
            </a:r>
          </a:p>
          <a:p>
            <a:pPr lvl="1"/>
            <a:r>
              <a:rPr lang="en-GB" b="1" noProof="0" dirty="0"/>
              <a:t>Transferability, </a:t>
            </a:r>
            <a:r>
              <a:rPr lang="en-GB" noProof="0" dirty="0"/>
              <a:t>aka </a:t>
            </a:r>
            <a:r>
              <a:rPr lang="en-GB" b="1" noProof="0" dirty="0"/>
              <a:t>case-to-case generalizability</a:t>
            </a:r>
            <a:r>
              <a:rPr lang="en-GB" noProof="0" dirty="0"/>
              <a:t>: applying the results to a context that is close to the sample (qualitative)</a:t>
            </a:r>
          </a:p>
        </p:txBody>
      </p:sp>
    </p:spTree>
    <p:extLst>
      <p:ext uri="{BB962C8B-B14F-4D97-AF65-F5344CB8AC3E}">
        <p14:creationId xmlns:p14="http://schemas.microsoft.com/office/powerpoint/2010/main" val="244762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1F6E0A-8168-D14F-86F7-894377CB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Ethics</a:t>
            </a:r>
            <a:r>
              <a:rPr lang="fi-FI" dirty="0"/>
              <a:t> in </a:t>
            </a:r>
            <a:r>
              <a:rPr lang="fi-FI" dirty="0" err="1"/>
              <a:t>psychological</a:t>
            </a:r>
            <a:r>
              <a:rPr lang="fi-FI" dirty="0"/>
              <a:t> </a:t>
            </a:r>
            <a:r>
              <a:rPr lang="fi-FI" dirty="0" err="1"/>
              <a:t>research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E21952-62F2-B24A-8D2D-B6A23A4686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Ethicality is an important prerequisite for</a:t>
            </a:r>
            <a:r>
              <a:rPr lang="en-GB" i="1" dirty="0"/>
              <a:t> all </a:t>
            </a:r>
            <a:r>
              <a:rPr lang="en-GB" dirty="0"/>
              <a:t>psychological research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7220B80-EF84-C246-8B21-481391853C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65133" y="2143933"/>
            <a:ext cx="3812821" cy="2854920"/>
          </a:xfrm>
        </p:spPr>
      </p:pic>
    </p:spTree>
    <p:extLst>
      <p:ext uri="{BB962C8B-B14F-4D97-AF65-F5344CB8AC3E}">
        <p14:creationId xmlns:p14="http://schemas.microsoft.com/office/powerpoint/2010/main" val="35016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1D2C13-137A-8C41-A669-D38C253F1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3DA07F-674A-F946-B77C-C7C69B8A91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Read “</a:t>
            </a:r>
            <a:r>
              <a:rPr lang="en-GB" i="1" dirty="0"/>
              <a:t>Ethical frameworks</a:t>
            </a:r>
            <a:r>
              <a:rPr lang="en-GB" dirty="0"/>
              <a:t>” from </a:t>
            </a:r>
            <a:r>
              <a:rPr lang="en-GB" b="1" dirty="0" err="1"/>
              <a:t>Kognity</a:t>
            </a:r>
            <a:r>
              <a:rPr lang="en-GB" b="1" dirty="0"/>
              <a:t> 1.1.9</a:t>
            </a:r>
            <a:endParaRPr lang="fi-FI" b="1" dirty="0"/>
          </a:p>
          <a:p>
            <a:pPr lvl="1"/>
            <a:r>
              <a:rPr lang="en-GB" dirty="0"/>
              <a:t>Summarize the main points in your own words</a:t>
            </a:r>
            <a:endParaRPr lang="fi-FI" dirty="0"/>
          </a:p>
          <a:p>
            <a:endParaRPr lang="en-GB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BD587D0-A433-5F42-A599-E05AC4467F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254465"/>
            <a:ext cx="4191000" cy="2777756"/>
          </a:xfrm>
        </p:spPr>
      </p:pic>
    </p:spTree>
    <p:extLst>
      <p:ext uri="{BB962C8B-B14F-4D97-AF65-F5344CB8AC3E}">
        <p14:creationId xmlns:p14="http://schemas.microsoft.com/office/powerpoint/2010/main" val="106239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93D7EA-6F14-474C-8950-358171E4E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B49979-40B4-594B-94DE-41A574783E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Read pages 35-36 and 54 from the </a:t>
            </a:r>
            <a:r>
              <a:rPr lang="en-GB" dirty="0">
                <a:hlinkClick r:id="rId2"/>
              </a:rPr>
              <a:t>IB Psychology Guide</a:t>
            </a:r>
            <a:endParaRPr lang="en-GB" dirty="0"/>
          </a:p>
          <a:p>
            <a:pPr lvl="1"/>
            <a:r>
              <a:rPr lang="en-GB" dirty="0"/>
              <a:t>Are the IBO’s guidelines in line with the general ethical guidelines you have been studying?</a:t>
            </a:r>
          </a:p>
          <a:p>
            <a:pPr lvl="1"/>
            <a:r>
              <a:rPr lang="en-GB" dirty="0"/>
              <a:t>Can you find any similarities, differences and overlaps?</a:t>
            </a:r>
          </a:p>
        </p:txBody>
      </p:sp>
      <p:pic>
        <p:nvPicPr>
          <p:cNvPr id="5" name="Sisällön paikkamerkki 4" descr="NEW-DP-MODEL.jpg">
            <a:extLst>
              <a:ext uri="{FF2B5EF4-FFF2-40B4-BE49-F238E27FC236}">
                <a16:creationId xmlns:a16="http://schemas.microsoft.com/office/drawing/2014/main" id="{B49F5BF4-F49A-B544-9CB9-116B1F8F3F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34" b="-6034"/>
          <a:stretch>
            <a:fillRect/>
          </a:stretch>
        </p:blipFill>
        <p:spPr>
          <a:xfrm>
            <a:off x="4495800" y="1429401"/>
            <a:ext cx="4191000" cy="4696769"/>
          </a:xfrm>
        </p:spPr>
      </p:pic>
    </p:spTree>
    <p:extLst>
      <p:ext uri="{BB962C8B-B14F-4D97-AF65-F5344CB8AC3E}">
        <p14:creationId xmlns:p14="http://schemas.microsoft.com/office/powerpoint/2010/main" val="151689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F3B51CD2-5C4E-034E-4CB0-9B9259F4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Ethics</a:t>
            </a:r>
            <a:r>
              <a:rPr lang="fi-FI" dirty="0"/>
              <a:t> in </a:t>
            </a:r>
            <a:r>
              <a:rPr lang="fi-FI" dirty="0" err="1"/>
              <a:t>psychological</a:t>
            </a:r>
            <a:r>
              <a:rPr lang="fi-FI" dirty="0"/>
              <a:t> </a:t>
            </a:r>
            <a:r>
              <a:rPr lang="fi-FI" dirty="0" err="1"/>
              <a:t>research</a:t>
            </a:r>
            <a:endParaRPr lang="fi-FI" dirty="0"/>
          </a:p>
        </p:txBody>
      </p:sp>
      <p:pic>
        <p:nvPicPr>
          <p:cNvPr id="7" name="Online-media 6" descr="5 Controversial Psychology Experiments That Would Never Happen Today">
            <a:hlinkClick r:id="" action="ppaction://media"/>
            <a:extLst>
              <a:ext uri="{FF2B5EF4-FFF2-40B4-BE49-F238E27FC236}">
                <a16:creationId xmlns:a16="http://schemas.microsoft.com/office/drawing/2014/main" id="{2EDC4EA1-D7A3-013C-13B4-F7B5F6173D5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7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sources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dirty="0" err="1"/>
              <a:t>Review</a:t>
            </a:r>
            <a:r>
              <a:rPr lang="fi-FI" dirty="0"/>
              <a:t> &lt;http://</a:t>
            </a:r>
            <a:r>
              <a:rPr lang="fi-FI" dirty="0" err="1"/>
              <a:t>ajslp.pubs.asha.org</a:t>
            </a:r>
            <a:r>
              <a:rPr lang="fi-FI" dirty="0"/>
              <a:t>/</a:t>
            </a:r>
            <a:r>
              <a:rPr lang="fi-FI" dirty="0" err="1"/>
              <a:t>article.aspx?articleid</a:t>
            </a:r>
            <a:r>
              <a:rPr lang="fi-FI" dirty="0"/>
              <a:t>=2204333&gt; </a:t>
            </a:r>
            <a:r>
              <a:rPr lang="fi-FI" dirty="0" err="1"/>
              <a:t>Accessed</a:t>
            </a:r>
            <a:r>
              <a:rPr lang="fi-FI" dirty="0"/>
              <a:t> 22nd of November 2017.</a:t>
            </a:r>
          </a:p>
          <a:p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it! –</a:t>
            </a:r>
            <a:r>
              <a:rPr lang="fi-FI" dirty="0" err="1"/>
              <a:t>poster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We_Can_Do_It</a:t>
            </a:r>
            <a:r>
              <a:rPr lang="fi-FI" dirty="0"/>
              <a:t>!&gt; </a:t>
            </a:r>
            <a:r>
              <a:rPr lang="fi-FI" dirty="0" err="1"/>
              <a:t>Accessed</a:t>
            </a:r>
            <a:r>
              <a:rPr lang="fi-FI" dirty="0"/>
              <a:t> 10th of August 2026.</a:t>
            </a:r>
          </a:p>
          <a:p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crew.co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</a:t>
            </a:r>
            <a:r>
              <a:rPr lang="fi-FI" dirty="0" err="1"/>
              <a:t>cognitive-biases-decision-making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22nd of August 2017</a:t>
            </a:r>
          </a:p>
          <a:p>
            <a:r>
              <a:rPr lang="fi-FI" dirty="0" err="1"/>
              <a:t>Causation</a:t>
            </a:r>
            <a:r>
              <a:rPr lang="fi-FI" dirty="0"/>
              <a:t> vs. </a:t>
            </a:r>
            <a:r>
              <a:rPr lang="fi-FI" dirty="0" err="1"/>
              <a:t>correlation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www.linkedin.com</a:t>
            </a:r>
            <a:r>
              <a:rPr lang="fi-FI" dirty="0"/>
              <a:t>/</a:t>
            </a:r>
            <a:r>
              <a:rPr lang="fi-FI" dirty="0" err="1"/>
              <a:t>posts</a:t>
            </a:r>
            <a:r>
              <a:rPr lang="fi-FI" dirty="0"/>
              <a:t>/krishnakumarramanathan_correlation-vs-causality-activity-7085877470708588544-r35M&gt; </a:t>
            </a:r>
            <a:r>
              <a:rPr lang="fi-FI" dirty="0" err="1"/>
              <a:t>Accessed</a:t>
            </a:r>
            <a:r>
              <a:rPr lang="fi-FI" dirty="0"/>
              <a:t> 10th of August 2026.</a:t>
            </a:r>
          </a:p>
          <a:p>
            <a:r>
              <a:rPr lang="fi-FI" dirty="0" err="1"/>
              <a:t>Woman’s</a:t>
            </a:r>
            <a:r>
              <a:rPr lang="fi-FI" dirty="0"/>
              <a:t> life-</a:t>
            </a:r>
            <a:r>
              <a:rPr lang="fi-FI" dirty="0" err="1"/>
              <a:t>cycle</a:t>
            </a:r>
            <a:r>
              <a:rPr lang="fi-FI" dirty="0"/>
              <a:t> &lt;http://</a:t>
            </a:r>
            <a:r>
              <a:rPr lang="fi-FI" dirty="0" err="1"/>
              <a:t>www.omaplus.fi</a:t>
            </a:r>
            <a:r>
              <a:rPr lang="fi-FI" dirty="0"/>
              <a:t>/?s=</a:t>
            </a:r>
            <a:r>
              <a:rPr lang="fi-FI" dirty="0" err="1"/>
              <a:t>artikkelit&amp;p</a:t>
            </a:r>
            <a:r>
              <a:rPr lang="fi-FI" dirty="0"/>
              <a:t>=108&gt; </a:t>
            </a:r>
            <a:r>
              <a:rPr lang="fi-FI" dirty="0" err="1"/>
              <a:t>Accessed</a:t>
            </a:r>
            <a:r>
              <a:rPr lang="fi-FI" dirty="0"/>
              <a:t> 2nd of </a:t>
            </a:r>
            <a:r>
              <a:rPr lang="fi-FI" dirty="0" err="1"/>
              <a:t>December</a:t>
            </a:r>
            <a:r>
              <a:rPr lang="fi-FI" dirty="0"/>
              <a:t> 2015.</a:t>
            </a:r>
          </a:p>
          <a:p>
            <a:r>
              <a:rPr lang="fi-FI" dirty="0"/>
              <a:t>PET </a:t>
            </a:r>
            <a:r>
              <a:rPr lang="fi-FI" dirty="0" err="1"/>
              <a:t>brain</a:t>
            </a:r>
            <a:r>
              <a:rPr lang="fi-FI" dirty="0"/>
              <a:t> </a:t>
            </a:r>
            <a:r>
              <a:rPr lang="fi-FI" dirty="0" err="1"/>
              <a:t>scans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usabrainsciences.com</a:t>
            </a:r>
            <a:r>
              <a:rPr lang="fi-FI" dirty="0"/>
              <a:t>/</a:t>
            </a:r>
            <a:r>
              <a:rPr lang="fi-FI" dirty="0" err="1"/>
              <a:t>conditions</a:t>
            </a:r>
            <a:r>
              <a:rPr lang="fi-FI" dirty="0"/>
              <a:t>/depression&gt; </a:t>
            </a:r>
            <a:r>
              <a:rPr lang="fi-FI" dirty="0" err="1"/>
              <a:t>Accessed</a:t>
            </a:r>
            <a:r>
              <a:rPr lang="fi-FI" dirty="0"/>
              <a:t> 10th of August 2026.</a:t>
            </a:r>
          </a:p>
          <a:p>
            <a:r>
              <a:rPr lang="fi-FI" dirty="0" err="1"/>
              <a:t>Perspective</a:t>
            </a:r>
            <a:r>
              <a:rPr lang="fi-FI" dirty="0"/>
              <a:t> into a </a:t>
            </a:r>
            <a:r>
              <a:rPr lang="fi-FI" dirty="0" err="1"/>
              <a:t>mind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relationshipsmdd.com</a:t>
            </a:r>
            <a:r>
              <a:rPr lang="fi-FI" dirty="0"/>
              <a:t>/</a:t>
            </a:r>
            <a:r>
              <a:rPr lang="fi-FI" dirty="0" err="1"/>
              <a:t>lander?oref</a:t>
            </a:r>
            <a:r>
              <a:rPr lang="fi-FI" dirty="0"/>
              <a:t>=https%3A%2F%2Fwww.google.com%2F&gt; </a:t>
            </a:r>
            <a:r>
              <a:rPr lang="fi-FI" dirty="0" err="1"/>
              <a:t>Accessed</a:t>
            </a:r>
            <a:r>
              <a:rPr lang="fi-FI" dirty="0"/>
              <a:t> 10th of August 2026.</a:t>
            </a:r>
          </a:p>
          <a:p>
            <a:r>
              <a:rPr lang="fi-FI" dirty="0" err="1"/>
              <a:t>Milgram</a:t>
            </a:r>
            <a:r>
              <a:rPr lang="fi-FI" dirty="0"/>
              <a:t> &lt;http://</a:t>
            </a:r>
            <a:r>
              <a:rPr lang="fi-FI" dirty="0" err="1"/>
              <a:t>listverse.com</a:t>
            </a:r>
            <a:r>
              <a:rPr lang="fi-FI" dirty="0"/>
              <a:t>/2008/09/07/top-10-unethical-psychological-experiments/&gt; </a:t>
            </a:r>
            <a:r>
              <a:rPr lang="fi-FI" dirty="0" err="1"/>
              <a:t>Accessed</a:t>
            </a:r>
            <a:r>
              <a:rPr lang="fi-FI" dirty="0"/>
              <a:t> 31st of August 2018.</a:t>
            </a:r>
          </a:p>
          <a:p>
            <a:r>
              <a:rPr lang="fi-FI" dirty="0" err="1"/>
              <a:t>Theory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www.irrationalchange.com</a:t>
            </a:r>
            <a:r>
              <a:rPr lang="fi-FI" dirty="0"/>
              <a:t>/</a:t>
            </a:r>
            <a:r>
              <a:rPr lang="fi-FI" dirty="0" err="1"/>
              <a:t>theory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15th of August 2015.</a:t>
            </a:r>
          </a:p>
          <a:p>
            <a:r>
              <a:rPr lang="fi-FI" dirty="0"/>
              <a:t>Black </a:t>
            </a:r>
            <a:r>
              <a:rPr lang="fi-FI" dirty="0" err="1"/>
              <a:t>swans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Black_swan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15th of August 2015.</a:t>
            </a:r>
          </a:p>
          <a:p>
            <a:r>
              <a:rPr lang="fi-FI" dirty="0"/>
              <a:t>Black and white </a:t>
            </a:r>
            <a:r>
              <a:rPr lang="fi-FI" dirty="0" err="1"/>
              <a:t>wheel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www.magnific.com</a:t>
            </a:r>
            <a:r>
              <a:rPr lang="fi-FI" dirty="0"/>
              <a:t>/</a:t>
            </a:r>
            <a:r>
              <a:rPr lang="fi-FI" dirty="0" err="1"/>
              <a:t>free-photos-vectors</a:t>
            </a:r>
            <a:r>
              <a:rPr lang="fi-FI" dirty="0"/>
              <a:t>/</a:t>
            </a:r>
            <a:r>
              <a:rPr lang="fi-FI" dirty="0" err="1"/>
              <a:t>thinking-graphic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15th of August 2015.</a:t>
            </a:r>
          </a:p>
          <a:p>
            <a:r>
              <a:rPr lang="fi-FI" dirty="0" err="1"/>
              <a:t>Scientific</a:t>
            </a:r>
            <a:r>
              <a:rPr lang="fi-FI" dirty="0"/>
              <a:t> </a:t>
            </a:r>
            <a:r>
              <a:rPr lang="fi-FI" dirty="0" err="1"/>
              <a:t>method</a:t>
            </a:r>
            <a:r>
              <a:rPr lang="fi-FI" dirty="0"/>
              <a:t> – </a:t>
            </a:r>
            <a:r>
              <a:rPr lang="fi-FI" dirty="0" err="1"/>
              <a:t>Kognity</a:t>
            </a:r>
            <a:endParaRPr lang="fi-FI" dirty="0"/>
          </a:p>
          <a:p>
            <a:r>
              <a:rPr lang="fi-FI" dirty="0"/>
              <a:t>Replication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estuary.dev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</a:t>
            </a:r>
            <a:r>
              <a:rPr lang="fi-FI" dirty="0" err="1"/>
              <a:t>types</a:t>
            </a:r>
            <a:r>
              <a:rPr lang="fi-FI" dirty="0"/>
              <a:t>-of-data-</a:t>
            </a:r>
            <a:r>
              <a:rPr lang="fi-FI" dirty="0" err="1"/>
              <a:t>replication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15th of August 2015.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01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091EAF-2C62-208B-EC13-EE231483D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7C7A6B-AEEA-0D99-7894-877EA31D4E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noProof="0" dirty="0"/>
          </a:p>
          <a:p>
            <a:r>
              <a:rPr lang="en-GB" b="1" noProof="0" dirty="0"/>
              <a:t>Causality</a:t>
            </a:r>
            <a:r>
              <a:rPr lang="en-GB" noProof="0" dirty="0"/>
              <a:t> is </a:t>
            </a:r>
            <a:r>
              <a:rPr lang="en-GB" i="1" noProof="0" dirty="0"/>
              <a:t>cause-and-effect</a:t>
            </a:r>
            <a:r>
              <a:rPr lang="en-GB" noProof="0" dirty="0"/>
              <a:t> relationship between variables</a:t>
            </a:r>
          </a:p>
          <a:p>
            <a:pPr lvl="1"/>
            <a:r>
              <a:rPr lang="en-GB" noProof="0" dirty="0"/>
              <a:t>Psychology </a:t>
            </a:r>
            <a:r>
              <a:rPr lang="en-GB" i="1" noProof="0" dirty="0"/>
              <a:t>tries</a:t>
            </a:r>
            <a:r>
              <a:rPr lang="en-GB" noProof="0" dirty="0"/>
              <a:t> to determine causal relationships in complex human behaviour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E57CDEF-3470-981F-78DA-EE90F82D45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417638"/>
            <a:ext cx="4191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6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18874A-0149-BB92-326A-86AC782B6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87F156-A179-B6F7-5885-9C36DDC50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i-FI" dirty="0" err="1"/>
              <a:t>Comparison</a:t>
            </a:r>
            <a:r>
              <a:rPr lang="fi-FI" dirty="0"/>
              <a:t> of </a:t>
            </a:r>
            <a:r>
              <a:rPr lang="fi-FI" dirty="0" err="1"/>
              <a:t>quantitative</a:t>
            </a:r>
            <a:r>
              <a:rPr lang="fi-FI" dirty="0"/>
              <a:t> and </a:t>
            </a:r>
            <a:r>
              <a:rPr lang="fi-FI" dirty="0" err="1"/>
              <a:t>qualitative</a:t>
            </a:r>
            <a:r>
              <a:rPr lang="fi-FI" dirty="0"/>
              <a:t> </a:t>
            </a:r>
            <a:r>
              <a:rPr lang="fi-FI" dirty="0" err="1"/>
              <a:t>research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www.google.fi</a:t>
            </a:r>
            <a:r>
              <a:rPr lang="fi-FI" dirty="0"/>
              <a:t>/</a:t>
            </a:r>
            <a:r>
              <a:rPr lang="fi-FI" dirty="0" err="1"/>
              <a:t>url?sa</a:t>
            </a:r>
            <a:r>
              <a:rPr lang="fi-FI" dirty="0"/>
              <a:t>=</a:t>
            </a:r>
            <a:r>
              <a:rPr lang="fi-FI" dirty="0" err="1"/>
              <a:t>i&amp;rct</a:t>
            </a:r>
            <a:r>
              <a:rPr lang="fi-FI" dirty="0"/>
              <a:t>=</a:t>
            </a:r>
            <a:r>
              <a:rPr lang="fi-FI" dirty="0" err="1"/>
              <a:t>j&amp;q</a:t>
            </a:r>
            <a:r>
              <a:rPr lang="fi-FI" dirty="0"/>
              <a:t>=&amp;</a:t>
            </a:r>
            <a:r>
              <a:rPr lang="fi-FI" dirty="0" err="1"/>
              <a:t>esrc</a:t>
            </a:r>
            <a:r>
              <a:rPr lang="fi-FI" dirty="0"/>
              <a:t>=</a:t>
            </a:r>
            <a:r>
              <a:rPr lang="fi-FI" dirty="0" err="1"/>
              <a:t>s&amp;source</a:t>
            </a:r>
            <a:r>
              <a:rPr lang="fi-FI" dirty="0"/>
              <a:t>=</a:t>
            </a:r>
            <a:r>
              <a:rPr lang="fi-FI" dirty="0" err="1"/>
              <a:t>images&amp;cd</a:t>
            </a:r>
            <a:r>
              <a:rPr lang="fi-FI" dirty="0"/>
              <a:t>=&amp;cad=</a:t>
            </a:r>
            <a:r>
              <a:rPr lang="fi-FI" dirty="0" err="1"/>
              <a:t>rja&amp;uact</a:t>
            </a:r>
            <a:r>
              <a:rPr lang="fi-FI" dirty="0"/>
              <a:t>=8&amp;ved=0ahUKEwi79OaCp-XVAhXnQZoKHeQbAj8QjB0IBg&amp;url=https%3A%2F%2Fueassignmentmccb.formation-conseil.info%2Fqualitative-research-case-study-approach.html&amp;psig=AFQjCNF7xcd5d0nJibDVUc0iQ8bWo6HAsw&amp;ust=1503300805080393&gt; </a:t>
            </a:r>
            <a:r>
              <a:rPr lang="fi-FI" dirty="0" err="1"/>
              <a:t>Accessed</a:t>
            </a:r>
            <a:r>
              <a:rPr lang="fi-FI" dirty="0"/>
              <a:t> 18th of August 2017.</a:t>
            </a:r>
          </a:p>
          <a:p>
            <a:r>
              <a:rPr lang="fi-FI" dirty="0" err="1"/>
              <a:t>Quantitative</a:t>
            </a:r>
            <a:r>
              <a:rPr lang="fi-FI" dirty="0"/>
              <a:t> and </a:t>
            </a:r>
            <a:r>
              <a:rPr lang="fi-FI" dirty="0" err="1"/>
              <a:t>qualitative</a:t>
            </a:r>
            <a:r>
              <a:rPr lang="fi-FI" dirty="0"/>
              <a:t> </a:t>
            </a:r>
            <a:r>
              <a:rPr lang="fi-FI" dirty="0" err="1"/>
              <a:t>heads</a:t>
            </a:r>
            <a:r>
              <a:rPr lang="fi-FI" dirty="0"/>
              <a:t> &lt;http://</a:t>
            </a:r>
            <a:r>
              <a:rPr lang="fi-FI" dirty="0" err="1"/>
              <a:t>www.cdsmr.com</a:t>
            </a:r>
            <a:r>
              <a:rPr lang="fi-FI" dirty="0"/>
              <a:t>/</a:t>
            </a:r>
            <a:r>
              <a:rPr lang="fi-FI" dirty="0" err="1"/>
              <a:t>newsworthy</a:t>
            </a:r>
            <a:r>
              <a:rPr lang="fi-FI" dirty="0"/>
              <a:t>/</a:t>
            </a:r>
            <a:r>
              <a:rPr lang="fi-FI" dirty="0" err="1"/>
              <a:t>qualitative-quantitative-research-the-cds-way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18th of August 2017.</a:t>
            </a:r>
          </a:p>
          <a:p>
            <a:r>
              <a:rPr lang="fi-FI" dirty="0" err="1"/>
              <a:t>Two</a:t>
            </a:r>
            <a:r>
              <a:rPr lang="fi-FI" dirty="0"/>
              <a:t> </a:t>
            </a:r>
            <a:r>
              <a:rPr lang="fi-FI" dirty="0" err="1"/>
              <a:t>kinds</a:t>
            </a:r>
            <a:r>
              <a:rPr lang="fi-FI" dirty="0"/>
              <a:t> of </a:t>
            </a:r>
            <a:r>
              <a:rPr lang="fi-FI" dirty="0" err="1"/>
              <a:t>thinking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www.pinterest.ca</a:t>
            </a:r>
            <a:r>
              <a:rPr lang="fi-FI" dirty="0"/>
              <a:t>/</a:t>
            </a:r>
            <a:r>
              <a:rPr lang="fi-FI" dirty="0" err="1"/>
              <a:t>pin</a:t>
            </a:r>
            <a:r>
              <a:rPr lang="fi-FI" dirty="0"/>
              <a:t>/395542779751940516/&gt; </a:t>
            </a:r>
            <a:r>
              <a:rPr lang="fi-FI" dirty="0" err="1"/>
              <a:t>Accessed</a:t>
            </a:r>
            <a:r>
              <a:rPr lang="fi-FI" dirty="0"/>
              <a:t> 26th of November 2015.</a:t>
            </a:r>
          </a:p>
          <a:p>
            <a:r>
              <a:rPr lang="fi-FI" dirty="0" err="1"/>
              <a:t>Correlation</a:t>
            </a:r>
            <a:r>
              <a:rPr lang="fi-FI" dirty="0"/>
              <a:t> &lt;http://</a:t>
            </a:r>
            <a:r>
              <a:rPr lang="fi-FI" dirty="0" err="1"/>
              <a:t>www.statisticshowto.com</a:t>
            </a:r>
            <a:r>
              <a:rPr lang="fi-FI" dirty="0"/>
              <a:t>/</a:t>
            </a:r>
            <a:r>
              <a:rPr lang="fi-FI" dirty="0" err="1"/>
              <a:t>probability</a:t>
            </a:r>
            <a:r>
              <a:rPr lang="fi-FI" dirty="0"/>
              <a:t>-and-</a:t>
            </a:r>
            <a:r>
              <a:rPr lang="fi-FI" dirty="0" err="1"/>
              <a:t>statistics</a:t>
            </a:r>
            <a:r>
              <a:rPr lang="fi-FI" dirty="0"/>
              <a:t>/</a:t>
            </a:r>
            <a:r>
              <a:rPr lang="fi-FI" dirty="0" err="1"/>
              <a:t>correlation</a:t>
            </a:r>
            <a:r>
              <a:rPr lang="fi-FI" dirty="0"/>
              <a:t>-</a:t>
            </a:r>
            <a:r>
              <a:rPr lang="fi-FI" dirty="0" err="1"/>
              <a:t>coefficient</a:t>
            </a:r>
            <a:r>
              <a:rPr lang="fi-FI" dirty="0"/>
              <a:t>-formula/&gt; </a:t>
            </a:r>
            <a:r>
              <a:rPr lang="fi-FI" dirty="0" err="1"/>
              <a:t>Accessed</a:t>
            </a:r>
            <a:r>
              <a:rPr lang="fi-FI" dirty="0"/>
              <a:t> 1st of </a:t>
            </a:r>
            <a:r>
              <a:rPr lang="fi-FI" dirty="0" err="1"/>
              <a:t>February</a:t>
            </a:r>
            <a:r>
              <a:rPr lang="fi-FI" dirty="0"/>
              <a:t> 2018.</a:t>
            </a:r>
          </a:p>
          <a:p>
            <a:r>
              <a:rPr lang="fi-FI" dirty="0" err="1"/>
              <a:t>Survey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yourcx.io</a:t>
            </a:r>
            <a:r>
              <a:rPr lang="fi-FI" dirty="0"/>
              <a:t>/en/</a:t>
            </a:r>
            <a:r>
              <a:rPr lang="fi-FI" dirty="0" err="1"/>
              <a:t>blog</a:t>
            </a:r>
            <a:r>
              <a:rPr lang="fi-FI" dirty="0"/>
              <a:t>/2025/01/reasons-why-well-designed-survey-questions-matter-in-feedback-collection/&gt; </a:t>
            </a:r>
            <a:r>
              <a:rPr lang="fi-FI" dirty="0" err="1"/>
              <a:t>Accessed</a:t>
            </a:r>
            <a:r>
              <a:rPr lang="fi-FI" dirty="0"/>
              <a:t> 13th of August 2025 </a:t>
            </a:r>
          </a:p>
          <a:p>
            <a:r>
              <a:rPr lang="fi-FI" dirty="0" err="1"/>
              <a:t>Observation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westernsydney.pressbooks.pub</a:t>
            </a:r>
            <a:r>
              <a:rPr lang="fi-FI" dirty="0"/>
              <a:t>/</a:t>
            </a:r>
            <a:r>
              <a:rPr lang="fi-FI" dirty="0" err="1"/>
              <a:t>customerinsights</a:t>
            </a:r>
            <a:r>
              <a:rPr lang="fi-FI" dirty="0"/>
              <a:t>/</a:t>
            </a:r>
            <a:r>
              <a:rPr lang="fi-FI" dirty="0" err="1"/>
              <a:t>chapter</a:t>
            </a:r>
            <a:r>
              <a:rPr lang="fi-FI" dirty="0"/>
              <a:t>/chapter-8-observational-research/&gt; </a:t>
            </a:r>
            <a:r>
              <a:rPr lang="fi-FI" dirty="0" err="1"/>
              <a:t>Accessed</a:t>
            </a:r>
            <a:r>
              <a:rPr lang="fi-FI" dirty="0"/>
              <a:t> 13th of August 2025 </a:t>
            </a:r>
          </a:p>
          <a:p>
            <a:r>
              <a:rPr lang="fi-FI" dirty="0" err="1"/>
              <a:t>Interview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blogs.oregonstate.edu</a:t>
            </a:r>
            <a:r>
              <a:rPr lang="fi-FI" dirty="0"/>
              <a:t>/</a:t>
            </a:r>
            <a:r>
              <a:rPr lang="fi-FI" dirty="0" err="1"/>
              <a:t>whatsinaninterview</a:t>
            </a:r>
            <a:r>
              <a:rPr lang="fi-FI" dirty="0"/>
              <a:t>/2024/10/31/</a:t>
            </a:r>
            <a:r>
              <a:rPr lang="fi-FI" dirty="0" err="1"/>
              <a:t>hello-world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13th of August 2025 </a:t>
            </a:r>
          </a:p>
          <a:p>
            <a:r>
              <a:rPr lang="fi-FI" dirty="0" err="1"/>
              <a:t>Phineas</a:t>
            </a:r>
            <a:r>
              <a:rPr lang="fi-FI" dirty="0"/>
              <a:t> </a:t>
            </a:r>
            <a:r>
              <a:rPr lang="fi-FI" dirty="0" err="1"/>
              <a:t>Gage</a:t>
            </a:r>
            <a:r>
              <a:rPr lang="fi-FI" dirty="0"/>
              <a:t> &lt;http://</a:t>
            </a:r>
            <a:r>
              <a:rPr lang="fi-FI" dirty="0" err="1"/>
              <a:t>onlinestorybank.com</a:t>
            </a:r>
            <a:r>
              <a:rPr lang="fi-FI" dirty="0"/>
              <a:t>/2014/03/</a:t>
            </a:r>
            <a:r>
              <a:rPr lang="fi-FI" dirty="0" err="1"/>
              <a:t>the</a:t>
            </a:r>
            <a:r>
              <a:rPr lang="fi-FI" dirty="0"/>
              <a:t>-</a:t>
            </a:r>
            <a:r>
              <a:rPr lang="fi-FI" dirty="0" err="1"/>
              <a:t>strange</a:t>
            </a:r>
            <a:r>
              <a:rPr lang="fi-FI" dirty="0"/>
              <a:t>-case-of-</a:t>
            </a:r>
            <a:r>
              <a:rPr lang="fi-FI" dirty="0" err="1"/>
              <a:t>mr</a:t>
            </a:r>
            <a:r>
              <a:rPr lang="fi-FI" dirty="0"/>
              <a:t>-</a:t>
            </a:r>
            <a:r>
              <a:rPr lang="fi-FI" dirty="0" err="1"/>
              <a:t>phineas-gage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17th of August 2017</a:t>
            </a:r>
          </a:p>
          <a:p>
            <a:r>
              <a:rPr lang="fi-FI" dirty="0"/>
              <a:t>Meta-</a:t>
            </a:r>
            <a:r>
              <a:rPr lang="fi-FI" dirty="0" err="1"/>
              <a:t>analysis</a:t>
            </a:r>
            <a:r>
              <a:rPr lang="fi-FI" dirty="0"/>
              <a:t> &lt;http://</a:t>
            </a:r>
            <a:r>
              <a:rPr lang="fi-FI" dirty="0" err="1"/>
              <a:t>library.downstate.edu</a:t>
            </a:r>
            <a:r>
              <a:rPr lang="fi-FI" dirty="0"/>
              <a:t>/EBM2/2700.htm&gt; </a:t>
            </a:r>
            <a:r>
              <a:rPr lang="fi-FI" dirty="0" err="1"/>
              <a:t>Accessed</a:t>
            </a:r>
            <a:r>
              <a:rPr lang="fi-FI" dirty="0"/>
              <a:t> 13th of August 2018.</a:t>
            </a:r>
          </a:p>
          <a:p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err="1"/>
              <a:t>methods</a:t>
            </a:r>
            <a:r>
              <a:rPr lang="fi-FI" dirty="0"/>
              <a:t> in </a:t>
            </a:r>
            <a:r>
              <a:rPr lang="fi-FI" dirty="0" err="1"/>
              <a:t>psychology</a:t>
            </a:r>
            <a:r>
              <a:rPr lang="fi-FI" dirty="0"/>
              <a:t> – </a:t>
            </a:r>
            <a:r>
              <a:rPr lang="fi-FI" dirty="0" err="1"/>
              <a:t>Kognity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95953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034A75-A50A-5462-6149-D3A5BCFA5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D80CA9-782A-4EB7-3714-69273D2F0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i-FI" dirty="0" err="1"/>
              <a:t>Sample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www.simplypsychology.org</a:t>
            </a:r>
            <a:r>
              <a:rPr lang="fi-FI" dirty="0"/>
              <a:t>/</a:t>
            </a:r>
            <a:r>
              <a:rPr lang="fi-FI" dirty="0" err="1"/>
              <a:t>sampling.html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17th of November 2026.</a:t>
            </a:r>
          </a:p>
          <a:p>
            <a:r>
              <a:rPr lang="fi-FI" dirty="0" err="1"/>
              <a:t>Sampling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www.verywellmind.com</a:t>
            </a:r>
            <a:r>
              <a:rPr lang="fi-FI" dirty="0"/>
              <a:t>/what-is-a-representative-sample-2795798&gt; </a:t>
            </a:r>
            <a:r>
              <a:rPr lang="fi-FI" dirty="0" err="1"/>
              <a:t>Accessed</a:t>
            </a:r>
            <a:r>
              <a:rPr lang="fi-FI" dirty="0"/>
              <a:t> 10th of </a:t>
            </a:r>
            <a:r>
              <a:rPr lang="fi-FI" dirty="0" err="1"/>
              <a:t>January</a:t>
            </a:r>
            <a:r>
              <a:rPr lang="fi-FI" dirty="0"/>
              <a:t> 2023</a:t>
            </a:r>
          </a:p>
          <a:p>
            <a:r>
              <a:rPr lang="fi-FI" dirty="0" err="1"/>
              <a:t>Snowball</a:t>
            </a:r>
            <a:r>
              <a:rPr lang="fi-FI" dirty="0"/>
              <a:t> </a:t>
            </a:r>
            <a:r>
              <a:rPr lang="fi-FI" dirty="0" err="1"/>
              <a:t>sampling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dollarcents.org</a:t>
            </a:r>
            <a:r>
              <a:rPr lang="fi-FI" dirty="0"/>
              <a:t>/</a:t>
            </a:r>
            <a:r>
              <a:rPr lang="fi-FI" dirty="0" err="1"/>
              <a:t>infographics</a:t>
            </a:r>
            <a:r>
              <a:rPr lang="fi-FI" dirty="0"/>
              <a:t>/</a:t>
            </a:r>
            <a:r>
              <a:rPr lang="fi-FI" dirty="0" err="1"/>
              <a:t>compound-interest-snowball-effect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7th of August 2018.</a:t>
            </a:r>
          </a:p>
          <a:p>
            <a:r>
              <a:rPr lang="fi-FI" dirty="0" err="1"/>
              <a:t>Validity</a:t>
            </a:r>
            <a:r>
              <a:rPr lang="fi-FI" dirty="0"/>
              <a:t> </a:t>
            </a:r>
            <a:r>
              <a:rPr lang="fi-FI" dirty="0" err="1"/>
              <a:t>target</a:t>
            </a:r>
            <a:r>
              <a:rPr lang="fi-FI" dirty="0"/>
              <a:t> &lt;http://</a:t>
            </a:r>
            <a:r>
              <a:rPr lang="fi-FI" dirty="0" err="1"/>
              <a:t>www.readingeagle.com</a:t>
            </a:r>
            <a:r>
              <a:rPr lang="fi-FI" dirty="0"/>
              <a:t>/voices/</a:t>
            </a:r>
            <a:r>
              <a:rPr lang="fi-FI" dirty="0" err="1"/>
              <a:t>article</a:t>
            </a:r>
            <a:r>
              <a:rPr lang="fi-FI" dirty="0"/>
              <a:t>/</a:t>
            </a:r>
            <a:r>
              <a:rPr lang="fi-FI" dirty="0" err="1"/>
              <a:t>realism</a:t>
            </a:r>
            <a:r>
              <a:rPr lang="fi-FI" dirty="0"/>
              <a:t>-of-</a:t>
            </a:r>
            <a:r>
              <a:rPr lang="fi-FI" dirty="0" err="1"/>
              <a:t>archery</a:t>
            </a:r>
            <a:r>
              <a:rPr lang="fi-FI" dirty="0"/>
              <a:t>-</a:t>
            </a:r>
            <a:r>
              <a:rPr lang="fi-FI" dirty="0" err="1"/>
              <a:t>king</a:t>
            </a:r>
            <a:r>
              <a:rPr lang="fi-FI" dirty="0"/>
              <a:t>-</a:t>
            </a:r>
            <a:r>
              <a:rPr lang="fi-FI" dirty="0" err="1"/>
              <a:t>hits</a:t>
            </a:r>
            <a:r>
              <a:rPr lang="fi-FI" dirty="0"/>
              <a:t>-a-</a:t>
            </a:r>
            <a:r>
              <a:rPr lang="fi-FI" dirty="0" err="1"/>
              <a:t>bullseye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6th of August 2018.</a:t>
            </a:r>
          </a:p>
          <a:p>
            <a:r>
              <a:rPr lang="fi-FI" dirty="0" err="1"/>
              <a:t>Face</a:t>
            </a:r>
            <a:r>
              <a:rPr lang="fi-FI" dirty="0"/>
              <a:t> </a:t>
            </a:r>
            <a:r>
              <a:rPr lang="fi-FI" dirty="0" err="1"/>
              <a:t>validity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blog.questionmark.com</a:t>
            </a:r>
            <a:r>
              <a:rPr lang="fi-FI" dirty="0"/>
              <a:t>/</a:t>
            </a:r>
            <a:r>
              <a:rPr lang="fi-FI" dirty="0" err="1"/>
              <a:t>face</a:t>
            </a:r>
            <a:r>
              <a:rPr lang="fi-FI" dirty="0"/>
              <a:t>-</a:t>
            </a:r>
            <a:r>
              <a:rPr lang="fi-FI" dirty="0" err="1"/>
              <a:t>validity</a:t>
            </a:r>
            <a:r>
              <a:rPr lang="fi-FI" dirty="0"/>
              <a:t>-</a:t>
            </a:r>
            <a:r>
              <a:rPr lang="fi-FI" dirty="0" err="1"/>
              <a:t>participants</a:t>
            </a:r>
            <a:r>
              <a:rPr lang="fi-FI" dirty="0"/>
              <a:t>-</a:t>
            </a:r>
            <a:r>
              <a:rPr lang="fi-FI" dirty="0" err="1"/>
              <a:t>connecting</a:t>
            </a:r>
            <a:r>
              <a:rPr lang="fi-FI" dirty="0"/>
              <a:t>-</a:t>
            </a:r>
            <a:r>
              <a:rPr lang="fi-FI" dirty="0" err="1"/>
              <a:t>assessments</a:t>
            </a:r>
            <a:r>
              <a:rPr lang="fi-FI" dirty="0"/>
              <a:t>-to-</a:t>
            </a:r>
            <a:r>
              <a:rPr lang="fi-FI" dirty="0" err="1"/>
              <a:t>constructs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6th of August 2018.</a:t>
            </a:r>
          </a:p>
          <a:p>
            <a:r>
              <a:rPr lang="fi-FI" dirty="0" err="1"/>
              <a:t>Drawn</a:t>
            </a:r>
            <a:r>
              <a:rPr lang="fi-FI" dirty="0"/>
              <a:t> </a:t>
            </a:r>
            <a:r>
              <a:rPr lang="fi-FI" dirty="0" err="1"/>
              <a:t>target</a:t>
            </a:r>
            <a:r>
              <a:rPr lang="fi-FI" dirty="0"/>
              <a:t> </a:t>
            </a:r>
            <a:r>
              <a:rPr lang="fi-FI" dirty="0" err="1"/>
              <a:t>boards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en.ac-illust.com</a:t>
            </a:r>
            <a:r>
              <a:rPr lang="fi-FI" dirty="0"/>
              <a:t>/</a:t>
            </a:r>
            <a:r>
              <a:rPr lang="fi-FI" dirty="0" err="1"/>
              <a:t>clip-art</a:t>
            </a:r>
            <a:r>
              <a:rPr lang="fi-FI" dirty="0"/>
              <a:t>/25041993/</a:t>
            </a:r>
            <a:r>
              <a:rPr lang="fi-FI" dirty="0" err="1"/>
              <a:t>the-arrow-hits-the-target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18th of August 2026.</a:t>
            </a:r>
          </a:p>
          <a:p>
            <a:r>
              <a:rPr lang="fi-FI" dirty="0" err="1"/>
              <a:t>Straw</a:t>
            </a:r>
            <a:r>
              <a:rPr lang="fi-FI" dirty="0"/>
              <a:t> </a:t>
            </a:r>
            <a:r>
              <a:rPr lang="fi-FI" dirty="0" err="1"/>
              <a:t>target</a:t>
            </a:r>
            <a:r>
              <a:rPr lang="fi-FI" dirty="0"/>
              <a:t> </a:t>
            </a:r>
            <a:r>
              <a:rPr lang="fi-FI" dirty="0" err="1"/>
              <a:t>board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rautaportti.fi</a:t>
            </a:r>
            <a:r>
              <a:rPr lang="fi-FI" dirty="0"/>
              <a:t>/tuote/olkinen-jousiammuntataulu/&gt; </a:t>
            </a:r>
            <a:r>
              <a:rPr lang="fi-FI" dirty="0" err="1"/>
              <a:t>Accessed</a:t>
            </a:r>
            <a:r>
              <a:rPr lang="fi-FI" dirty="0"/>
              <a:t> 18th of August 2026.</a:t>
            </a:r>
          </a:p>
          <a:p>
            <a:r>
              <a:rPr lang="fi-FI" dirty="0" err="1"/>
              <a:t>Close-up</a:t>
            </a:r>
            <a:r>
              <a:rPr lang="fi-FI" dirty="0"/>
              <a:t> on </a:t>
            </a:r>
            <a:r>
              <a:rPr lang="fi-FI" dirty="0" err="1"/>
              <a:t>target</a:t>
            </a:r>
            <a:r>
              <a:rPr lang="fi-FI" dirty="0"/>
              <a:t> </a:t>
            </a:r>
            <a:r>
              <a:rPr lang="fi-FI" dirty="0" err="1"/>
              <a:t>board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</a:t>
            </a:r>
            <a:r>
              <a:rPr lang="fi-FI" dirty="0" err="1"/>
              <a:t>Tiedosto:WA_archery_target_with_arrows.jpg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18th of August 2026.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70602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5E3FE5-B30D-38ED-206E-533AAC052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A76509-2F51-1462-8B94-C47E10E0F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i-FI" dirty="0" err="1"/>
              <a:t>Reliability</a:t>
            </a:r>
            <a:r>
              <a:rPr lang="fi-FI" dirty="0"/>
              <a:t> and </a:t>
            </a:r>
            <a:r>
              <a:rPr lang="fi-FI" dirty="0" err="1"/>
              <a:t>validity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commons.wikimedia.org</a:t>
            </a:r>
            <a:r>
              <a:rPr lang="fi-FI" dirty="0"/>
              <a:t>/wiki/</a:t>
            </a:r>
            <a:r>
              <a:rPr lang="fi-FI" dirty="0" err="1"/>
              <a:t>File:Reliability_and_validity.svg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17th of August 2017.</a:t>
            </a:r>
          </a:p>
          <a:p>
            <a:r>
              <a:rPr lang="fi-FI" dirty="0" err="1"/>
              <a:t>SciShow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SciShow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21st of August 2018.</a:t>
            </a:r>
          </a:p>
          <a:p>
            <a:r>
              <a:rPr lang="fi-FI" dirty="0"/>
              <a:t>Experiment &lt;http://</a:t>
            </a:r>
            <a:r>
              <a:rPr lang="fi-FI" dirty="0" err="1"/>
              <a:t>blog.stridekick.com</a:t>
            </a:r>
            <a:r>
              <a:rPr lang="fi-FI" dirty="0"/>
              <a:t>/</a:t>
            </a:r>
            <a:r>
              <a:rPr lang="fi-FI" dirty="0" err="1"/>
              <a:t>matchup-experiment-what-inspires-behavior-change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30th of </a:t>
            </a:r>
            <a:r>
              <a:rPr lang="fi-FI" dirty="0" err="1"/>
              <a:t>January</a:t>
            </a:r>
            <a:r>
              <a:rPr lang="fi-FI" dirty="0"/>
              <a:t> 2018.</a:t>
            </a:r>
          </a:p>
          <a:p>
            <a:r>
              <a:rPr lang="fi-FI" dirty="0"/>
              <a:t>Minute </a:t>
            </a:r>
            <a:r>
              <a:rPr lang="fi-FI" dirty="0" err="1"/>
              <a:t>Physics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www.youtube.com</a:t>
            </a:r>
            <a:r>
              <a:rPr lang="fi-FI" dirty="0"/>
              <a:t>/</a:t>
            </a:r>
            <a:r>
              <a:rPr lang="fi-FI" dirty="0" err="1"/>
              <a:t>channel</a:t>
            </a:r>
            <a:r>
              <a:rPr lang="fi-FI" dirty="0"/>
              <a:t>/UCUHW94eEFW7hkUMVaZz4eDg&gt; </a:t>
            </a:r>
            <a:r>
              <a:rPr lang="fi-FI" dirty="0" err="1"/>
              <a:t>Accessed</a:t>
            </a:r>
            <a:r>
              <a:rPr lang="fi-FI" dirty="0"/>
              <a:t> 25th of August 2021</a:t>
            </a:r>
          </a:p>
          <a:p>
            <a:r>
              <a:rPr lang="fi-FI" dirty="0" err="1"/>
              <a:t>Participant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&lt;http://</a:t>
            </a:r>
            <a:r>
              <a:rPr lang="fi-FI" dirty="0" err="1"/>
              <a:t>psychtutor.weebly.com</a:t>
            </a:r>
            <a:r>
              <a:rPr lang="fi-FI" dirty="0"/>
              <a:t>/</a:t>
            </a:r>
            <a:r>
              <a:rPr lang="fi-FI" dirty="0" err="1"/>
              <a:t>research-methods.html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22nd of August 2017.</a:t>
            </a:r>
          </a:p>
          <a:p>
            <a:r>
              <a:rPr lang="fi-FI" dirty="0" err="1"/>
              <a:t>Researcher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scalesstudy.wordpress.com</a:t>
            </a:r>
            <a:r>
              <a:rPr lang="fi-FI" dirty="0"/>
              <a:t>/2012/03/30/</a:t>
            </a:r>
            <a:r>
              <a:rPr lang="fi-FI" dirty="0" err="1"/>
              <a:t>bias</a:t>
            </a:r>
            <a:r>
              <a:rPr lang="fi-FI" dirty="0"/>
              <a:t>-in-</a:t>
            </a:r>
            <a:r>
              <a:rPr lang="fi-FI" dirty="0" err="1"/>
              <a:t>research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18th of August 2026.</a:t>
            </a:r>
          </a:p>
          <a:p>
            <a:r>
              <a:rPr lang="fi-FI" dirty="0" err="1"/>
              <a:t>Trust</a:t>
            </a:r>
            <a:r>
              <a:rPr lang="fi-FI" dirty="0"/>
              <a:t> and </a:t>
            </a:r>
            <a:r>
              <a:rPr lang="fi-FI" dirty="0" err="1"/>
              <a:t>credibility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www.tes.com</a:t>
            </a:r>
            <a:r>
              <a:rPr lang="fi-FI" dirty="0"/>
              <a:t>/</a:t>
            </a:r>
            <a:r>
              <a:rPr lang="fi-FI" dirty="0" err="1"/>
              <a:t>lessons</a:t>
            </a:r>
            <a:r>
              <a:rPr lang="fi-FI" dirty="0"/>
              <a:t>/CN7qOjEDZ_0-Zw/</a:t>
            </a:r>
            <a:r>
              <a:rPr lang="fi-FI" dirty="0" err="1"/>
              <a:t>credibility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6th of August 2018.</a:t>
            </a:r>
          </a:p>
          <a:p>
            <a:r>
              <a:rPr lang="fi-FI" dirty="0" err="1"/>
              <a:t>Rainbow</a:t>
            </a:r>
            <a:r>
              <a:rPr lang="fi-FI" dirty="0"/>
              <a:t> </a:t>
            </a:r>
            <a:r>
              <a:rPr lang="fi-FI" dirty="0" err="1"/>
              <a:t>refelection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stockcake.com</a:t>
            </a:r>
            <a:r>
              <a:rPr lang="fi-FI" dirty="0"/>
              <a:t>/i/rainbow-beach-reflection_1367973_483637&gt; </a:t>
            </a:r>
            <a:r>
              <a:rPr lang="fi-FI" dirty="0" err="1"/>
              <a:t>Accessed</a:t>
            </a:r>
            <a:r>
              <a:rPr lang="fi-FI" dirty="0"/>
              <a:t> 18th of August 2026.</a:t>
            </a:r>
          </a:p>
        </p:txBody>
      </p:sp>
    </p:spTree>
    <p:extLst>
      <p:ext uri="{BB962C8B-B14F-4D97-AF65-F5344CB8AC3E}">
        <p14:creationId xmlns:p14="http://schemas.microsoft.com/office/powerpoint/2010/main" val="30620851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F5951F-FE8E-724D-80E9-4CCB3F08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136876-6D37-FB40-A80B-C58C30A49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/>
              <a:t>Code</a:t>
            </a:r>
            <a:r>
              <a:rPr lang="fi-FI" dirty="0"/>
              <a:t> of </a:t>
            </a:r>
            <a:r>
              <a:rPr lang="fi-FI" dirty="0" err="1"/>
              <a:t>ethics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www.bps.org.uk</a:t>
            </a:r>
            <a:r>
              <a:rPr lang="fi-FI" dirty="0"/>
              <a:t>/news-and-</a:t>
            </a:r>
            <a:r>
              <a:rPr lang="fi-FI" dirty="0" err="1"/>
              <a:t>policy</a:t>
            </a:r>
            <a:r>
              <a:rPr lang="fi-FI" dirty="0"/>
              <a:t>/</a:t>
            </a:r>
            <a:r>
              <a:rPr lang="fi-FI" dirty="0" err="1"/>
              <a:t>bps</a:t>
            </a:r>
            <a:r>
              <a:rPr lang="fi-FI" dirty="0"/>
              <a:t>-</a:t>
            </a:r>
            <a:r>
              <a:rPr lang="fi-FI" dirty="0" err="1"/>
              <a:t>code</a:t>
            </a:r>
            <a:r>
              <a:rPr lang="fi-FI" dirty="0"/>
              <a:t>-</a:t>
            </a:r>
            <a:r>
              <a:rPr lang="fi-FI" dirty="0" err="1"/>
              <a:t>ethics</a:t>
            </a:r>
            <a:r>
              <a:rPr lang="fi-FI" dirty="0"/>
              <a:t>-and-</a:t>
            </a:r>
            <a:r>
              <a:rPr lang="fi-FI" dirty="0" err="1"/>
              <a:t>conduct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6th of August 2018.</a:t>
            </a:r>
          </a:p>
          <a:p>
            <a:r>
              <a:rPr lang="fi-FI" dirty="0"/>
              <a:t>Got </a:t>
            </a:r>
            <a:r>
              <a:rPr lang="fi-FI" dirty="0" err="1"/>
              <a:t>Ethics</a:t>
            </a:r>
            <a:r>
              <a:rPr lang="fi-FI" dirty="0"/>
              <a:t>?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sites.psu.edu</a:t>
            </a:r>
            <a:r>
              <a:rPr lang="fi-FI" dirty="0"/>
              <a:t>/</a:t>
            </a:r>
            <a:r>
              <a:rPr lang="fi-FI" dirty="0" err="1"/>
              <a:t>leadership</a:t>
            </a:r>
            <a:r>
              <a:rPr lang="fi-FI" dirty="0"/>
              <a:t>/2014/10/26/should-employer-ethics-policies-extend-to-employee-personal-lives/&gt; </a:t>
            </a:r>
            <a:r>
              <a:rPr lang="fi-FI" dirty="0" err="1"/>
              <a:t>Accessed</a:t>
            </a:r>
            <a:r>
              <a:rPr lang="fi-FI" dirty="0"/>
              <a:t> 24th of August 2015.</a:t>
            </a:r>
          </a:p>
          <a:p>
            <a:r>
              <a:rPr lang="fi-FI" dirty="0"/>
              <a:t>IB </a:t>
            </a:r>
            <a:r>
              <a:rPr lang="fi-FI" dirty="0" err="1"/>
              <a:t>Diploma</a:t>
            </a:r>
            <a:r>
              <a:rPr lang="fi-FI" dirty="0"/>
              <a:t> </a:t>
            </a:r>
            <a:r>
              <a:rPr lang="fi-FI" dirty="0" err="1"/>
              <a:t>Programme</a:t>
            </a:r>
            <a:r>
              <a:rPr lang="fi-FI" dirty="0"/>
              <a:t> &lt;http://</a:t>
            </a:r>
            <a:r>
              <a:rPr lang="fi-FI" dirty="0" err="1"/>
              <a:t>www.yis.ac.jp</a:t>
            </a:r>
            <a:r>
              <a:rPr lang="fi-FI" dirty="0"/>
              <a:t>/</a:t>
            </a:r>
            <a:r>
              <a:rPr lang="fi-FI" dirty="0" err="1"/>
              <a:t>page.cfm?p</a:t>
            </a:r>
            <a:r>
              <a:rPr lang="fi-FI" dirty="0"/>
              <a:t>=763&gt; </a:t>
            </a:r>
            <a:r>
              <a:rPr lang="fi-FI" dirty="0" err="1"/>
              <a:t>Accessed</a:t>
            </a:r>
            <a:r>
              <a:rPr lang="fi-FI" dirty="0"/>
              <a:t> 10th of August 2017.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8699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11FBA-9A5E-D9A0-2F5F-166F37555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52C91E-D918-52F1-8A5B-413CFA31FA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Change</a:t>
            </a:r>
            <a:r>
              <a:rPr lang="en-GB" dirty="0"/>
              <a:t> is constant in human behaviour</a:t>
            </a:r>
          </a:p>
          <a:p>
            <a:pPr lvl="1"/>
            <a:r>
              <a:rPr lang="en-GB" dirty="0"/>
              <a:t>Why does human behaviour change?</a:t>
            </a:r>
          </a:p>
          <a:p>
            <a:pPr lvl="1"/>
            <a:r>
              <a:rPr lang="en-GB" dirty="0"/>
              <a:t>How can we change human behaviour?</a:t>
            </a:r>
            <a:r>
              <a:rPr lang="fi-FI" dirty="0"/>
              <a:t> </a:t>
            </a:r>
          </a:p>
        </p:txBody>
      </p:sp>
      <p:pic>
        <p:nvPicPr>
          <p:cNvPr id="5" name="Sisällön paikkamerkki 4" descr="69955423495a7530f0773e541ee7dab3.jpg">
            <a:extLst>
              <a:ext uri="{FF2B5EF4-FFF2-40B4-BE49-F238E27FC236}">
                <a16:creationId xmlns:a16="http://schemas.microsoft.com/office/drawing/2014/main" id="{6B0317BB-A2EA-6A4F-4480-B84E5E2ABD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4" b="-49094"/>
          <a:stretch>
            <a:fillRect/>
          </a:stretch>
        </p:blipFill>
        <p:spPr>
          <a:xfrm>
            <a:off x="4756935" y="1600200"/>
            <a:ext cx="3821129" cy="4525963"/>
          </a:xfrm>
        </p:spPr>
      </p:pic>
    </p:spTree>
    <p:extLst>
      <p:ext uri="{BB962C8B-B14F-4D97-AF65-F5344CB8AC3E}">
        <p14:creationId xmlns:p14="http://schemas.microsoft.com/office/powerpoint/2010/main" val="234950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4F036E-1DF6-736F-BAC2-832088927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Concepts</a:t>
            </a:r>
            <a:r>
              <a:rPr lang="fi-FI" dirty="0"/>
              <a:t> in IB </a:t>
            </a:r>
            <a:r>
              <a:rPr lang="fi-FI" dirty="0" err="1"/>
              <a:t>Psychology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DDD8F7-BABE-9208-1FEC-0679F1DC4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284921" cy="4525963"/>
          </a:xfrm>
        </p:spPr>
        <p:txBody>
          <a:bodyPr/>
          <a:lstStyle/>
          <a:p>
            <a:endParaRPr lang="en-GB" b="1" dirty="0"/>
          </a:p>
          <a:p>
            <a:r>
              <a:rPr lang="en-GB" b="1" dirty="0"/>
              <a:t>Measurement</a:t>
            </a:r>
            <a:r>
              <a:rPr lang="en-GB" dirty="0"/>
              <a:t> is a fundamental challenge for psychological research</a:t>
            </a:r>
          </a:p>
          <a:p>
            <a:pPr lvl="1"/>
            <a:r>
              <a:rPr lang="en-GB" dirty="0"/>
              <a:t>What kind of </a:t>
            </a:r>
            <a:r>
              <a:rPr lang="en-GB" i="1" dirty="0"/>
              <a:t>methods</a:t>
            </a:r>
            <a:r>
              <a:rPr lang="en-GB" dirty="0"/>
              <a:t> can psychologists utilise to </a:t>
            </a:r>
            <a:r>
              <a:rPr lang="en-GB" i="1" dirty="0"/>
              <a:t>objectively</a:t>
            </a:r>
            <a:r>
              <a:rPr lang="en-GB" dirty="0"/>
              <a:t> observe and measure complex human behaviour?</a:t>
            </a:r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FDF7AC6-19D8-9459-E0E6-D887FFBDFC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2120" y="2274430"/>
            <a:ext cx="4038600" cy="298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1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9260</TotalTime>
  <Words>2619</Words>
  <Application>Microsoft Macintosh PowerPoint</Application>
  <PresentationFormat>Näytössä katseltava diaesitys (4:3)</PresentationFormat>
  <Paragraphs>403</Paragraphs>
  <Slides>73</Slides>
  <Notes>0</Notes>
  <HiddenSlides>0</HiddenSlides>
  <MMClips>6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73</vt:i4>
      </vt:variant>
    </vt:vector>
  </HeadingPairs>
  <TitlesOfParts>
    <vt:vector size="76" baseType="lpstr">
      <vt:lpstr>Arial</vt:lpstr>
      <vt:lpstr>Calibri</vt:lpstr>
      <vt:lpstr>Office-teema</vt:lpstr>
      <vt:lpstr>CONCEPTS AND RESEARCH METHODOLOGY</vt:lpstr>
      <vt:lpstr>REVIEW</vt:lpstr>
      <vt:lpstr>Concepts in IB Psychology</vt:lpstr>
      <vt:lpstr>TASK</vt:lpstr>
      <vt:lpstr>TASK</vt:lpstr>
      <vt:lpstr>Concepts in IB Psychology</vt:lpstr>
      <vt:lpstr>Concepts in IB Psychology</vt:lpstr>
      <vt:lpstr>Concepts in IB Psychology</vt:lpstr>
      <vt:lpstr>Concepts in IB Psychology</vt:lpstr>
      <vt:lpstr>Concepts in IB Psychology</vt:lpstr>
      <vt:lpstr>Concepts in IB Psychology</vt:lpstr>
      <vt:lpstr>Concepts in IB Psychology</vt:lpstr>
      <vt:lpstr>Concepts in IB Psychology</vt:lpstr>
      <vt:lpstr>Psychology as a science</vt:lpstr>
      <vt:lpstr>Psychology as a science</vt:lpstr>
      <vt:lpstr>Psychology as a science</vt:lpstr>
      <vt:lpstr>Psychology as a science</vt:lpstr>
      <vt:lpstr>Psychology as a science</vt:lpstr>
      <vt:lpstr>Psychology as a science</vt:lpstr>
      <vt:lpstr>REVIEW</vt:lpstr>
      <vt:lpstr>PowerPoint-esitys</vt:lpstr>
      <vt:lpstr>PowerPoint-esitys</vt:lpstr>
      <vt:lpstr>PowerPoint-esitys</vt:lpstr>
      <vt:lpstr>REVIEW</vt:lpstr>
      <vt:lpstr>Research methods</vt:lpstr>
      <vt:lpstr>Research methods</vt:lpstr>
      <vt:lpstr>REVIEW</vt:lpstr>
      <vt:lpstr>Research methods</vt:lpstr>
      <vt:lpstr>Research methods</vt:lpstr>
      <vt:lpstr>Research methods</vt:lpstr>
      <vt:lpstr>Research methods</vt:lpstr>
      <vt:lpstr>Research methods</vt:lpstr>
      <vt:lpstr>Research methods</vt:lpstr>
      <vt:lpstr>Research methods</vt:lpstr>
      <vt:lpstr>Research methods</vt:lpstr>
      <vt:lpstr>Research methods</vt:lpstr>
      <vt:lpstr>Research methods</vt:lpstr>
      <vt:lpstr>TASK</vt:lpstr>
      <vt:lpstr>Research methods</vt:lpstr>
      <vt:lpstr>Sampling techniques</vt:lpstr>
      <vt:lpstr>TASK</vt:lpstr>
      <vt:lpstr>Sampling techniques</vt:lpstr>
      <vt:lpstr>Sampling techniques</vt:lpstr>
      <vt:lpstr>Sampling techniques</vt:lpstr>
      <vt:lpstr>Sampling techniques</vt:lpstr>
      <vt:lpstr>Research considerations</vt:lpstr>
      <vt:lpstr>Research considerations</vt:lpstr>
      <vt:lpstr>Research considerations</vt:lpstr>
      <vt:lpstr>PowerPoint-esitys</vt:lpstr>
      <vt:lpstr>REVIEW</vt:lpstr>
      <vt:lpstr>Research considerations</vt:lpstr>
      <vt:lpstr>Research considerations</vt:lpstr>
      <vt:lpstr>TASK</vt:lpstr>
      <vt:lpstr>Research considerations</vt:lpstr>
      <vt:lpstr>Research considerations</vt:lpstr>
      <vt:lpstr>Research considerations</vt:lpstr>
      <vt:lpstr>Research considerations</vt:lpstr>
      <vt:lpstr>Research considerations</vt:lpstr>
      <vt:lpstr>TASK</vt:lpstr>
      <vt:lpstr>Research considerations</vt:lpstr>
      <vt:lpstr>Research considerations</vt:lpstr>
      <vt:lpstr>Research considerations</vt:lpstr>
      <vt:lpstr>Research considerations</vt:lpstr>
      <vt:lpstr>Research considerations</vt:lpstr>
      <vt:lpstr>Ethics in psychological research</vt:lpstr>
      <vt:lpstr>TASK</vt:lpstr>
      <vt:lpstr>TASK</vt:lpstr>
      <vt:lpstr>Ethics in psychological research</vt:lpstr>
      <vt:lpstr>Picture sources</vt:lpstr>
      <vt:lpstr>Picture sources</vt:lpstr>
      <vt:lpstr>Picture sources</vt:lpstr>
      <vt:lpstr>Picture sources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347</cp:revision>
  <dcterms:created xsi:type="dcterms:W3CDTF">2016-01-27T06:20:57Z</dcterms:created>
  <dcterms:modified xsi:type="dcterms:W3CDTF">2026-08-27T05:51:31Z</dcterms:modified>
</cp:coreProperties>
</file>