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3" r:id="rId1"/>
  </p:sldMasterIdLst>
  <p:sldIdLst>
    <p:sldId id="256" r:id="rId2"/>
    <p:sldId id="257" r:id="rId3"/>
    <p:sldId id="279" r:id="rId4"/>
    <p:sldId id="258" r:id="rId5"/>
    <p:sldId id="260" r:id="rId6"/>
    <p:sldId id="259" r:id="rId7"/>
    <p:sldId id="261" r:id="rId8"/>
    <p:sldId id="262" r:id="rId9"/>
    <p:sldId id="263" r:id="rId10"/>
    <p:sldId id="264" r:id="rId11"/>
    <p:sldId id="275" r:id="rId12"/>
    <p:sldId id="276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7" r:id="rId23"/>
    <p:sldId id="278" r:id="rId24"/>
    <p:sldId id="274" r:id="rId25"/>
    <p:sldId id="280" r:id="rId26"/>
    <p:sldId id="281" r:id="rId27"/>
    <p:sldId id="282" r:id="rId2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024" units="cm"/>
          <inkml:channel name="Y" type="integer" max="768" units="cm"/>
        </inkml:traceFormat>
        <inkml:channelProperties>
          <inkml:channelProperty channel="X" name="resolution" value="28.36565" units="1/cm"/>
          <inkml:channelProperty channel="Y" name="resolution" value="28.33948" units="1/cm"/>
        </inkml:channelProperties>
      </inkml:inkSource>
      <inkml:timestamp xml:id="ts0" timeString="2015-03-11T09:31:38.074"/>
    </inkml:context>
    <inkml:brush xml:id="br0">
      <inkml:brushProperty name="width" value="0.06667" units="cm"/>
      <inkml:brushProperty name="height" value="0.06667" units="cm"/>
      <inkml:brushProperty name="fitToCurve" value="1"/>
    </inkml:brush>
  </inkml:definitions>
  <inkml:trace contextRef="#ctx0" brushRef="#br0">-78-351</inkml:trace>
  <inkml:trace contextRef="#ctx0" brushRef="#br0" timeOffset="680.7108">-78-351</inkml:trace>
  <inkml:trace contextRef="#ctx0" brushRef="#br0" timeOffset="850.8885">-78-351</inkml:trace>
  <inkml:trace contextRef="#ctx0" brushRef="#br0" timeOffset="-773.535">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9913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7075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6819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2541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73144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492874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6522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43628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4646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41671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281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6061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57960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09483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798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231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6115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023EDC0-1A55-4A45-B0D4-C048F3FDC911}" type="datetimeFigureOut">
              <a:rPr lang="fi-FI" smtClean="0"/>
              <a:t>4.9.2017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279D7-EB1C-4B33-80C7-94B715869EF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121538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  <p:sldLayoutId id="2147483765" r:id="rId12"/>
    <p:sldLayoutId id="2147483766" r:id="rId13"/>
    <p:sldLayoutId id="2147483767" r:id="rId14"/>
    <p:sldLayoutId id="2147483768" r:id="rId15"/>
    <p:sldLayoutId id="2147483769" r:id="rId16"/>
    <p:sldLayoutId id="21474837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Terveyttä tutkimassa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480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sz="5300" dirty="0"/>
              <a:t>Kvalitatiivinen</a:t>
            </a:r>
            <a:r>
              <a:rPr lang="fi-FI" b="0" dirty="0"/>
              <a:t/>
            </a:r>
            <a:br>
              <a:rPr lang="fi-FI" b="0" dirty="0"/>
            </a:b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-laadullinen </a:t>
            </a:r>
            <a:r>
              <a:rPr lang="fi-FI" dirty="0" smtClean="0"/>
              <a:t>tutkimus, ihmisten kokemukset, merkitykset, ajatukset</a:t>
            </a:r>
            <a:endParaRPr lang="fi-FI" dirty="0"/>
          </a:p>
          <a:p>
            <a:r>
              <a:rPr lang="fi-FI" dirty="0" err="1"/>
              <a:t>-usein</a:t>
            </a:r>
            <a:r>
              <a:rPr lang="fi-FI" dirty="0"/>
              <a:t> pienempi tutkimusaineisto</a:t>
            </a:r>
          </a:p>
          <a:p>
            <a:r>
              <a:rPr lang="fi-FI" dirty="0"/>
              <a:t>-tarkempi analyysi, tutkimuskohde tärkeässä asemassa tiedon antajana (subjekti), </a:t>
            </a:r>
            <a:r>
              <a:rPr lang="fi-FI" dirty="0" err="1"/>
              <a:t>case-tutkimus</a:t>
            </a:r>
            <a:endParaRPr lang="fi-FI" dirty="0"/>
          </a:p>
          <a:p>
            <a:r>
              <a:rPr lang="fi-FI" dirty="0" err="1"/>
              <a:t>-esim</a:t>
            </a:r>
            <a:r>
              <a:rPr lang="fi-FI" dirty="0"/>
              <a:t>. kirjallinen aineisto, päiväkirjat, historian tutkimus, avoin </a:t>
            </a:r>
            <a:r>
              <a:rPr lang="fi-FI" dirty="0" smtClean="0"/>
              <a:t>haastattelu</a:t>
            </a:r>
          </a:p>
          <a:p>
            <a:r>
              <a:rPr lang="fi-FI" dirty="0" smtClean="0"/>
              <a:t>Avoin hypoteesi, tuottaa uusia hypoteeseja</a:t>
            </a:r>
          </a:p>
          <a:p>
            <a:r>
              <a:rPr lang="fi-FI" dirty="0" smtClean="0"/>
              <a:t>Päätelmät yksittäisestä yleiseen</a:t>
            </a:r>
            <a:endParaRPr lang="fi-FI" dirty="0"/>
          </a:p>
          <a:p>
            <a:r>
              <a:rPr lang="fi-FI" dirty="0" err="1"/>
              <a:t>-Keskeistä</a:t>
            </a:r>
            <a:r>
              <a:rPr lang="fi-FI" dirty="0"/>
              <a:t> havaintojen pelkistäminen ja luokittelu, </a:t>
            </a:r>
            <a:r>
              <a:rPr lang="fi-FI" dirty="0" err="1"/>
              <a:t>määrällistäminen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971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 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4000" dirty="0" smtClean="0"/>
              <a:t>Tehtävänäsi on tutkia lukiolaisten nukkumistottumuksia. Miten toteuttaisit tutkimuksesi aineiston keruun soveltamalla sekä määrällistä että laadullista tutkimusotetta?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3999957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600" dirty="0" smtClean="0"/>
              <a:t>Määrällinen: koulukysely, postikysely, internetkysely, nukkumis-/uni-valvepäiväkirja, mittarit ja laitteet</a:t>
            </a:r>
          </a:p>
          <a:p>
            <a:r>
              <a:rPr lang="fi-FI" sz="3600" dirty="0" smtClean="0"/>
              <a:t>Laadullinen: haastattelu, esseet, internetin keskustelupalstat, lehdet/kirjat, oppilaiden käsitekartat, päiväkirjat</a:t>
            </a:r>
            <a:endParaRPr lang="fi-FI" sz="3600" dirty="0"/>
          </a:p>
        </p:txBody>
      </p:sp>
    </p:spTree>
    <p:extLst>
      <p:ext uri="{BB962C8B-B14F-4D97-AF65-F5344CB8AC3E}">
        <p14:creationId xmlns:p14="http://schemas.microsoft.com/office/powerpoint/2010/main" val="370760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TUTKIMUSASETELMA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r>
              <a:rPr lang="fi-FI" dirty="0" smtClean="0"/>
              <a:t>1. Pitkittäistutkimus </a:t>
            </a:r>
            <a:r>
              <a:rPr lang="fi-FI" dirty="0"/>
              <a:t>(seurantatutkimus, kohortti)</a:t>
            </a:r>
          </a:p>
          <a:p>
            <a:pPr marL="109728" indent="0">
              <a:buNone/>
            </a:pPr>
            <a:r>
              <a:rPr lang="fi-FI" dirty="0" smtClean="0"/>
              <a:t>2. Poikittaistutkimus </a:t>
            </a:r>
            <a:r>
              <a:rPr lang="fi-FI" dirty="0"/>
              <a:t>(sairauksien vallitsevuus, ilmaantuvuus)</a:t>
            </a:r>
          </a:p>
          <a:p>
            <a:pPr marL="109728" indent="0">
              <a:buNone/>
            </a:pPr>
            <a:r>
              <a:rPr lang="fi-FI" dirty="0" smtClean="0"/>
              <a:t>3. Kokeellinen </a:t>
            </a:r>
            <a:r>
              <a:rPr lang="fi-FI" dirty="0"/>
              <a:t>tutkimus (vertaileva asetelma, kaksoissokkotutkimus, lääketutkimus)</a:t>
            </a:r>
          </a:p>
          <a:p>
            <a:pPr marL="109728" indent="0">
              <a:buNone/>
            </a:pPr>
            <a:r>
              <a:rPr lang="fi-FI" dirty="0" smtClean="0"/>
              <a:t>4. Tapaus-verrokkitutkimus </a:t>
            </a:r>
            <a:r>
              <a:rPr lang="fi-FI" dirty="0"/>
              <a:t>(terve – sairas -ryhmät</a:t>
            </a:r>
            <a:r>
              <a:rPr lang="fi-FI" dirty="0" smtClean="0"/>
              <a:t>)</a:t>
            </a:r>
          </a:p>
          <a:p>
            <a:pPr marL="109728" indent="0">
              <a:buNone/>
            </a:pPr>
            <a:r>
              <a:rPr lang="fi-FI" dirty="0" smtClean="0"/>
              <a:t>5. Trenditutkimus</a:t>
            </a:r>
          </a:p>
          <a:p>
            <a:pPr marL="109728" indent="0">
              <a:buNone/>
            </a:pPr>
            <a:endParaRPr lang="fi-FI" dirty="0"/>
          </a:p>
          <a:p>
            <a:pPr marL="109728" indent="0">
              <a:buNone/>
            </a:pPr>
            <a:r>
              <a:rPr lang="fi-FI" dirty="0" smtClean="0"/>
              <a:t>Muista myös: katsaukset ja meta-analyysit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3153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OTOKSEN VALINTA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fi-FI" b="1" u="sng" dirty="0" smtClean="0"/>
              <a:t>Määrällinen tutkimus:</a:t>
            </a:r>
          </a:p>
          <a:p>
            <a:r>
              <a:rPr lang="fi-FI" dirty="0" smtClean="0"/>
              <a:t>Otos </a:t>
            </a:r>
            <a:r>
              <a:rPr lang="fi-FI" dirty="0"/>
              <a:t>riittävän </a:t>
            </a:r>
            <a:r>
              <a:rPr lang="fi-FI" dirty="0" smtClean="0"/>
              <a:t>iso</a:t>
            </a:r>
            <a:endParaRPr lang="fi-FI" dirty="0"/>
          </a:p>
          <a:p>
            <a:r>
              <a:rPr lang="fi-FI" dirty="0"/>
              <a:t>Kuvaa tutkittavaa </a:t>
            </a:r>
            <a:r>
              <a:rPr lang="fi-FI" dirty="0" smtClean="0"/>
              <a:t>perusjoukkoa</a:t>
            </a:r>
            <a:endParaRPr lang="fi-FI" dirty="0"/>
          </a:p>
          <a:p>
            <a:r>
              <a:rPr lang="fi-FI" dirty="0"/>
              <a:t>Riittävä </a:t>
            </a:r>
            <a:r>
              <a:rPr lang="fi-FI" dirty="0" smtClean="0"/>
              <a:t>sukupuolijakauma</a:t>
            </a:r>
            <a:endParaRPr lang="fi-FI" dirty="0"/>
          </a:p>
          <a:p>
            <a:r>
              <a:rPr lang="fi-FI" dirty="0" smtClean="0"/>
              <a:t>Ikäryhmät/elinympäristöt huomioitu</a:t>
            </a:r>
          </a:p>
          <a:p>
            <a:r>
              <a:rPr lang="fi-FI" dirty="0" smtClean="0"/>
              <a:t>Satunnaisotos vai valikoitu otos</a:t>
            </a:r>
          </a:p>
          <a:p>
            <a:endParaRPr lang="fi-FI" dirty="0" smtClean="0"/>
          </a:p>
          <a:p>
            <a:pPr marL="109728" indent="0">
              <a:buNone/>
            </a:pPr>
            <a:r>
              <a:rPr lang="fi-FI" dirty="0" smtClean="0"/>
              <a:t>-väestötutkimuksissa tuhansia</a:t>
            </a:r>
          </a:p>
          <a:p>
            <a:pPr marL="109728" indent="0">
              <a:buNone/>
            </a:pPr>
            <a:r>
              <a:rPr lang="fi-FI" dirty="0" smtClean="0"/>
              <a:t>-tietyissä väestö- ja ikäryhmissä satoja</a:t>
            </a:r>
          </a:p>
          <a:p>
            <a:pPr marL="109728" indent="0">
              <a:buNone/>
            </a:pPr>
            <a:r>
              <a:rPr lang="fi-FI" dirty="0" smtClean="0"/>
              <a:t>-pienemmät yhteisöt, kymmeniä</a:t>
            </a:r>
          </a:p>
          <a:p>
            <a:pPr marL="109728" indent="0">
              <a:buNone/>
            </a:pPr>
            <a:r>
              <a:rPr lang="fi-FI" dirty="0" smtClean="0"/>
              <a:t>-laadullinen – </a:t>
            </a:r>
            <a:r>
              <a:rPr lang="fi-FI" dirty="0" err="1" smtClean="0"/>
              <a:t>Case-tutkimus</a:t>
            </a:r>
            <a:r>
              <a:rPr lang="fi-FI" dirty="0" smtClean="0"/>
              <a:t> – jopa vain yksi 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5449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TUTKIMUKSEN LUOTETTAVUUS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luotettavuuteen vaikuttaa keskeisesti otoksen valinta (kattavuus, </a:t>
            </a:r>
            <a:r>
              <a:rPr lang="fi-FI" dirty="0" err="1"/>
              <a:t>sp</a:t>
            </a:r>
            <a:r>
              <a:rPr lang="fi-FI" dirty="0"/>
              <a:t>, alue...)</a:t>
            </a:r>
          </a:p>
          <a:p>
            <a:r>
              <a:rPr lang="fi-FI" dirty="0"/>
              <a:t>2. mittarin valinta ja sen toimivuus</a:t>
            </a:r>
          </a:p>
          <a:p>
            <a:r>
              <a:rPr lang="fi-FI" dirty="0"/>
              <a:t>-reliabiliteetti - luotettavuus </a:t>
            </a:r>
          </a:p>
          <a:p>
            <a:r>
              <a:rPr lang="fi-FI" dirty="0"/>
              <a:t>-validiteetti - </a:t>
            </a:r>
            <a:r>
              <a:rPr lang="fi-FI" dirty="0" smtClean="0"/>
              <a:t>pätevyys</a:t>
            </a:r>
            <a:endParaRPr lang="fi-FI" dirty="0"/>
          </a:p>
          <a:p>
            <a:endParaRPr lang="fi-FI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3789040"/>
            <a:ext cx="3257550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5692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RELIABILITEETTI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1. 'luotettavuus',2. 'käyttövarmuus' </a:t>
            </a:r>
          </a:p>
          <a:p>
            <a:r>
              <a:rPr lang="fi-FI" dirty="0"/>
              <a:t>3. 'toimintavarmuus'.</a:t>
            </a:r>
          </a:p>
          <a:p>
            <a:r>
              <a:rPr lang="fi-FI" dirty="0"/>
              <a:t>-johdonmukaisuus; mittari mittaa aina, kokonaisuudessaan samaa asiaa.</a:t>
            </a:r>
          </a:p>
          <a:p>
            <a:r>
              <a:rPr lang="fi-FI" dirty="0"/>
              <a:t>-mittaustulosten pysyvyys ja johdonmukaisuus.</a:t>
            </a:r>
          </a:p>
          <a:p>
            <a:r>
              <a:rPr lang="fi-FI" dirty="0"/>
              <a:t>-hyvä reliabiliteetti kertoo myös mittauksen toistettavuudesta ja ei-sattumanvaraisuudesta.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48204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VALIDITEETTI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-Pätevyys</a:t>
            </a:r>
            <a:r>
              <a:rPr lang="fi-FI" dirty="0"/>
              <a:t>; validiteetilla tarkoitetaan tutkimusmenetelmän kykyä mitata sitä, mitä sillä on tarkoitus mitata. </a:t>
            </a:r>
          </a:p>
          <a:p>
            <a:r>
              <a:rPr lang="fi-FI" dirty="0"/>
              <a:t>-mittaria käytetään oikeaan kohteeseen, oikealla tavalla, oikeaan aikaan.</a:t>
            </a:r>
          </a:p>
          <a:p>
            <a:r>
              <a:rPr lang="fi-FI" dirty="0" err="1"/>
              <a:t>-esim</a:t>
            </a:r>
            <a:r>
              <a:rPr lang="fi-FI" dirty="0"/>
              <a:t>. henkilökemia haastattelussa &gt; (</a:t>
            </a:r>
            <a:r>
              <a:rPr lang="fi-FI" dirty="0" err="1"/>
              <a:t>epä</a:t>
            </a:r>
            <a:r>
              <a:rPr lang="fi-FI" dirty="0"/>
              <a:t>) vs. validi</a:t>
            </a:r>
          </a:p>
          <a:p>
            <a:r>
              <a:rPr lang="fi-FI" dirty="0"/>
              <a:t>-ennustevaliditeetti (pääsykoe &gt; opinto/ammattimenestys 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1084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TIEDONHANKINTAMENETELMÄT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Kysely</a:t>
            </a:r>
          </a:p>
          <a:p>
            <a:r>
              <a:rPr lang="fi-FI" dirty="0"/>
              <a:t>Haastattelu (avoin, strukturoitu, teema)</a:t>
            </a:r>
          </a:p>
          <a:p>
            <a:r>
              <a:rPr lang="fi-FI" dirty="0"/>
              <a:t>Keskustelu</a:t>
            </a:r>
          </a:p>
          <a:p>
            <a:r>
              <a:rPr lang="fi-FI" dirty="0"/>
              <a:t>Havainnointi (osallistuva)</a:t>
            </a:r>
          </a:p>
          <a:p>
            <a:r>
              <a:rPr lang="fi-FI" dirty="0"/>
              <a:t>Mittaukset</a:t>
            </a:r>
          </a:p>
          <a:p>
            <a:r>
              <a:rPr lang="fi-FI" dirty="0"/>
              <a:t>Päiväkirjat ja </a:t>
            </a:r>
            <a:r>
              <a:rPr lang="fi-FI" dirty="0" smtClean="0"/>
              <a:t>aineistot</a:t>
            </a:r>
          </a:p>
          <a:p>
            <a:pPr marL="109728" indent="0">
              <a:buNone/>
            </a:pPr>
            <a:endParaRPr lang="fi-FI" dirty="0"/>
          </a:p>
          <a:p>
            <a:endParaRPr lang="fi-FI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928" y="4365104"/>
            <a:ext cx="23812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1556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Tutkimuskohteiden valinta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u="sng" dirty="0"/>
              <a:t>Mitä tutkitaan</a:t>
            </a:r>
            <a:r>
              <a:rPr lang="fi-FI" dirty="0"/>
              <a:t>?</a:t>
            </a:r>
          </a:p>
          <a:p>
            <a:r>
              <a:rPr lang="fi-FI" dirty="0"/>
              <a:t>Työkykyä? - Fyysinen, psyykkinen, sosiaalinen</a:t>
            </a:r>
          </a:p>
          <a:p>
            <a:r>
              <a:rPr lang="fi-FI" dirty="0"/>
              <a:t>Liikunta-aktiivisuutta? - määrä, muoto, intensiteetti, yksin/ryhmässä, ohjattua/omaehtoisuutta</a:t>
            </a:r>
          </a:p>
          <a:p>
            <a:r>
              <a:rPr lang="fi-FI" dirty="0"/>
              <a:t>Hyvinvointia? terveydentila, ympäristö, olosuhteet, palvelut, sosiaaliset suhteet (ks. yo 2010 kevät)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2001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Selvitä ainakin seuraavat asiat terveystutkimuksesta…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Miksi terveyttä tutkitaan ja ketkä siitä hyötyvät?</a:t>
            </a:r>
          </a:p>
          <a:p>
            <a:r>
              <a:rPr lang="fi-FI" dirty="0" smtClean="0"/>
              <a:t>Mitä on tieteellinen tieto?</a:t>
            </a:r>
          </a:p>
          <a:p>
            <a:r>
              <a:rPr lang="fi-FI" dirty="0" smtClean="0"/>
              <a:t>Mitkä ovat tutkimuksen vaiheet?</a:t>
            </a:r>
          </a:p>
          <a:p>
            <a:r>
              <a:rPr lang="fi-FI" dirty="0" smtClean="0"/>
              <a:t>Mikä on tutkimusote? Entä tutkimusasetelma?</a:t>
            </a:r>
          </a:p>
          <a:p>
            <a:r>
              <a:rPr lang="fi-FI" dirty="0" smtClean="0"/>
              <a:t>Mitä tiedonhankintamenetelmiä käytetään ja miksi?</a:t>
            </a:r>
          </a:p>
          <a:p>
            <a:r>
              <a:rPr lang="fi-FI" dirty="0" smtClean="0"/>
              <a:t>Mitä ovat keskeiset käsitteet tutkimuksessa ja mitä ne tarkoittavat:</a:t>
            </a:r>
          </a:p>
        </p:txBody>
      </p:sp>
    </p:spTree>
    <p:extLst>
      <p:ext uri="{BB962C8B-B14F-4D97-AF65-F5344CB8AC3E}">
        <p14:creationId xmlns:p14="http://schemas.microsoft.com/office/powerpoint/2010/main" val="3256665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Tutkimuksen etiikka - näkökulmia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1. Tutkimuslupa</a:t>
            </a:r>
          </a:p>
          <a:p>
            <a:r>
              <a:rPr lang="fi-FI" dirty="0" smtClean="0"/>
              <a:t>2. Vapaaehtoisuus</a:t>
            </a:r>
          </a:p>
          <a:p>
            <a:r>
              <a:rPr lang="fi-FI" dirty="0" smtClean="0"/>
              <a:t>3. Riittävät tiedot tutkimuksesta – haittavaikutuksista on  kerrottava</a:t>
            </a:r>
          </a:p>
          <a:p>
            <a:r>
              <a:rPr lang="fi-FI" dirty="0" smtClean="0"/>
              <a:t>4. Koehenkilö saa keskeyttää tutkimuksen</a:t>
            </a:r>
          </a:p>
          <a:p>
            <a:r>
              <a:rPr lang="fi-FI" dirty="0" smtClean="0"/>
              <a:t>5. Koe-eläinten käyttö</a:t>
            </a:r>
          </a:p>
          <a:p>
            <a:r>
              <a:rPr lang="fi-FI" dirty="0" smtClean="0"/>
              <a:t>6. Raportin eettisyys – anonymiteetti</a:t>
            </a:r>
          </a:p>
          <a:p>
            <a:r>
              <a:rPr lang="fi-FI" dirty="0" smtClean="0"/>
              <a:t>7. </a:t>
            </a:r>
            <a:r>
              <a:rPr lang="fi-FI" dirty="0"/>
              <a:t>O</a:t>
            </a:r>
            <a:r>
              <a:rPr lang="fi-FI" dirty="0" smtClean="0"/>
              <a:t>bjektiivisuus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54659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Yo-tehtävä kevät 2010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dirty="0" smtClean="0"/>
              <a:t>Tehtävänä on tutkia hyvinvointia ja turvallisuutta lukiossa. Mitä asioita ja ilmiöitä tutkimuksen kohteena voisi olla, ja minkälaisia tutkimusmenetelmiä tutkimuksessa voidaan soveltaa?</a:t>
            </a: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75843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89716"/>
          </a:xfrm>
        </p:spPr>
        <p:txBody>
          <a:bodyPr/>
          <a:lstStyle/>
          <a:p>
            <a:r>
              <a:rPr lang="fi-FI" dirty="0" smtClean="0"/>
              <a:t>Vastaukseen….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442434"/>
            <a:ext cx="8946541" cy="4805965"/>
          </a:xfrm>
        </p:spPr>
        <p:txBody>
          <a:bodyPr/>
          <a:lstStyle/>
          <a:p>
            <a:r>
              <a:rPr lang="fi-FI" dirty="0" smtClean="0"/>
              <a:t>Mitä /keitä tutkitaan-Tutkimuskohde: </a:t>
            </a:r>
          </a:p>
          <a:p>
            <a:pPr marL="0" indent="0">
              <a:buNone/>
            </a:pPr>
            <a:r>
              <a:rPr lang="fi-FI" dirty="0" smtClean="0"/>
              <a:t>opiskelijat, opettajat, henkilökunta, koulurakennus, pihaympäristön fyysiset olosuhteet</a:t>
            </a:r>
          </a:p>
          <a:p>
            <a:r>
              <a:rPr lang="fi-FI" dirty="0" smtClean="0"/>
              <a:t>Hyvinvoinnin ja turvallisuuden indikaattoreita: </a:t>
            </a:r>
          </a:p>
          <a:p>
            <a:pPr marL="0" indent="0">
              <a:buNone/>
            </a:pPr>
            <a:r>
              <a:rPr lang="fi-FI" dirty="0" smtClean="0"/>
              <a:t>1. Terveydentila (koettu terveys, sairaudet)</a:t>
            </a:r>
          </a:p>
          <a:p>
            <a:pPr marL="0" indent="0">
              <a:buNone/>
            </a:pPr>
            <a:r>
              <a:rPr lang="fi-FI" dirty="0" smtClean="0"/>
              <a:t>2. Koulun olosuhteet ja palvelut (fyysinen ympäristö, kouluruokailu, välitunnit, oppilashuolto, ulkoiset tekijät)</a:t>
            </a:r>
          </a:p>
          <a:p>
            <a:pPr marL="0" indent="0">
              <a:buNone/>
            </a:pPr>
            <a:r>
              <a:rPr lang="fi-FI" dirty="0" smtClean="0"/>
              <a:t>3. Sosiaaliset suhteet (ope-oppilas, koulu-koti, kiusaaminen, yhteisöllisyys)</a:t>
            </a:r>
          </a:p>
          <a:p>
            <a:pPr marL="0" indent="0">
              <a:buNone/>
            </a:pPr>
            <a:r>
              <a:rPr lang="fi-FI" dirty="0" smtClean="0"/>
              <a:t>4. Mahdollisuus itsensä toteuttamiseen (kannustus, rohkaisu, osallistumismahdollisuudet)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42758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Vastaukseen…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Määrällinen tutkimusote: lomakekysely, mittaukset, valmiit aineistot</a:t>
            </a:r>
          </a:p>
          <a:p>
            <a:r>
              <a:rPr lang="fi-FI" dirty="0" smtClean="0"/>
              <a:t>Laadullinen: haastattelut (yksilö, ryhmä), havainnointi, esseet, päiväkirjat</a:t>
            </a:r>
          </a:p>
          <a:p>
            <a:r>
              <a:rPr lang="fi-FI" dirty="0" smtClean="0"/>
              <a:t>Poikkileikkaus vai seurantatutkimus</a:t>
            </a:r>
          </a:p>
          <a:p>
            <a:r>
              <a:rPr lang="fi-FI" dirty="0" smtClean="0"/>
              <a:t>Kohdejoukko, kohdekoulut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54524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Yo-</a:t>
            </a:r>
            <a:r>
              <a:rPr lang="fi-FI" dirty="0" smtClean="0"/>
              <a:t>tehtävä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b="1" dirty="0"/>
              <a:t>7. Tehtävänä on tutkia päiväkodeissa hoidossa olevien 3-5-vuotiaiden lasten </a:t>
            </a:r>
            <a:r>
              <a:rPr lang="fi-FI" sz="2800" b="1" dirty="0" smtClean="0"/>
              <a:t>hoitopäivänaikaista </a:t>
            </a:r>
            <a:r>
              <a:rPr lang="fi-FI" sz="2800" b="1" dirty="0"/>
              <a:t>liikunta-aktiivisuutta yhden viikon aikana. Miten tutkimus toteutetaan, </a:t>
            </a:r>
            <a:r>
              <a:rPr lang="fi-FI" sz="2800" b="1" dirty="0" smtClean="0"/>
              <a:t>jotta saadaan </a:t>
            </a:r>
            <a:r>
              <a:rPr lang="fi-FI" sz="2800" b="1" dirty="0"/>
              <a:t>monipuolista ja luotettavaa tutkimustietoa kohteena olevien lasten </a:t>
            </a:r>
            <a:r>
              <a:rPr lang="fi-FI" sz="2800" b="1" dirty="0" smtClean="0"/>
              <a:t>liikunta-aktiivisuudesta</a:t>
            </a:r>
            <a:r>
              <a:rPr lang="fi-FI" sz="2800" b="1" dirty="0"/>
              <a:t> </a:t>
            </a:r>
            <a:r>
              <a:rPr lang="fi-FI" sz="2800" b="1" dirty="0" smtClean="0"/>
              <a:t>päiväkodeissa</a:t>
            </a:r>
            <a:r>
              <a:rPr lang="fi-FI" sz="2800" b="1" dirty="0"/>
              <a:t>?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3162118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680623"/>
          </a:xfrm>
        </p:spPr>
        <p:txBody>
          <a:bodyPr/>
          <a:lstStyle/>
          <a:p>
            <a:r>
              <a:rPr lang="fi-FI" dirty="0" smtClean="0"/>
              <a:t>Vastausohjeita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2" y="2052918"/>
            <a:ext cx="9403742" cy="4195481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Vastauksessa on </a:t>
            </a:r>
            <a:r>
              <a:rPr lang="fi-FI" b="1" u="sng" dirty="0"/>
              <a:t>kolme keskeistä </a:t>
            </a:r>
            <a:r>
              <a:rPr lang="fi-FI" dirty="0"/>
              <a:t>tarkastelukohdetta: </a:t>
            </a:r>
          </a:p>
          <a:p>
            <a:pPr marL="0" indent="0">
              <a:buNone/>
            </a:pPr>
            <a:r>
              <a:rPr lang="fi-FI" dirty="0"/>
              <a:t>1) </a:t>
            </a:r>
            <a:r>
              <a:rPr lang="fi-FI" b="1" u="sng" dirty="0"/>
              <a:t>liikunta-aktiivisuus tutkimuksen kohteena eli liikunnan </a:t>
            </a:r>
            <a:r>
              <a:rPr lang="fi-FI" b="1" u="sng" dirty="0" smtClean="0"/>
              <a:t>erilaiset mittaamiskohteet</a:t>
            </a:r>
            <a:r>
              <a:rPr lang="fi-FI" dirty="0"/>
              <a:t>: liikunnan </a:t>
            </a:r>
            <a:r>
              <a:rPr lang="fi-FI" dirty="0" smtClean="0"/>
              <a:t> määrä/kesto</a:t>
            </a:r>
            <a:r>
              <a:rPr lang="fi-FI" dirty="0"/>
              <a:t>, liikuntamuoto esim. kävely, juoksu, kiipeily, </a:t>
            </a:r>
            <a:r>
              <a:rPr lang="fi-FI" dirty="0" smtClean="0"/>
              <a:t>hyppääminen </a:t>
            </a:r>
            <a:r>
              <a:rPr lang="fi-FI" dirty="0"/>
              <a:t>jne. ja </a:t>
            </a:r>
            <a:r>
              <a:rPr lang="fi-FI" dirty="0" smtClean="0"/>
              <a:t>intensiteetti/kuormituksen </a:t>
            </a:r>
            <a:r>
              <a:rPr lang="fi-FI" dirty="0"/>
              <a:t>suuruus; myös se, liikkuuko lapsi yksin vai </a:t>
            </a:r>
            <a:r>
              <a:rPr lang="fi-FI" dirty="0" smtClean="0"/>
              <a:t>ryhmässä </a:t>
            </a:r>
            <a:r>
              <a:rPr lang="fi-FI" dirty="0"/>
              <a:t>ja onko </a:t>
            </a:r>
            <a:r>
              <a:rPr lang="fi-FI" dirty="0" smtClean="0"/>
              <a:t>liikunta </a:t>
            </a:r>
            <a:r>
              <a:rPr lang="fi-FI" dirty="0"/>
              <a:t>spontaania ja omaehtoista vai ohjattua ja suunniteltua </a:t>
            </a:r>
            <a:r>
              <a:rPr lang="fi-FI" dirty="0" smtClean="0"/>
              <a:t>lisää </a:t>
            </a:r>
            <a:r>
              <a:rPr lang="fi-FI" dirty="0"/>
              <a:t>liikunta-aktiivisuuden </a:t>
            </a:r>
            <a:r>
              <a:rPr lang="fi-FI" dirty="0" smtClean="0"/>
              <a:t>mittaamisen </a:t>
            </a:r>
            <a:r>
              <a:rPr lang="fi-FI" dirty="0"/>
              <a:t>ja tarkastelun monipuolisuutta </a:t>
            </a:r>
          </a:p>
          <a:p>
            <a:pPr marL="0" indent="0">
              <a:buNone/>
            </a:pPr>
            <a:r>
              <a:rPr lang="fi-FI" dirty="0" smtClean="0"/>
              <a:t>2) </a:t>
            </a:r>
            <a:r>
              <a:rPr lang="fi-FI" b="1" u="sng" dirty="0" smtClean="0"/>
              <a:t>tiedonhankintamenetelmät</a:t>
            </a:r>
            <a:r>
              <a:rPr lang="fi-FI" b="1" u="sng" dirty="0"/>
              <a:t>, miten tietoa lapsen liikunnasta </a:t>
            </a:r>
            <a:r>
              <a:rPr lang="fi-FI" b="1" u="sng" dirty="0" smtClean="0"/>
              <a:t>päiväkodeissa </a:t>
            </a:r>
            <a:r>
              <a:rPr lang="fi-FI" b="1" u="sng" dirty="0"/>
              <a:t>voidaan </a:t>
            </a:r>
            <a:r>
              <a:rPr lang="fi-FI" b="1" u="sng" dirty="0" smtClean="0"/>
              <a:t>luotettavasti </a:t>
            </a:r>
            <a:r>
              <a:rPr lang="fi-FI" b="1" u="sng" dirty="0"/>
              <a:t>kerätä</a:t>
            </a:r>
            <a:r>
              <a:rPr lang="fi-FI" dirty="0"/>
              <a:t>; askelmittarit/</a:t>
            </a:r>
            <a:r>
              <a:rPr lang="fi-FI" dirty="0" err="1"/>
              <a:t>pedometrit</a:t>
            </a:r>
            <a:r>
              <a:rPr lang="fi-FI" dirty="0"/>
              <a:t>, </a:t>
            </a:r>
            <a:r>
              <a:rPr lang="fi-FI" dirty="0" smtClean="0"/>
              <a:t>sykemittarit</a:t>
            </a:r>
            <a:r>
              <a:rPr lang="fi-FI" dirty="0"/>
              <a:t>, videointi, observointi, päiväkodin </a:t>
            </a:r>
            <a:r>
              <a:rPr lang="fi-FI" dirty="0" smtClean="0"/>
              <a:t>henkilöstön </a:t>
            </a:r>
            <a:r>
              <a:rPr lang="fi-FI" dirty="0"/>
              <a:t>täyttämät kyselylomakkeet, liikuntapäiväkirjat, </a:t>
            </a:r>
            <a:r>
              <a:rPr lang="fi-FI" dirty="0" smtClean="0"/>
              <a:t>laadulliset </a:t>
            </a:r>
            <a:r>
              <a:rPr lang="fi-FI" dirty="0"/>
              <a:t>tapauskertomukset </a:t>
            </a:r>
            <a:r>
              <a:rPr lang="fi-FI" dirty="0" smtClean="0"/>
              <a:t>esim</a:t>
            </a:r>
            <a:r>
              <a:rPr lang="fi-FI" dirty="0"/>
              <a:t>. yksittäisten lasten päiväkotipäivän aikaisesta </a:t>
            </a:r>
            <a:r>
              <a:rPr lang="fi-FI" dirty="0" smtClean="0"/>
              <a:t>liikkumisesta </a:t>
            </a:r>
            <a:r>
              <a:rPr lang="fi-FI" dirty="0"/>
              <a:t>ja siihen liittyvistä </a:t>
            </a:r>
            <a:r>
              <a:rPr lang="fi-FI" dirty="0" smtClean="0"/>
              <a:t>tilanne-ympäristö </a:t>
            </a:r>
            <a:r>
              <a:rPr lang="fi-FI" dirty="0"/>
              <a:t>ym. tekijöistä. Lapset itse </a:t>
            </a:r>
            <a:r>
              <a:rPr lang="fi-FI" dirty="0" err="1"/>
              <a:t>informantteina</a:t>
            </a:r>
            <a:r>
              <a:rPr lang="fi-FI" dirty="0"/>
              <a:t>, kun </a:t>
            </a:r>
            <a:r>
              <a:rPr lang="fi-FI" dirty="0" smtClean="0"/>
              <a:t>tavoitteena </a:t>
            </a:r>
            <a:r>
              <a:rPr lang="fi-FI" dirty="0"/>
              <a:t>on saada tietoa </a:t>
            </a:r>
            <a:r>
              <a:rPr lang="fi-FI" dirty="0" smtClean="0"/>
              <a:t>liikunnan </a:t>
            </a:r>
            <a:r>
              <a:rPr lang="fi-FI" dirty="0"/>
              <a:t>kokemuksellisuudesta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2444164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Vastausohjeita…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i-FI" dirty="0"/>
              <a:t>3) </a:t>
            </a:r>
            <a:r>
              <a:rPr lang="fi-FI" b="1" u="sng" dirty="0" smtClean="0"/>
              <a:t>päiväkotien </a:t>
            </a:r>
            <a:r>
              <a:rPr lang="fi-FI" b="1" u="sng" dirty="0"/>
              <a:t>erilaisten liikuntavirikkeiden ja mahdollisuuksien </a:t>
            </a:r>
            <a:r>
              <a:rPr lang="fi-FI" b="1" u="sng" dirty="0" smtClean="0"/>
              <a:t>(piha- </a:t>
            </a:r>
            <a:r>
              <a:rPr lang="fi-FI" b="1" u="sng" dirty="0"/>
              <a:t>ja muu lähiympäristö, </a:t>
            </a:r>
            <a:r>
              <a:rPr lang="fi-FI" b="1" u="sng" dirty="0" smtClean="0"/>
              <a:t>leikkivälineet</a:t>
            </a:r>
            <a:r>
              <a:rPr lang="fi-FI" b="1" u="sng" dirty="0"/>
              <a:t>, sisätilat) huomiointi tutkimuskohteina olevien </a:t>
            </a:r>
            <a:r>
              <a:rPr lang="fi-FI" b="1" u="sng" dirty="0" smtClean="0"/>
              <a:t>päiväkotien </a:t>
            </a:r>
            <a:r>
              <a:rPr lang="fi-FI" b="1" u="sng" dirty="0"/>
              <a:t>valintaa tehtäessä </a:t>
            </a:r>
            <a:r>
              <a:rPr lang="fi-FI" b="1" u="sng" dirty="0" smtClean="0"/>
              <a:t>ja </a:t>
            </a:r>
            <a:r>
              <a:rPr lang="fi-FI" b="1" u="sng" dirty="0"/>
              <a:t>tuloksia tulkittaessa </a:t>
            </a:r>
            <a:endParaRPr lang="fi-FI" b="1" u="sng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Tutkimuksen </a:t>
            </a:r>
            <a:r>
              <a:rPr lang="fi-FI" dirty="0"/>
              <a:t>luotettavuuteen vaikuttaa esimerkiksi se, tutkitaanko </a:t>
            </a:r>
            <a:r>
              <a:rPr lang="fi-FI" dirty="0" smtClean="0"/>
              <a:t>lapsia </a:t>
            </a:r>
            <a:r>
              <a:rPr lang="fi-FI" dirty="0"/>
              <a:t>vain yhtenä päiväkodin </a:t>
            </a:r>
            <a:r>
              <a:rPr lang="fi-FI" dirty="0" smtClean="0"/>
              <a:t>hoitopäivänä </a:t>
            </a:r>
            <a:r>
              <a:rPr lang="fi-FI" dirty="0"/>
              <a:t>vai onko mahdollisuus kerätä liikunta-aktiivisuudesta </a:t>
            </a:r>
            <a:r>
              <a:rPr lang="fi-FI" dirty="0" smtClean="0"/>
              <a:t>tietoa </a:t>
            </a:r>
            <a:r>
              <a:rPr lang="fi-FI" dirty="0"/>
              <a:t>esimerkiksi viikon </a:t>
            </a:r>
            <a:r>
              <a:rPr lang="fi-FI" dirty="0" smtClean="0"/>
              <a:t>jokaisena </a:t>
            </a:r>
            <a:r>
              <a:rPr lang="fi-FI" dirty="0"/>
              <a:t>hoitopäivänä tai onko tutkimusviikko kesäaikana vai </a:t>
            </a:r>
            <a:r>
              <a:rPr lang="fi-FI" dirty="0" smtClean="0"/>
              <a:t>talviaikana</a:t>
            </a:r>
            <a:r>
              <a:rPr lang="fi-FI" dirty="0"/>
              <a:t>.  </a:t>
            </a:r>
          </a:p>
          <a:p>
            <a:pPr marL="0" indent="0">
              <a:buNone/>
            </a:pPr>
            <a:r>
              <a:rPr lang="fi-FI" dirty="0"/>
              <a:t>Tehtävän tukena oleva valokuva päiväkodin piha-alueesta antaa </a:t>
            </a:r>
            <a:r>
              <a:rPr lang="fi-FI" dirty="0" smtClean="0"/>
              <a:t>vastaajalle </a:t>
            </a:r>
            <a:r>
              <a:rPr lang="fi-FI" dirty="0"/>
              <a:t>aineksia hahmottaa </a:t>
            </a:r>
            <a:r>
              <a:rPr lang="fi-FI" dirty="0" smtClean="0"/>
              <a:t>ulkona </a:t>
            </a:r>
            <a:r>
              <a:rPr lang="fi-FI" dirty="0"/>
              <a:t>toteuttavan liikunnan fyysisistä edellytyksistä ja </a:t>
            </a:r>
            <a:r>
              <a:rPr lang="fi-FI" dirty="0" smtClean="0"/>
              <a:t>liikunnallisista </a:t>
            </a:r>
            <a:r>
              <a:rPr lang="fi-FI" dirty="0"/>
              <a:t>virikkeistä. Kuvasta ilmenee </a:t>
            </a:r>
            <a:r>
              <a:rPr lang="fi-FI" dirty="0" smtClean="0"/>
              <a:t>myös </a:t>
            </a:r>
            <a:r>
              <a:rPr lang="fi-FI" dirty="0"/>
              <a:t>mahdollisuudet liikkumisaktiivisuuden observointiin ja videokuvaukseen.</a:t>
            </a:r>
          </a:p>
        </p:txBody>
      </p:sp>
    </p:spTree>
    <p:extLst>
      <p:ext uri="{BB962C8B-B14F-4D97-AF65-F5344CB8AC3E}">
        <p14:creationId xmlns:p14="http://schemas.microsoft.com/office/powerpoint/2010/main" val="28223189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83654"/>
          </a:xfrm>
        </p:spPr>
        <p:txBody>
          <a:bodyPr/>
          <a:lstStyle/>
          <a:p>
            <a:r>
              <a:rPr lang="fi-FI" dirty="0" smtClean="0"/>
              <a:t>Pisteytys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46112" y="1236372"/>
            <a:ext cx="9403742" cy="53447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1600" b="1" u="sng" dirty="0"/>
              <a:t>3 pistettä </a:t>
            </a:r>
          </a:p>
          <a:p>
            <a:pPr marL="0" indent="0">
              <a:buNone/>
            </a:pPr>
            <a:r>
              <a:rPr lang="fi-FI" sz="1600" dirty="0"/>
              <a:t>Tiedonhankinta- ja liikunta-aktiivisuuden mittausmenetelmiä on </a:t>
            </a:r>
            <a:r>
              <a:rPr lang="fi-FI" sz="1600" dirty="0" smtClean="0"/>
              <a:t>esitelty </a:t>
            </a:r>
            <a:r>
              <a:rPr lang="fi-FI" sz="1600" dirty="0"/>
              <a:t>2-3. Vastauksessa kuvataan </a:t>
            </a:r>
            <a:r>
              <a:rPr lang="fi-FI" sz="1600" dirty="0" smtClean="0"/>
              <a:t>jossain </a:t>
            </a:r>
            <a:r>
              <a:rPr lang="fi-FI" sz="1600" dirty="0"/>
              <a:t>määrin liikunta-aktiivisuuden eri mittauskohteita, joit</a:t>
            </a:r>
          </a:p>
          <a:p>
            <a:pPr marL="0" indent="0">
              <a:buNone/>
            </a:pPr>
            <a:r>
              <a:rPr lang="fi-FI" sz="1600" dirty="0"/>
              <a:t>a tulisi tutkia. Vastauksessa on vain </a:t>
            </a:r>
            <a:r>
              <a:rPr lang="fi-FI" sz="1600" dirty="0" smtClean="0"/>
              <a:t>jossain </a:t>
            </a:r>
            <a:r>
              <a:rPr lang="fi-FI" sz="1600" dirty="0"/>
              <a:t>määrin huomioitu tutkimustiedon monipuolisuutta lisääviä </a:t>
            </a:r>
            <a:r>
              <a:rPr lang="fi-FI" sz="1600" dirty="0" smtClean="0"/>
              <a:t>asioita</a:t>
            </a:r>
            <a:r>
              <a:rPr lang="fi-FI" sz="1600" dirty="0"/>
              <a:t>. Tutkimuksen </a:t>
            </a:r>
            <a:r>
              <a:rPr lang="fi-FI" sz="1600" dirty="0" smtClean="0"/>
              <a:t>luotettavuuden </a:t>
            </a:r>
            <a:r>
              <a:rPr lang="fi-FI" sz="1600" dirty="0"/>
              <a:t>pohdinta on vähäistä. </a:t>
            </a:r>
          </a:p>
          <a:p>
            <a:pPr marL="0" indent="0">
              <a:buNone/>
            </a:pPr>
            <a:r>
              <a:rPr lang="fi-FI" sz="1600" b="1" u="sng" dirty="0"/>
              <a:t>5 pistettä   </a:t>
            </a:r>
          </a:p>
          <a:p>
            <a:pPr marL="0" indent="0">
              <a:buNone/>
            </a:pPr>
            <a:r>
              <a:rPr lang="fi-FI" sz="1600" dirty="0"/>
              <a:t>Tiedonhankinta- ja liikunta-aktiivisuuden mittaamismenetelmiä </a:t>
            </a:r>
            <a:r>
              <a:rPr lang="fi-FI" sz="1600" dirty="0" smtClean="0"/>
              <a:t>on esitelty </a:t>
            </a:r>
            <a:r>
              <a:rPr lang="fi-FI" sz="1600" dirty="0"/>
              <a:t>vähintään 4 kpl ja </a:t>
            </a:r>
            <a:r>
              <a:rPr lang="fi-FI" sz="1600" dirty="0" smtClean="0"/>
              <a:t>arvioitu </a:t>
            </a:r>
            <a:r>
              <a:rPr lang="fi-FI" sz="1600" dirty="0"/>
              <a:t>jossain määrin niiden </a:t>
            </a:r>
            <a:r>
              <a:rPr lang="fi-FI" sz="1600" dirty="0" smtClean="0"/>
              <a:t>soveltamiseen/käyttökelpoisuuteen liittyviä </a:t>
            </a:r>
            <a:r>
              <a:rPr lang="fi-FI" sz="1600" dirty="0"/>
              <a:t>seikkoja .</a:t>
            </a:r>
            <a:r>
              <a:rPr lang="fi-FI" sz="1600" dirty="0" smtClean="0"/>
              <a:t>Vastauksessa kuvataan </a:t>
            </a:r>
            <a:r>
              <a:rPr lang="fi-FI" sz="1600" dirty="0"/>
              <a:t>monipuolisemmin liikunta-aktiivisuuden erilaisia </a:t>
            </a:r>
            <a:r>
              <a:rPr lang="fi-FI" sz="1600" dirty="0" smtClean="0"/>
              <a:t>mittauskohteita</a:t>
            </a:r>
            <a:r>
              <a:rPr lang="fi-FI" sz="1600" dirty="0"/>
              <a:t>. Vastauksessa on </a:t>
            </a:r>
            <a:r>
              <a:rPr lang="fi-FI" sz="1600" dirty="0" smtClean="0"/>
              <a:t>tarkempaa </a:t>
            </a:r>
            <a:r>
              <a:rPr lang="fi-FI" sz="1600" dirty="0"/>
              <a:t>arviointia liikunta-aktiivisuuden mittaamisen </a:t>
            </a:r>
            <a:r>
              <a:rPr lang="fi-FI" sz="1600" dirty="0" smtClean="0"/>
              <a:t>luotettavuudesta </a:t>
            </a:r>
            <a:r>
              <a:rPr lang="fi-FI" sz="1600" dirty="0"/>
              <a:t>käytettäessä erilaisia </a:t>
            </a:r>
            <a:r>
              <a:rPr lang="fi-FI" sz="1600" dirty="0" smtClean="0"/>
              <a:t>tiedonkeruu </a:t>
            </a:r>
            <a:r>
              <a:rPr lang="fi-FI" sz="1600" dirty="0"/>
              <a:t>ja mittaamismenetelmiä.  </a:t>
            </a:r>
          </a:p>
          <a:p>
            <a:pPr marL="0" indent="0">
              <a:buNone/>
            </a:pPr>
            <a:r>
              <a:rPr lang="fi-FI" sz="1600" b="1" u="sng" dirty="0"/>
              <a:t>Lisäansioita</a:t>
            </a:r>
            <a:r>
              <a:rPr lang="fi-FI" sz="1600" dirty="0"/>
              <a:t>: </a:t>
            </a:r>
            <a:r>
              <a:rPr lang="fi-FI" sz="1600" dirty="0" smtClean="0"/>
              <a:t>Oivaltavia</a:t>
            </a:r>
            <a:r>
              <a:rPr lang="fi-FI" sz="1600" dirty="0"/>
              <a:t>, perusteltuja kuvauksia pienten lasten </a:t>
            </a:r>
            <a:r>
              <a:rPr lang="fi-FI" sz="1600" dirty="0" smtClean="0"/>
              <a:t>liikunta-aktiivisuuden </a:t>
            </a:r>
            <a:r>
              <a:rPr lang="fi-FI" sz="1600" dirty="0"/>
              <a:t>tutkimisen vaikeuksista ja </a:t>
            </a:r>
            <a:r>
              <a:rPr lang="fi-FI" sz="1600" dirty="0" smtClean="0"/>
              <a:t>erityispiirteistä</a:t>
            </a:r>
            <a:r>
              <a:rPr lang="fi-FI" sz="1600" dirty="0"/>
              <a:t>. Päiväkotien erityispiirteet lasten </a:t>
            </a:r>
            <a:r>
              <a:rPr lang="fi-FI" sz="1600" dirty="0" smtClean="0"/>
              <a:t>liikkumisympäristönä </a:t>
            </a:r>
            <a:r>
              <a:rPr lang="fi-FI" sz="1600" dirty="0"/>
              <a:t>ja tämän merkitys </a:t>
            </a:r>
            <a:r>
              <a:rPr lang="fi-FI" sz="1600" dirty="0" smtClean="0"/>
              <a:t>tutkimuksen </a:t>
            </a:r>
            <a:r>
              <a:rPr lang="fi-FI" sz="1600" dirty="0"/>
              <a:t>toteuttamisessa  esim. vastauksessa on huomioitu, </a:t>
            </a:r>
            <a:r>
              <a:rPr lang="fi-FI" sz="1600" dirty="0" smtClean="0"/>
              <a:t>että </a:t>
            </a:r>
            <a:r>
              <a:rPr lang="fi-FI" sz="1600" dirty="0"/>
              <a:t>tulosten luotettavuuteen ja </a:t>
            </a:r>
            <a:r>
              <a:rPr lang="fi-FI" sz="1600" dirty="0" smtClean="0"/>
              <a:t>10 tutkimustiedon </a:t>
            </a:r>
            <a:r>
              <a:rPr lang="fi-FI" sz="1600" dirty="0"/>
              <a:t>monipuolisuuteen vaikuttaa myös tutkimuksen kohteeksi </a:t>
            </a:r>
            <a:r>
              <a:rPr lang="fi-FI" sz="1600" dirty="0" smtClean="0"/>
              <a:t>otettujen </a:t>
            </a:r>
            <a:r>
              <a:rPr lang="fi-FI" sz="1600" dirty="0"/>
              <a:t>päiväkotien </a:t>
            </a:r>
            <a:r>
              <a:rPr lang="fi-FI" sz="1600" dirty="0" smtClean="0"/>
              <a:t>määrä </a:t>
            </a:r>
            <a:r>
              <a:rPr lang="fi-FI" sz="1600" dirty="0"/>
              <a:t>ja olosuhteet sekä mittausten ajoittuminen ja useus. </a:t>
            </a:r>
          </a:p>
        </p:txBody>
      </p:sp>
    </p:spTree>
    <p:extLst>
      <p:ext uri="{BB962C8B-B14F-4D97-AF65-F5344CB8AC3E}">
        <p14:creationId xmlns:p14="http://schemas.microsoft.com/office/powerpoint/2010/main" val="3539109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796533"/>
          </a:xfrm>
        </p:spPr>
        <p:txBody>
          <a:bodyPr/>
          <a:lstStyle/>
          <a:p>
            <a:r>
              <a:rPr lang="fi-FI" dirty="0" smtClean="0"/>
              <a:t>Kertaa käsitteitä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03312" y="1339404"/>
            <a:ext cx="8946541" cy="4908996"/>
          </a:xfrm>
        </p:spPr>
        <p:txBody>
          <a:bodyPr>
            <a:normAutofit/>
          </a:bodyPr>
          <a:lstStyle/>
          <a:p>
            <a:r>
              <a:rPr lang="fi-FI" dirty="0"/>
              <a:t>r</a:t>
            </a:r>
            <a:r>
              <a:rPr lang="fi-FI" dirty="0" smtClean="0"/>
              <a:t>eliabiliteetti ja validiteetti</a:t>
            </a:r>
          </a:p>
          <a:p>
            <a:r>
              <a:rPr lang="fi-FI" dirty="0" smtClean="0"/>
              <a:t> hypoteesi</a:t>
            </a:r>
          </a:p>
          <a:p>
            <a:r>
              <a:rPr lang="fi-FI" dirty="0" smtClean="0"/>
              <a:t> </a:t>
            </a:r>
            <a:r>
              <a:rPr lang="fi-FI" dirty="0"/>
              <a:t>tutkimusongelma/-</a:t>
            </a:r>
            <a:r>
              <a:rPr lang="fi-FI" dirty="0" smtClean="0"/>
              <a:t>kysymys</a:t>
            </a:r>
          </a:p>
          <a:p>
            <a:r>
              <a:rPr lang="fi-FI" dirty="0" smtClean="0"/>
              <a:t> </a:t>
            </a:r>
            <a:r>
              <a:rPr lang="fi-FI" dirty="0" err="1" smtClean="0"/>
              <a:t>prevalenssi</a:t>
            </a:r>
            <a:r>
              <a:rPr lang="fi-FI" dirty="0" smtClean="0"/>
              <a:t> ja  </a:t>
            </a:r>
            <a:r>
              <a:rPr lang="fi-FI" dirty="0" err="1" smtClean="0"/>
              <a:t>insidenssi</a:t>
            </a:r>
            <a:endParaRPr lang="fi-FI" dirty="0" smtClean="0"/>
          </a:p>
          <a:p>
            <a:r>
              <a:rPr lang="fi-FI" dirty="0" smtClean="0"/>
              <a:t> otos ja kohortti</a:t>
            </a:r>
          </a:p>
          <a:p>
            <a:r>
              <a:rPr lang="fi-FI" dirty="0" smtClean="0"/>
              <a:t> epidemiologia</a:t>
            </a:r>
          </a:p>
          <a:p>
            <a:r>
              <a:rPr lang="fi-FI" dirty="0" smtClean="0"/>
              <a:t> tapaus-verrokki</a:t>
            </a:r>
          </a:p>
          <a:p>
            <a:r>
              <a:rPr lang="fi-FI" dirty="0" smtClean="0"/>
              <a:t> kaksoissokkotutkimus</a:t>
            </a:r>
          </a:p>
          <a:p>
            <a:r>
              <a:rPr lang="fi-FI" dirty="0"/>
              <a:t>p</a:t>
            </a:r>
            <a:r>
              <a:rPr lang="fi-FI" dirty="0" smtClean="0"/>
              <a:t>oikittaistutkimus ja pitkittäistutkimus, trenditutkimus</a:t>
            </a:r>
          </a:p>
          <a:p>
            <a:r>
              <a:rPr lang="fi-FI" dirty="0" err="1"/>
              <a:t>medikalisaatio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01447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fi-FI"/>
              <a:t>Mihin tarvitaan tutkimustietoa terveydestä?</a:t>
            </a:r>
          </a:p>
        </p:txBody>
      </p:sp>
      <p:sp>
        <p:nvSpPr>
          <p:cNvPr id="3" name="Sisällön paikkamerkki 2"/>
          <p:cNvSpPr txBox="1"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z="2200" dirty="0"/>
              <a:t>Tietoa kansanterveydestä</a:t>
            </a:r>
          </a:p>
          <a:p>
            <a:pPr lvl="0"/>
            <a:r>
              <a:rPr lang="fi-FI" sz="2200" dirty="0"/>
              <a:t>Terveyspoliittisten päätösten tueksi</a:t>
            </a:r>
          </a:p>
          <a:p>
            <a:pPr lvl="0"/>
            <a:r>
              <a:rPr lang="fi-FI" sz="2200" dirty="0"/>
              <a:t>Terveyden edistämiseen</a:t>
            </a:r>
          </a:p>
          <a:p>
            <a:pPr lvl="0"/>
            <a:r>
              <a:rPr lang="fi-FI" sz="2200" dirty="0"/>
              <a:t>Sairauksien ehkäisemiseen ja hoitamiseen</a:t>
            </a:r>
          </a:p>
          <a:p>
            <a:pPr lvl="0"/>
            <a:r>
              <a:rPr lang="fi-FI" sz="2200" dirty="0"/>
              <a:t>Terveyspalvelujen suuntaamiseen</a:t>
            </a:r>
          </a:p>
          <a:p>
            <a:pPr lvl="0"/>
            <a:r>
              <a:rPr lang="fi-FI" sz="2200" dirty="0"/>
              <a:t>Terveyskasvatuksen ja –koulutuksen tueksi</a:t>
            </a:r>
          </a:p>
          <a:p>
            <a:pPr lvl="0"/>
            <a:r>
              <a:rPr lang="fi-FI" sz="2200" dirty="0"/>
              <a:t>Terveysteknologian avuksi</a:t>
            </a:r>
          </a:p>
          <a:p>
            <a:pPr lvl="0"/>
            <a:endParaRPr lang="fi-FI" sz="2200" dirty="0"/>
          </a:p>
        </p:txBody>
      </p:sp>
    </p:spTree>
    <p:extLst>
      <p:ext uri="{BB962C8B-B14F-4D97-AF65-F5344CB8AC3E}">
        <p14:creationId xmlns:p14="http://schemas.microsoft.com/office/powerpoint/2010/main" val="240046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Tieteellinen tieto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Täsmällinen terminologia ja käsitteet</a:t>
            </a:r>
          </a:p>
          <a:p>
            <a:r>
              <a:rPr lang="fi-FI" dirty="0" smtClean="0"/>
              <a:t>Systemaattinen ja suunniteltu tiedonhankinta</a:t>
            </a:r>
          </a:p>
          <a:p>
            <a:r>
              <a:rPr lang="fi-FI" dirty="0" smtClean="0"/>
              <a:t>Tutkimusmenetelmien tarkka kuvaus</a:t>
            </a:r>
          </a:p>
          <a:p>
            <a:r>
              <a:rPr lang="fi-FI" dirty="0" smtClean="0"/>
              <a:t>Tulosten ja saadun informaation luotettavuuden arviointi</a:t>
            </a:r>
          </a:p>
          <a:p>
            <a:r>
              <a:rPr lang="fi-FI" dirty="0" smtClean="0"/>
              <a:t>Puolueettomuus ja objektiivisuus</a:t>
            </a:r>
          </a:p>
          <a:p>
            <a:r>
              <a:rPr lang="fi-FI" dirty="0" smtClean="0"/>
              <a:t>Eettisten näkökulmien huomiointi</a:t>
            </a:r>
          </a:p>
          <a:p>
            <a:r>
              <a:rPr lang="fi-FI" dirty="0" smtClean="0"/>
              <a:t>Kumulatiivisuus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36470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TUTKIMUSPROSESSI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82296" indent="0">
              <a:buNone/>
            </a:pPr>
            <a:r>
              <a:rPr lang="fi-FI" dirty="0" smtClean="0"/>
              <a:t>1.  AIHEEN  VALINTA (kiinnostus, tutkimusteeman tärkeys, ajankohtaisuus)</a:t>
            </a:r>
          </a:p>
          <a:p>
            <a:pPr marL="82296" indent="0">
              <a:buNone/>
            </a:pPr>
            <a:r>
              <a:rPr lang="fi-FI" dirty="0" smtClean="0"/>
              <a:t>2. </a:t>
            </a:r>
            <a:r>
              <a:rPr lang="fi-FI" smtClean="0"/>
              <a:t>TUTKIMUSONGELMIEN/TUTKIMUSKYSYMYKSIEN </a:t>
            </a:r>
            <a:r>
              <a:rPr lang="fi-FI" dirty="0" smtClean="0"/>
              <a:t>ASETTAMINEN</a:t>
            </a:r>
            <a:endParaRPr lang="fi-FI" dirty="0"/>
          </a:p>
          <a:p>
            <a:pPr marL="82296" indent="0">
              <a:buNone/>
            </a:pPr>
            <a:r>
              <a:rPr lang="fi-FI" dirty="0" smtClean="0"/>
              <a:t>3. TEORIAAN TUTUSTUMINEN</a:t>
            </a:r>
          </a:p>
          <a:p>
            <a:pPr marL="82296" indent="0">
              <a:buNone/>
            </a:pPr>
            <a:r>
              <a:rPr lang="fi-FI" dirty="0" smtClean="0"/>
              <a:t>4. TUTKIMUSOTTEEN, -ASETELMAN JA -MENETELMÄN VALINTA</a:t>
            </a:r>
            <a:endParaRPr lang="fi-FI" dirty="0"/>
          </a:p>
          <a:p>
            <a:pPr marL="82296" indent="0">
              <a:buNone/>
            </a:pPr>
            <a:r>
              <a:rPr lang="fi-FI" dirty="0" smtClean="0"/>
              <a:t>5. MENETELMÄN </a:t>
            </a:r>
            <a:r>
              <a:rPr lang="fi-FI" dirty="0"/>
              <a:t>SUUNNITTELU JA KEHITTÄMINEN</a:t>
            </a:r>
          </a:p>
          <a:p>
            <a:pPr marL="82296" indent="0">
              <a:buNone/>
            </a:pPr>
            <a:r>
              <a:rPr lang="fi-FI" dirty="0" smtClean="0"/>
              <a:t>6. TUTKIMUKSEN </a:t>
            </a:r>
            <a:r>
              <a:rPr lang="fi-FI" dirty="0"/>
              <a:t>SUORITTAMINEN , AINEISTON HANKINTA</a:t>
            </a:r>
          </a:p>
          <a:p>
            <a:pPr marL="82296" indent="0">
              <a:buNone/>
            </a:pPr>
            <a:r>
              <a:rPr lang="fi-FI" dirty="0" smtClean="0"/>
              <a:t>7. AINEISTON </a:t>
            </a:r>
            <a:r>
              <a:rPr lang="fi-FI" dirty="0"/>
              <a:t>KÄSITTELY JA </a:t>
            </a:r>
            <a:r>
              <a:rPr lang="fi-FI" dirty="0" smtClean="0"/>
              <a:t>TULKINTA</a:t>
            </a:r>
          </a:p>
          <a:p>
            <a:pPr marL="82296" indent="0">
              <a:buNone/>
            </a:pPr>
            <a:r>
              <a:rPr lang="fi-FI" dirty="0" smtClean="0"/>
              <a:t>8. TULOSTEN </a:t>
            </a:r>
            <a:r>
              <a:rPr lang="fi-FI" dirty="0"/>
              <a:t>ESITTÄMINEN JA KIRJOITTAMINEN</a:t>
            </a:r>
          </a:p>
          <a:p>
            <a:pPr marL="82296" indent="0">
              <a:buNone/>
            </a:pPr>
            <a:r>
              <a:rPr lang="fi-FI" dirty="0" smtClean="0"/>
              <a:t>9. POHDINNAN JA JOHTOPÄÄTÖSTEN TEKEMINEN</a:t>
            </a:r>
            <a:r>
              <a:rPr lang="fi-FI" dirty="0"/>
              <a:t> </a:t>
            </a:r>
          </a:p>
          <a:p>
            <a:pPr marL="82296" indent="0">
              <a:buNone/>
            </a:pPr>
            <a:r>
              <a:rPr lang="fi-FI" dirty="0" smtClean="0"/>
              <a:t>10. KOKO </a:t>
            </a:r>
            <a:r>
              <a:rPr lang="fi-FI" dirty="0"/>
              <a:t>TUTKIMUKSEN RAPORTOINTI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Käsinkirjoitus 5"/>
              <p14:cNvContentPartPr/>
              <p14:nvPr/>
            </p14:nvContentPartPr>
            <p14:xfrm>
              <a:off x="5884929" y="2293145"/>
              <a:ext cx="28440" cy="126720"/>
            </p14:xfrm>
          </p:contentPart>
        </mc:Choice>
        <mc:Fallback xmlns="">
          <p:pic>
            <p:nvPicPr>
              <p:cNvPr id="6" name="Käsinkirjoitus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73049" y="2281265"/>
                <a:ext cx="52200" cy="1504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037787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Tutkimushypoteesi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Olettamus tutkittavasta asiasta</a:t>
            </a:r>
          </a:p>
          <a:p>
            <a:r>
              <a:rPr lang="fi-FI" dirty="0" smtClean="0"/>
              <a:t>Voi vaikuttaa aiheen valintaa</a:t>
            </a:r>
          </a:p>
          <a:p>
            <a:r>
              <a:rPr lang="fi-FI" dirty="0" smtClean="0"/>
              <a:t>Ei saa vaikuttaa tutkimusmenetelmien laadintaan eikä tuloksiin</a:t>
            </a:r>
          </a:p>
          <a:p>
            <a:r>
              <a:rPr lang="fi-FI" dirty="0" smtClean="0"/>
              <a:t>Tutkijan objektiivisuus</a:t>
            </a:r>
          </a:p>
          <a:p>
            <a:pPr marL="82296" indent="0">
              <a:buNone/>
            </a:pPr>
            <a:endParaRPr lang="fi-FI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9776" y="4293096"/>
            <a:ext cx="3448050" cy="1805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3122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Tutkimusote</a:t>
            </a:r>
            <a:endParaRPr lang="fi-FI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i="1" dirty="0"/>
              <a:t>Halutaanko kuvailevaa tietoa vai numeroita?</a:t>
            </a:r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1. Kvantitatiivinen eli määrällinen tutkimus</a:t>
            </a:r>
          </a:p>
          <a:p>
            <a:endParaRPr lang="fi-FI" dirty="0"/>
          </a:p>
          <a:p>
            <a:r>
              <a:rPr lang="fi-FI" dirty="0"/>
              <a:t>2. Kvalitatiivinen eli laadullinen tutkimus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0831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i-FI" sz="4800" dirty="0"/>
              <a:t>Kvantitatiivinen</a:t>
            </a:r>
            <a:br>
              <a:rPr lang="fi-FI" sz="4800" dirty="0"/>
            </a:br>
            <a:endParaRPr lang="fi-FI" sz="4800" dirty="0"/>
          </a:p>
        </p:txBody>
      </p:sp>
      <p:sp>
        <p:nvSpPr>
          <p:cNvPr id="2" name="Sisällön paikkamerkk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-Määrällinen </a:t>
            </a:r>
            <a:r>
              <a:rPr lang="fi-FI" dirty="0" smtClean="0"/>
              <a:t>tutkimus, kyselyt ja mittaukset, rekisterit</a:t>
            </a:r>
            <a:endParaRPr lang="fi-FI" dirty="0"/>
          </a:p>
          <a:p>
            <a:r>
              <a:rPr lang="fi-FI" dirty="0" err="1"/>
              <a:t>-yleensä</a:t>
            </a:r>
            <a:r>
              <a:rPr lang="fi-FI" dirty="0"/>
              <a:t> suurempi tutkimusjoukko tai aineisto </a:t>
            </a:r>
          </a:p>
          <a:p>
            <a:r>
              <a:rPr lang="fi-FI" dirty="0" err="1"/>
              <a:t>-selvitetään</a:t>
            </a:r>
            <a:r>
              <a:rPr lang="fi-FI" dirty="0"/>
              <a:t> ilmiöiden tai asioiden välisiä yhteyksiä (kausaalisuhteet) </a:t>
            </a:r>
          </a:p>
          <a:p>
            <a:r>
              <a:rPr lang="fi-FI" dirty="0" err="1"/>
              <a:t>-pyrkii</a:t>
            </a:r>
            <a:r>
              <a:rPr lang="fi-FI" dirty="0"/>
              <a:t> objektiiviseen tietoon, tarkoin rajattu tutkimuskohde</a:t>
            </a:r>
          </a:p>
          <a:p>
            <a:r>
              <a:rPr lang="fi-FI" dirty="0"/>
              <a:t>-käyttää numeerisia mittauksia ja numeerisia </a:t>
            </a:r>
            <a:r>
              <a:rPr lang="fi-FI" dirty="0" smtClean="0"/>
              <a:t>menetelmiä </a:t>
            </a:r>
            <a:endParaRPr lang="fi-FI" dirty="0"/>
          </a:p>
          <a:p>
            <a:r>
              <a:rPr lang="fi-FI" dirty="0"/>
              <a:t>-tulokset ja johtopäätökset perustuvat yleensä tilastollisiin </a:t>
            </a:r>
            <a:r>
              <a:rPr lang="fi-FI" dirty="0" smtClean="0"/>
              <a:t>menetelmiin, keskiarvot</a:t>
            </a:r>
          </a:p>
          <a:p>
            <a:r>
              <a:rPr lang="fi-FI" dirty="0" smtClean="0"/>
              <a:t>Päätelmät yleisestä yksittäistapauksiin</a:t>
            </a:r>
          </a:p>
          <a:p>
            <a:r>
              <a:rPr lang="fi-FI" dirty="0" smtClean="0"/>
              <a:t>Testaa hypoteesia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26487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i">
  <a:themeElements>
    <a:clrScheme name="Ioni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i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i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723</TotalTime>
  <Words>1203</Words>
  <Application>Microsoft Office PowerPoint</Application>
  <PresentationFormat>Laajakuva</PresentationFormat>
  <Paragraphs>169</Paragraphs>
  <Slides>27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27</vt:i4>
      </vt:variant>
    </vt:vector>
  </HeadingPairs>
  <TitlesOfParts>
    <vt:vector size="31" baseType="lpstr">
      <vt:lpstr>Arial</vt:lpstr>
      <vt:lpstr>Century Gothic</vt:lpstr>
      <vt:lpstr>Wingdings 3</vt:lpstr>
      <vt:lpstr>Ioni</vt:lpstr>
      <vt:lpstr>Terveyttä tutkimassa</vt:lpstr>
      <vt:lpstr>Selvitä ainakin seuraavat asiat terveystutkimuksesta…</vt:lpstr>
      <vt:lpstr>Kertaa käsitteitä</vt:lpstr>
      <vt:lpstr>Mihin tarvitaan tutkimustietoa terveydestä?</vt:lpstr>
      <vt:lpstr>Tieteellinen tieto</vt:lpstr>
      <vt:lpstr>TUTKIMUSPROSESSI</vt:lpstr>
      <vt:lpstr>Tutkimushypoteesi</vt:lpstr>
      <vt:lpstr>Tutkimusote</vt:lpstr>
      <vt:lpstr>Kvantitatiivinen </vt:lpstr>
      <vt:lpstr>Kvalitatiivinen </vt:lpstr>
      <vt:lpstr>Yo tehtävä</vt:lpstr>
      <vt:lpstr>Vastaus</vt:lpstr>
      <vt:lpstr>TUTKIMUSASETELMA</vt:lpstr>
      <vt:lpstr>OTOKSEN VALINTA</vt:lpstr>
      <vt:lpstr>TUTKIMUKSEN LUOTETTAVUUS</vt:lpstr>
      <vt:lpstr>RELIABILITEETTI</vt:lpstr>
      <vt:lpstr>VALIDITEETTI</vt:lpstr>
      <vt:lpstr>TIEDONHANKINTAMENETELMÄT</vt:lpstr>
      <vt:lpstr>Tutkimuskohteiden valinta</vt:lpstr>
      <vt:lpstr>Tutkimuksen etiikka - näkökulmia</vt:lpstr>
      <vt:lpstr>Yo-tehtävä kevät 2010</vt:lpstr>
      <vt:lpstr>Vastaukseen….</vt:lpstr>
      <vt:lpstr>Vastaukseen…</vt:lpstr>
      <vt:lpstr>Yo-tehtävä</vt:lpstr>
      <vt:lpstr>Vastausohjeita</vt:lpstr>
      <vt:lpstr>Vastausohjeita…</vt:lpstr>
      <vt:lpstr>Pisteytys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Terveyttä tutkimassa</dc:title>
  <dc:creator>Toni Mäkelä</dc:creator>
  <cp:lastModifiedBy>Mäkelä Toni</cp:lastModifiedBy>
  <cp:revision>19</cp:revision>
  <dcterms:created xsi:type="dcterms:W3CDTF">2015-09-14T14:32:36Z</dcterms:created>
  <dcterms:modified xsi:type="dcterms:W3CDTF">2017-09-04T10:57:08Z</dcterms:modified>
</cp:coreProperties>
</file>