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4" r:id="rId7"/>
    <p:sldId id="265" r:id="rId8"/>
    <p:sldId id="257" r:id="rId9"/>
    <p:sldId id="259" r:id="rId10"/>
    <p:sldId id="261" r:id="rId11"/>
    <p:sldId id="266" r:id="rId12"/>
    <p:sldId id="270" r:id="rId13"/>
    <p:sldId id="267" r:id="rId14"/>
    <p:sldId id="269" r:id="rId15"/>
    <p:sldId id="268" r:id="rId16"/>
    <p:sldId id="271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36F835-C318-0161-E546-1037F0788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613EE71-D373-9992-432E-B7736BF14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0C749F-6F05-8F45-FB0D-AB0882CA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66ADA3-B670-AAD7-E895-68850348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971DD8-57EC-DCD1-5E36-D621B5EA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420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8CD141-FD92-B32F-5B25-D63E77F9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C5CE618-48B4-A251-B0C9-CD1C3A9C8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CE05AA-A534-165F-EB85-E7D4AE1D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5ED215-A637-D354-7FC4-943DB1EB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C66A90-D95C-6E79-D350-DC5BBCA4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12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E068637-630B-A74D-8771-CA61DA885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B9F909F-DD34-F4B9-DD8A-D91AA637B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7293D7-5E69-4F2E-0B2E-FF7F87CF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3FDC3F-5CC4-34BF-BD68-EA0D2CBF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7080B6-698C-9AF9-5004-BDC1EA82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8E7FD8-73DA-8C09-5F2D-FB7FD0F4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9E5AFB-28FC-CE13-C513-2267D013A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A555F3-6D08-5651-E8A8-1F80EDBD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4C43CD-22DC-8C1A-30D2-80463934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574A54-FCF3-55F8-4D4E-DF4ABEAB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19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23B6DB-E37F-D2AC-78B0-0EF15666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B077C9-462D-9DF7-130F-2859C8F09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9176AE-AF07-5536-55E4-A0771F26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9CBD3-DDA6-F84D-E5C7-CBA65843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D07E0D-4B4C-F29C-9635-5C30F5E1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72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7990FA-974D-FF09-7E70-102822ED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0FCF6F-2972-67FA-8A0B-CCB9C20EB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4385C72-66D5-0B0B-08FF-F7B16BD52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CC1824-BA44-F958-C578-89A44FD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F0EB82-D65E-F325-1B94-D11EE626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DC24384-5FAA-C0D4-CA23-DFB868FA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78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4C4083-3B03-0426-5F19-FBC92837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5F510D-4CA1-91F3-A8E5-3EB9E3D8A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6C34E1-C224-B5A5-9E1D-01857E1E4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6D551B4-8387-FDC5-FEA4-8FB6C23FC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27F8EF-E99A-1695-C55A-09B01FD22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388DD2A-7137-2AC2-B70B-E2517A2B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DE7F720-A7BB-189A-DAC9-DC3295FA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EA1EB0E-27E8-E940-06F6-515EA311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4DD689-2A86-CFFB-C4CB-981FB75E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BE84374-20A6-9D47-4D05-C064BCA3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C2F157-EBFF-130E-DCD6-B32017C7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BC27B98-504C-CAE7-4F52-FAF14CA3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97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E0DA11D-5FDE-98E1-1446-EA8B9975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EE3EC7B-77CC-4CF0-C717-E7B9A628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3CFDD4-FD51-A88D-E34A-8B1CCE81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78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1AACB-01BA-0168-5AB6-2D9C200B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972BD9-CBE9-A531-D910-0325F652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AC459E-F0A9-ED68-DC27-DD6DFC706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DB9BD47-6F51-BB6E-439D-1E852F1B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7BD4B8-5F31-9275-03A5-82ED340A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8668E0-0D6E-1B95-8AAA-09AEBDBA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6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D24F7E-4736-951F-B8CE-0D6F1B04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C91F16A-5CA7-E2C1-CDAA-80E9602F7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93143D9-6A4E-7046-EC25-CE9D9191D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31A9BC-22A9-DDE1-7BD6-99056B83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A63-41BD-409D-BD2E-3EF5DB0874B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6AE9A3-2DC9-F491-42CA-B79CBF27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46F639-D4AB-2818-2B68-03EBE57A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54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ED0874D-700F-62B5-C603-AE409400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2C9196-F57F-ACA7-ABE0-C356D1B1A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01C3EC-2F70-2DEE-DC97-0D24B9FE8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2A63-41BD-409D-BD2E-3EF5DB0874B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1FDF95-24C6-BEEB-1687-5425852FE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0F30C7-1234-26EC-BDDF-BAE58A303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F821E-CA29-4EB8-88EC-26F0946E6F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64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3F81FAA2-B9DB-6999-1358-9FFDD239B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860" y="4195155"/>
            <a:ext cx="4961615" cy="205383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C9DB995-7A25-4F6B-2709-9B635FBA9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5832" y="276225"/>
            <a:ext cx="3869368" cy="39189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Tarttuvat</a:t>
            </a:r>
            <a:r>
              <a:rPr lang="en-US" sz="44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taudit</a:t>
            </a:r>
            <a:r>
              <a:rPr lang="en-US" sz="44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4400" b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elimistön</a:t>
            </a:r>
            <a:r>
              <a:rPr lang="en-US" sz="44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vastustuskyky</a:t>
            </a:r>
            <a:endParaRPr lang="en-US" sz="4400" b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Kuva 4" descr="Kuva, joka sisältää kohteen teksti, kannettava, tietokone&#10;&#10;Kuvaus luotu automaattisesti">
            <a:extLst>
              <a:ext uri="{FF2B5EF4-FFF2-40B4-BE49-F238E27FC236}">
                <a16:creationId xmlns:a16="http://schemas.microsoft.com/office/drawing/2014/main" id="{5B57294F-5D90-E699-994B-F2935CC1BB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r="8908" b="-1"/>
          <a:stretch/>
        </p:blipFill>
        <p:spPr>
          <a:xfrm>
            <a:off x="325965" y="276225"/>
            <a:ext cx="6553899" cy="6257807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07276D-B6D2-907F-9EDF-F3CC785A2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59" y="425611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20C395B-950F-287B-3F0D-04CF88E55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784" y="6248994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51CF9AD4-CA57-A66E-2D35-A4B7113C6046}"/>
              </a:ext>
            </a:extLst>
          </p:cNvPr>
          <p:cNvSpPr txBox="1"/>
          <p:nvPr/>
        </p:nvSpPr>
        <p:spPr>
          <a:xfrm>
            <a:off x="44575" y="655974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rgbClr val="7030A0"/>
                </a:solidFill>
              </a:rPr>
              <a:t>Kuva: Unsplash.com KOBU </a:t>
            </a:r>
            <a:r>
              <a:rPr lang="fi-FI" sz="1400" dirty="0" err="1">
                <a:solidFill>
                  <a:srgbClr val="7030A0"/>
                </a:solidFill>
              </a:rPr>
              <a:t>Agency</a:t>
            </a:r>
            <a:endParaRPr lang="fi-FI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1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ADD9D9-0038-C860-CC1D-2D169A21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Rokotukset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suojaavat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monilta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vakavilta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tartuntataudeilta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93B604-8FFE-8816-F77F-CF0C1302D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0" y="2115118"/>
            <a:ext cx="7226570" cy="47428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Rokotteet</a:t>
            </a:r>
            <a:r>
              <a:rPr lang="en-US" sz="2000" b="1" dirty="0"/>
              <a:t> </a:t>
            </a:r>
          </a:p>
          <a:p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lääkevalmisteita</a:t>
            </a:r>
            <a:r>
              <a:rPr lang="en-US" sz="2000" dirty="0"/>
              <a:t>, </a:t>
            </a:r>
            <a:r>
              <a:rPr lang="en-US" sz="2000" dirty="0" err="1"/>
              <a:t>joiden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avulla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ennaltaehkäistään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tartuntatauteja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sekä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niihin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liittyviä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jälkitauteja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pysyviä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vammoja</a:t>
            </a:r>
            <a:r>
              <a:rPr lang="en-US" sz="2000" dirty="0">
                <a:effectLst/>
              </a:rPr>
              <a:t> tai </a:t>
            </a:r>
            <a:r>
              <a:rPr lang="en-US" sz="2000" dirty="0" err="1">
                <a:effectLst/>
              </a:rPr>
              <a:t>kuolemia</a:t>
            </a:r>
            <a:endParaRPr lang="en-US" sz="2000" dirty="0">
              <a:effectLst/>
            </a:endParaRPr>
          </a:p>
          <a:p>
            <a:r>
              <a:rPr lang="en-US" sz="2000" dirty="0" err="1">
                <a:effectLst/>
              </a:rPr>
              <a:t>sisältävät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tavallisesti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heikennettyjä</a:t>
            </a:r>
            <a:r>
              <a:rPr lang="en-US" sz="2000" dirty="0">
                <a:effectLst/>
              </a:rPr>
              <a:t> tai </a:t>
            </a:r>
            <a:r>
              <a:rPr lang="en-US" sz="2000" dirty="0" err="1">
                <a:effectLst/>
              </a:rPr>
              <a:t>tapettuja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taudinaiheuttajia</a:t>
            </a:r>
            <a:r>
              <a:rPr lang="en-US" sz="2000" dirty="0">
                <a:effectLst/>
              </a:rPr>
              <a:t> tai </a:t>
            </a:r>
            <a:r>
              <a:rPr lang="en-US" sz="2000" dirty="0" err="1">
                <a:effectLst/>
              </a:rPr>
              <a:t>niiden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osia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esimerkiksi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viruksen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piikkiproteiinin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palasia</a:t>
            </a:r>
            <a:endParaRPr lang="en-US" sz="2000" dirty="0">
              <a:effectLst/>
            </a:endParaRPr>
          </a:p>
          <a:p>
            <a:r>
              <a:rPr lang="en-US" sz="2000" dirty="0" err="1">
                <a:effectLst/>
              </a:rPr>
              <a:t>parantavat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ihmisten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vastustuskykyä</a:t>
            </a:r>
            <a:r>
              <a:rPr lang="en-US" sz="20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2000" b="1" dirty="0" err="1"/>
              <a:t>Rokotekattavuus</a:t>
            </a:r>
            <a:endParaRPr lang="en-US" sz="2000" b="1" dirty="0"/>
          </a:p>
          <a:p>
            <a:r>
              <a:rPr lang="en-US" sz="2000" dirty="0" err="1">
                <a:effectLst/>
              </a:rPr>
              <a:t>kuinka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suuri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väestöstä</a:t>
            </a:r>
            <a:r>
              <a:rPr lang="en-US" sz="2000" dirty="0">
                <a:effectLst/>
              </a:rPr>
              <a:t> on </a:t>
            </a:r>
            <a:r>
              <a:rPr lang="en-US" sz="2000" dirty="0" err="1">
                <a:effectLst/>
              </a:rPr>
              <a:t>rokotettu</a:t>
            </a:r>
            <a:r>
              <a:rPr lang="en-US" sz="20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2000" b="1" dirty="0" err="1"/>
              <a:t>Laumasuoja</a:t>
            </a:r>
            <a:endParaRPr lang="en-US" sz="2000" b="1" dirty="0"/>
          </a:p>
          <a:p>
            <a:r>
              <a:rPr lang="en-US" sz="2000" dirty="0" err="1">
                <a:effectLst/>
              </a:rPr>
              <a:t>tilanne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jossa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väestössä</a:t>
            </a:r>
            <a:r>
              <a:rPr lang="en-US" sz="2000" dirty="0">
                <a:effectLst/>
              </a:rPr>
              <a:t> on </a:t>
            </a:r>
            <a:r>
              <a:rPr lang="en-US" sz="2000" dirty="0" err="1">
                <a:effectLst/>
              </a:rPr>
              <a:t>niin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paljon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taudille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vastustuskykyisiä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ihmisiä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että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myös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taudille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alttiit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rokottamattomat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henkilöt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välttävät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sairastumisen</a:t>
            </a:r>
            <a:endParaRPr lang="en-US" sz="2000" dirty="0">
              <a:effectLst/>
            </a:endParaRPr>
          </a:p>
          <a:p>
            <a:endParaRPr lang="en-US" sz="1700" dirty="0">
              <a:effectLst/>
            </a:endParaRPr>
          </a:p>
        </p:txBody>
      </p:sp>
      <p:pic>
        <p:nvPicPr>
          <p:cNvPr id="6" name="Sisällön paikkamerkki 5" descr="Kuva, joka sisältää kohteen sisä, sulje&#10;&#10;Kuvaus luotu automaattisesti">
            <a:extLst>
              <a:ext uri="{FF2B5EF4-FFF2-40B4-BE49-F238E27FC236}">
                <a16:creationId xmlns:a16="http://schemas.microsoft.com/office/drawing/2014/main" id="{23DF66DC-4F6C-7453-7FE1-569B35FA3B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"/>
          <a:stretch/>
        </p:blipFill>
        <p:spPr>
          <a:xfrm>
            <a:off x="0" y="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64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A10FE258-29E0-A013-5324-3076C434222E}"/>
              </a:ext>
            </a:extLst>
          </p:cNvPr>
          <p:cNvSpPr txBox="1"/>
          <p:nvPr/>
        </p:nvSpPr>
        <p:spPr>
          <a:xfrm rot="2738880">
            <a:off x="137693" y="4824083"/>
            <a:ext cx="2730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Mat</a:t>
            </a:r>
            <a:r>
              <a:rPr lang="fi-FI" sz="1400" dirty="0"/>
              <a:t> </a:t>
            </a:r>
            <a:r>
              <a:rPr lang="fi-FI" sz="1400" dirty="0" err="1"/>
              <a:t>Napo</a:t>
            </a:r>
            <a:endParaRPr lang="fi-FI" sz="14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A10D5D5-CCB8-6373-F8BA-20917A14A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172720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DF87123-63EA-F427-8079-337711529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92" y="6366475"/>
            <a:ext cx="1911488" cy="4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8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3D060F8-DC20-4E6C-3315-B61DC3E7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369"/>
            <a:ext cx="12115800" cy="5675211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5C5E42-02D0-9745-2BCD-5BAA685CA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172720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81453E6-8F29-57F9-7770-D3C08DB7F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92" y="6366475"/>
            <a:ext cx="1911488" cy="4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6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02E594-DBDD-EEC4-7275-D35FB367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551688"/>
            <a:ext cx="3724656" cy="17690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Poliotapaukset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Suomessa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1917–2019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93A264-7229-63B6-C242-4708DAC15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278" y="3354045"/>
            <a:ext cx="3416658" cy="1823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Kuolemia</a:t>
            </a:r>
            <a:r>
              <a:rPr lang="en-US" sz="2200" dirty="0"/>
              <a:t> ja </a:t>
            </a:r>
            <a:r>
              <a:rPr lang="en-US" sz="2200" dirty="0" err="1"/>
              <a:t>vammautumisia</a:t>
            </a:r>
            <a:r>
              <a:rPr lang="en-US" sz="2200" dirty="0"/>
              <a:t> </a:t>
            </a:r>
            <a:r>
              <a:rPr lang="en-US" sz="2200" dirty="0" err="1"/>
              <a:t>aiheuttava</a:t>
            </a:r>
            <a:r>
              <a:rPr lang="en-US" sz="2200" dirty="0"/>
              <a:t> polio </a:t>
            </a:r>
            <a:r>
              <a:rPr lang="en-US" sz="2200" dirty="0" err="1"/>
              <a:t>saatiin</a:t>
            </a:r>
            <a:r>
              <a:rPr lang="en-US" sz="2200" dirty="0"/>
              <a:t> </a:t>
            </a:r>
            <a:r>
              <a:rPr lang="en-US" sz="2200" dirty="0" err="1"/>
              <a:t>Suomesta</a:t>
            </a:r>
            <a:r>
              <a:rPr lang="en-US" sz="2200" dirty="0"/>
              <a:t> </a:t>
            </a:r>
            <a:r>
              <a:rPr lang="en-US" sz="2200" dirty="0" err="1"/>
              <a:t>hävitettyä</a:t>
            </a:r>
            <a:r>
              <a:rPr lang="en-US" sz="2200" dirty="0"/>
              <a:t> </a:t>
            </a:r>
            <a:r>
              <a:rPr lang="en-US" sz="2200" dirty="0" err="1"/>
              <a:t>tehokkaan</a:t>
            </a:r>
            <a:r>
              <a:rPr lang="en-US" sz="2200" dirty="0"/>
              <a:t> </a:t>
            </a:r>
            <a:r>
              <a:rPr lang="en-US" sz="2200" dirty="0" err="1"/>
              <a:t>rokotusohjelman</a:t>
            </a:r>
            <a:r>
              <a:rPr lang="en-US" sz="2200" dirty="0"/>
              <a:t> </a:t>
            </a:r>
            <a:r>
              <a:rPr lang="en-US" sz="2200" dirty="0" err="1"/>
              <a:t>avulla</a:t>
            </a:r>
            <a:r>
              <a:rPr lang="en-US" sz="2200" dirty="0"/>
              <a:t> jo 1960-</a:t>
            </a:r>
            <a:r>
              <a:rPr lang="en-US" sz="2200" dirty="0" err="1"/>
              <a:t>luvulla</a:t>
            </a:r>
            <a:r>
              <a:rPr lang="en-US" sz="2200" dirty="0"/>
              <a:t>.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C82251-738C-38B2-06CC-E55C148770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4296" y="932688"/>
            <a:ext cx="7513860" cy="5087112"/>
          </a:xfrm>
          <a:prstGeom prst="rect">
            <a:avLst/>
          </a:prstGeom>
        </p:spPr>
      </p:pic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7A4510E-3CDC-04EA-73D2-B2A07BFC1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172720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3397CA8-EE7F-D9F7-0DA0-D4502ED98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512" y="6257494"/>
            <a:ext cx="1911488" cy="4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AC332A55-ECD1-412C-D690-F3319BA3E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1" b="1"/>
          <a:stretch/>
        </p:blipFill>
        <p:spPr>
          <a:xfrm>
            <a:off x="2608723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A1D0B7-AC76-6EE5-A2F7-2DFC74AA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6" y="0"/>
            <a:ext cx="4288794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Uuden</a:t>
            </a:r>
            <a:r>
              <a:rPr lang="en-US" sz="3600" b="1" dirty="0"/>
              <a:t> </a:t>
            </a:r>
            <a:r>
              <a:rPr lang="en-US" sz="3600" b="1" dirty="0" err="1"/>
              <a:t>rokotteen</a:t>
            </a:r>
            <a:r>
              <a:rPr lang="en-US" sz="3600" b="1" dirty="0"/>
              <a:t> </a:t>
            </a:r>
            <a:r>
              <a:rPr lang="en-US" sz="3600" b="1" dirty="0" err="1"/>
              <a:t>kehittämisessä</a:t>
            </a:r>
            <a:r>
              <a:rPr lang="en-US" sz="3600" b="1" dirty="0"/>
              <a:t> on </a:t>
            </a:r>
            <a:r>
              <a:rPr lang="en-US" sz="3600" b="1" dirty="0" err="1"/>
              <a:t>monta</a:t>
            </a:r>
            <a:r>
              <a:rPr lang="en-US" sz="3600" b="1" dirty="0"/>
              <a:t> </a:t>
            </a:r>
            <a:r>
              <a:rPr lang="en-US" sz="3600" b="1" dirty="0" err="1"/>
              <a:t>vaihetta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3DCD6E-3AE9-366E-92BE-1B7E9294F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80" y="2047874"/>
            <a:ext cx="5669280" cy="48101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 err="1"/>
              <a:t>Tiedon</a:t>
            </a:r>
            <a:r>
              <a:rPr lang="en-US" sz="2000" b="1" dirty="0"/>
              <a:t> </a:t>
            </a:r>
            <a:r>
              <a:rPr lang="en-US" sz="2000" b="1" dirty="0" err="1"/>
              <a:t>kerääminen</a:t>
            </a:r>
            <a:endParaRPr lang="en-US" sz="2000" b="1" dirty="0"/>
          </a:p>
          <a:p>
            <a:r>
              <a:rPr lang="en-US" sz="2000" b="1" dirty="0" err="1"/>
              <a:t>Laboratoriossa</a:t>
            </a:r>
            <a:r>
              <a:rPr lang="en-US" sz="2000" b="1" dirty="0"/>
              <a:t> </a:t>
            </a:r>
            <a:r>
              <a:rPr lang="en-US" sz="2000" b="1" dirty="0" err="1"/>
              <a:t>tehtävät</a:t>
            </a:r>
            <a:r>
              <a:rPr lang="en-US" sz="2000" b="1" dirty="0"/>
              <a:t> </a:t>
            </a:r>
            <a:r>
              <a:rPr lang="en-US" sz="2000" b="1" dirty="0" err="1"/>
              <a:t>testit</a:t>
            </a:r>
            <a:endParaRPr lang="en-US" sz="2000" b="1" dirty="0"/>
          </a:p>
          <a:p>
            <a:r>
              <a:rPr lang="en-US" sz="2000" b="1" dirty="0" err="1"/>
              <a:t>Kliiniset</a:t>
            </a:r>
            <a:r>
              <a:rPr lang="en-US" sz="2000" b="1" dirty="0"/>
              <a:t>, </a:t>
            </a:r>
            <a:r>
              <a:rPr lang="en-US" sz="2000" b="1" dirty="0" err="1"/>
              <a:t>ihmisillä</a:t>
            </a:r>
            <a:r>
              <a:rPr lang="en-US" sz="2000" b="1" dirty="0"/>
              <a:t> </a:t>
            </a:r>
            <a:r>
              <a:rPr lang="en-US" sz="2000" b="1" dirty="0" err="1"/>
              <a:t>tehtävät</a:t>
            </a:r>
            <a:r>
              <a:rPr lang="en-US" sz="2000" b="1" dirty="0"/>
              <a:t> </a:t>
            </a:r>
            <a:r>
              <a:rPr lang="en-US" sz="2000" b="1" dirty="0" err="1"/>
              <a:t>testit</a:t>
            </a:r>
            <a:endParaRPr lang="en-US" sz="2000" b="1" dirty="0"/>
          </a:p>
          <a:p>
            <a:pPr lvl="1"/>
            <a:r>
              <a:rPr lang="en-US" sz="2000" dirty="0" err="1"/>
              <a:t>Tutkimusasetelma</a:t>
            </a:r>
            <a:r>
              <a:rPr lang="en-US" sz="2000" dirty="0"/>
              <a:t> on </a:t>
            </a:r>
            <a:r>
              <a:rPr lang="en-US" sz="2000" dirty="0" err="1"/>
              <a:t>kokeellinen</a:t>
            </a:r>
            <a:r>
              <a:rPr lang="en-US" sz="2000" dirty="0"/>
              <a:t> </a:t>
            </a:r>
            <a:r>
              <a:rPr lang="en-US" sz="2000" dirty="0" err="1"/>
              <a:t>interventio</a:t>
            </a:r>
            <a:endParaRPr lang="en-US" sz="2000" dirty="0"/>
          </a:p>
          <a:p>
            <a:pPr lvl="1"/>
            <a:r>
              <a:rPr lang="en-US" sz="2000" dirty="0"/>
              <a:t>VAIHE 1. 20–100 </a:t>
            </a:r>
            <a:r>
              <a:rPr lang="en-US" sz="2000" dirty="0" err="1"/>
              <a:t>vapaaehtoisen</a:t>
            </a:r>
            <a:r>
              <a:rPr lang="en-US" sz="2000" dirty="0"/>
              <a:t> </a:t>
            </a:r>
            <a:r>
              <a:rPr lang="en-US" sz="2000" dirty="0" err="1"/>
              <a:t>aikuisen</a:t>
            </a:r>
            <a:r>
              <a:rPr lang="en-US" sz="2000" dirty="0"/>
              <a:t> </a:t>
            </a:r>
            <a:r>
              <a:rPr lang="en-US" sz="2000" dirty="0" err="1"/>
              <a:t>tutkiminen</a:t>
            </a:r>
            <a:endParaRPr lang="en-US" sz="2000" dirty="0"/>
          </a:p>
          <a:p>
            <a:pPr lvl="1"/>
            <a:r>
              <a:rPr lang="en-US" sz="2000" dirty="0"/>
              <a:t>VAIHE 2. 100–1000:n </a:t>
            </a:r>
            <a:r>
              <a:rPr lang="en-US" sz="2000" dirty="0" err="1"/>
              <a:t>rokotteen</a:t>
            </a:r>
            <a:r>
              <a:rPr lang="en-US" sz="2000" dirty="0"/>
              <a:t> </a:t>
            </a:r>
            <a:r>
              <a:rPr lang="en-US" sz="2000" dirty="0" err="1"/>
              <a:t>kohderyhmään</a:t>
            </a:r>
            <a:r>
              <a:rPr lang="en-US" sz="2000" dirty="0"/>
              <a:t> </a:t>
            </a:r>
            <a:r>
              <a:rPr lang="en-US" sz="2000" dirty="0" err="1"/>
              <a:t>kuuluvan</a:t>
            </a:r>
            <a:r>
              <a:rPr lang="en-US" sz="2000" dirty="0"/>
              <a:t> </a:t>
            </a:r>
            <a:r>
              <a:rPr lang="en-US" sz="2000" dirty="0" err="1"/>
              <a:t>aikuisen</a:t>
            </a:r>
            <a:r>
              <a:rPr lang="en-US" sz="2000" dirty="0"/>
              <a:t> </a:t>
            </a:r>
            <a:r>
              <a:rPr lang="en-US" sz="2000" dirty="0" err="1"/>
              <a:t>tutkiminen</a:t>
            </a:r>
            <a:endParaRPr lang="en-US" sz="2000" dirty="0"/>
          </a:p>
          <a:p>
            <a:pPr lvl="1"/>
            <a:r>
              <a:rPr lang="en-US" sz="2000" dirty="0"/>
              <a:t>VAIHE 3. </a:t>
            </a:r>
            <a:r>
              <a:rPr lang="en-US" sz="2000" dirty="0" err="1"/>
              <a:t>Laajat</a:t>
            </a:r>
            <a:r>
              <a:rPr lang="en-US" sz="2000" dirty="0"/>
              <a:t> </a:t>
            </a:r>
            <a:r>
              <a:rPr lang="en-US" sz="2000" dirty="0" err="1"/>
              <a:t>tutkimukset</a:t>
            </a:r>
            <a:r>
              <a:rPr lang="en-US" sz="2000" dirty="0"/>
              <a:t>, </a:t>
            </a:r>
            <a:r>
              <a:rPr lang="en-US" sz="2000" dirty="0" err="1"/>
              <a:t>tutkittavia</a:t>
            </a:r>
            <a:r>
              <a:rPr lang="en-US" sz="2000" dirty="0"/>
              <a:t> </a:t>
            </a:r>
            <a:r>
              <a:rPr lang="en-US" sz="2000" dirty="0" err="1"/>
              <a:t>henkilöitä</a:t>
            </a:r>
            <a:r>
              <a:rPr lang="en-US" sz="2000" dirty="0"/>
              <a:t> </a:t>
            </a:r>
            <a:r>
              <a:rPr lang="en-US" sz="2000" dirty="0" err="1"/>
              <a:t>kymmeniätuhansia</a:t>
            </a:r>
            <a:endParaRPr lang="en-US" sz="2000" b="1" dirty="0"/>
          </a:p>
          <a:p>
            <a:r>
              <a:rPr lang="en-US" sz="2000" b="1" dirty="0" err="1"/>
              <a:t>Myyntiluvan</a:t>
            </a:r>
            <a:r>
              <a:rPr lang="en-US" sz="2000" b="1" dirty="0"/>
              <a:t> </a:t>
            </a:r>
            <a:r>
              <a:rPr lang="en-US" sz="2000" b="1" dirty="0" err="1"/>
              <a:t>hakeminen</a:t>
            </a:r>
            <a:endParaRPr lang="en-US" sz="2000" b="1" dirty="0"/>
          </a:p>
          <a:p>
            <a:r>
              <a:rPr lang="en-US" sz="2000" b="1" dirty="0" err="1"/>
              <a:t>Tutkimusta</a:t>
            </a:r>
            <a:r>
              <a:rPr lang="en-US" sz="2000" b="1" dirty="0"/>
              <a:t> </a:t>
            </a:r>
            <a:r>
              <a:rPr lang="en-US" sz="2000" b="1" dirty="0" err="1"/>
              <a:t>jatketaan</a:t>
            </a:r>
            <a:r>
              <a:rPr lang="en-US" sz="2000" b="1" dirty="0"/>
              <a:t> </a:t>
            </a:r>
            <a:r>
              <a:rPr lang="en-US" sz="2000" b="1" dirty="0" err="1"/>
              <a:t>rokotteen</a:t>
            </a:r>
            <a:r>
              <a:rPr lang="en-US" sz="2000" b="1" dirty="0"/>
              <a:t> </a:t>
            </a:r>
            <a:r>
              <a:rPr lang="en-US" sz="2000" b="1" dirty="0" err="1"/>
              <a:t>käyttöönoton</a:t>
            </a:r>
            <a:r>
              <a:rPr lang="en-US" sz="2000" b="1" dirty="0"/>
              <a:t> </a:t>
            </a:r>
            <a:r>
              <a:rPr lang="en-US" sz="2000" b="1" dirty="0" err="1"/>
              <a:t>jälkeen</a:t>
            </a:r>
            <a:endParaRPr lang="en-US" sz="2000" b="1" dirty="0"/>
          </a:p>
          <a:p>
            <a:pPr marL="457200" lvl="1"/>
            <a:endParaRPr lang="en-US" sz="14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1BB9DC9-57BD-6477-F1C2-49376CD6A48F}"/>
              </a:ext>
            </a:extLst>
          </p:cNvPr>
          <p:cNvSpPr txBox="1"/>
          <p:nvPr/>
        </p:nvSpPr>
        <p:spPr>
          <a:xfrm rot="5400000">
            <a:off x="9835050" y="3584348"/>
            <a:ext cx="4492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Julia </a:t>
            </a:r>
            <a:r>
              <a:rPr lang="fi-FI" sz="1400" dirty="0" err="1">
                <a:solidFill>
                  <a:schemeClr val="bg1"/>
                </a:solidFill>
              </a:rPr>
              <a:t>Koblitz</a:t>
            </a:r>
            <a:endParaRPr lang="fi-FI" sz="1400" dirty="0">
              <a:solidFill>
                <a:schemeClr val="bg1"/>
              </a:solidFill>
            </a:endParaRP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B0C3547-6A16-35EE-84E8-BB7E8DD2C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172720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B017273-EFBE-9CE1-00A7-827261BF6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918" y="6193755"/>
            <a:ext cx="1911488" cy="4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sisä, vaatetus, henkilö&#10;&#10;Kuvaus luotu automaattisesti">
            <a:extLst>
              <a:ext uri="{FF2B5EF4-FFF2-40B4-BE49-F238E27FC236}">
                <a16:creationId xmlns:a16="http://schemas.microsoft.com/office/drawing/2014/main" id="{6D4C5AA5-6CD3-D660-3F1E-13E77F129D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r="-1" b="-1"/>
          <a:stretch/>
        </p:blipFill>
        <p:spPr>
          <a:xfrm>
            <a:off x="4117521" y="18898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919AEE-0986-456B-CDA2-CA21BBAF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94" y="233045"/>
            <a:ext cx="6268720" cy="6305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/>
              <a:t>Infektio</a:t>
            </a:r>
            <a:r>
              <a:rPr lang="en-US" dirty="0"/>
              <a:t>-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tartuntataudit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7DC0A4-FF9D-1117-2C8E-F338267E1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194" y="1096635"/>
            <a:ext cx="5149966" cy="55283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Sairauksia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joiden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aiheuttaja</a:t>
            </a:r>
            <a:r>
              <a:rPr lang="en-US" sz="2400" dirty="0">
                <a:effectLst/>
              </a:rPr>
              <a:t> on </a:t>
            </a:r>
          </a:p>
          <a:p>
            <a:r>
              <a:rPr lang="en-US" sz="2000" dirty="0" err="1"/>
              <a:t>p</a:t>
            </a:r>
            <a:r>
              <a:rPr lang="en-US" sz="2000" dirty="0" err="1">
                <a:effectLst/>
              </a:rPr>
              <a:t>atogeeninen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mikrobi</a:t>
            </a:r>
            <a:r>
              <a:rPr lang="en-US" sz="2000" dirty="0"/>
              <a:t> (</a:t>
            </a:r>
            <a:r>
              <a:rPr lang="en-US" sz="2000" dirty="0" err="1"/>
              <a:t>esim</a:t>
            </a:r>
            <a:r>
              <a:rPr lang="en-US" sz="2000" dirty="0"/>
              <a:t>. virus tai </a:t>
            </a:r>
            <a:r>
              <a:rPr lang="en-US" sz="2000" dirty="0" err="1"/>
              <a:t>bakteeri</a:t>
            </a:r>
            <a:r>
              <a:rPr lang="en-US" sz="2000" dirty="0"/>
              <a:t>)</a:t>
            </a:r>
            <a:endParaRPr lang="en-US" sz="2000" dirty="0">
              <a:effectLst/>
            </a:endParaRPr>
          </a:p>
          <a:p>
            <a:r>
              <a:rPr lang="en-US" sz="2000" dirty="0" err="1">
                <a:effectLst/>
              </a:rPr>
              <a:t>mikrobin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erittämä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myrkky</a:t>
            </a:r>
            <a:r>
              <a:rPr lang="en-US" sz="2000" dirty="0">
                <a:effectLst/>
              </a:rPr>
              <a:t> tai </a:t>
            </a:r>
          </a:p>
          <a:p>
            <a:r>
              <a:rPr lang="en-US" sz="2000" dirty="0" err="1">
                <a:effectLst/>
              </a:rPr>
              <a:t>mikrobin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kaltainen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rakenne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esim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prioni</a:t>
            </a:r>
            <a:r>
              <a:rPr lang="en-US" sz="2000" dirty="0">
                <a:effectLst/>
              </a:rPr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err="1"/>
              <a:t>Siihen,</a:t>
            </a:r>
            <a:r>
              <a:rPr lang="en-US" sz="2400" dirty="0"/>
              <a:t> </a:t>
            </a:r>
            <a:r>
              <a:rPr lang="en-US" sz="2400" dirty="0" err="1"/>
              <a:t>aiheuttaako</a:t>
            </a:r>
            <a:r>
              <a:rPr lang="en-US" sz="2400" dirty="0"/>
              <a:t> </a:t>
            </a:r>
            <a:r>
              <a:rPr lang="en-US" sz="2400" dirty="0" err="1"/>
              <a:t>mikrobi</a:t>
            </a:r>
            <a:r>
              <a:rPr lang="en-US" sz="2400" dirty="0"/>
              <a:t> </a:t>
            </a:r>
            <a:r>
              <a:rPr lang="en-US" sz="2400" dirty="0" err="1"/>
              <a:t>sairauden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, </a:t>
            </a:r>
            <a:r>
              <a:rPr lang="en-US" sz="2400" dirty="0" err="1"/>
              <a:t>vaikuttavat</a:t>
            </a:r>
            <a:endParaRPr lang="en-US" sz="2400" dirty="0"/>
          </a:p>
          <a:p>
            <a:pPr marL="0" indent="0">
              <a:spcAft>
                <a:spcPts val="800"/>
              </a:spcAft>
              <a:buNone/>
            </a:pPr>
            <a:r>
              <a:rPr lang="en-US" b="1" dirty="0">
                <a:effectLst/>
              </a:rPr>
              <a:t>1.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mikrobin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taudinaiheuttamiskyky</a:t>
            </a:r>
            <a:endParaRPr lang="en-US" sz="2000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b="1" dirty="0">
                <a:effectLst/>
              </a:rPr>
              <a:t>2. </a:t>
            </a:r>
            <a:r>
              <a:rPr lang="en-US" sz="2000" dirty="0" err="1">
                <a:effectLst/>
              </a:rPr>
              <a:t>tartunnassa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saatujen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mikrobien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määrä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suhteessa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infektioon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tarvittavien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mikrobien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määrään</a:t>
            </a:r>
            <a:endParaRPr lang="en-US" sz="2000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b="1" dirty="0">
                <a:effectLst/>
              </a:rPr>
              <a:t>3. </a:t>
            </a:r>
            <a:r>
              <a:rPr lang="en-US" sz="2000" dirty="0" err="1">
                <a:effectLst/>
              </a:rPr>
              <a:t>tartunnan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saaneen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henkilön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yksilöllinen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vastustuskyky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immuniteetti.</a:t>
            </a:r>
            <a:endParaRPr lang="en-US" sz="2000" dirty="0">
              <a:effectLst/>
            </a:endParaRPr>
          </a:p>
          <a:p>
            <a:endParaRPr lang="en-US" sz="16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7281617-C306-C300-F42C-F05E8DE8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91" y="233045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B3C0B31-4013-AD9E-4DE6-D7A2FA26A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516" y="6218514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BD7F3AF-D3A6-2E01-06C9-4A9B33F823EF}"/>
              </a:ext>
            </a:extLst>
          </p:cNvPr>
          <p:cNvSpPr txBox="1"/>
          <p:nvPr/>
        </p:nvSpPr>
        <p:spPr>
          <a:xfrm rot="5400000">
            <a:off x="10399626" y="1666525"/>
            <a:ext cx="3390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engin</a:t>
            </a:r>
            <a:r>
              <a:rPr lang="fi-FI" sz="1400" dirty="0"/>
              <a:t> </a:t>
            </a:r>
            <a:r>
              <a:rPr lang="fi-FI" sz="1400" dirty="0" err="1"/>
              <a:t>akyurt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90625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7EBEC9-E8EB-4149-9A92-C0183EC8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81435"/>
            <a:ext cx="9344025" cy="732155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Virusten taudinaiheuttamiskykyä lisääviä tekijöitä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3609230-A79A-45CE-9C01-CD8517E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9749" y="1268226"/>
            <a:ext cx="6321265" cy="5589773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DINPro-Regular"/>
              </a:rPr>
              <a:t>Virusten pinnassa olevat </a:t>
            </a:r>
            <a:r>
              <a:rPr lang="fi-FI" sz="2000" b="1" dirty="0">
                <a:solidFill>
                  <a:srgbClr val="000000"/>
                </a:solidFill>
                <a:latin typeface="DINPro-Regular"/>
              </a:rPr>
              <a:t>piikkiproteiinit </a:t>
            </a:r>
            <a:r>
              <a:rPr lang="fi-FI" sz="2000" dirty="0">
                <a:solidFill>
                  <a:srgbClr val="000000"/>
                </a:solidFill>
                <a:latin typeface="DINPro-Regular"/>
              </a:rPr>
              <a:t>auttavat viruksia työntymään </a:t>
            </a:r>
            <a:r>
              <a:rPr lang="fi-FI" sz="2000" b="1" dirty="0">
                <a:solidFill>
                  <a:srgbClr val="000000"/>
                </a:solidFill>
                <a:latin typeface="DINPro-Regular"/>
              </a:rPr>
              <a:t>ihmissolun sisälle</a:t>
            </a:r>
            <a:r>
              <a:rPr lang="fi-FI" sz="2000" dirty="0">
                <a:solidFill>
                  <a:srgbClr val="000000"/>
                </a:solidFill>
                <a:latin typeface="DINPro-Regular"/>
              </a:rPr>
              <a:t>. Siellä ne lisääntyvät eli muodostavat kopioita itsestään. Uudet vastamuodostuneet viruskopiot siirtyvät isäntäsolusta toisiin, ja näin infektio kudoksissa laajenee.</a:t>
            </a:r>
          </a:p>
          <a:p>
            <a:r>
              <a:rPr lang="fi-FI" sz="2000" dirty="0">
                <a:solidFill>
                  <a:srgbClr val="000000"/>
                </a:solidFill>
                <a:latin typeface="DINPro-Regular"/>
              </a:rPr>
              <a:t>Osa viruksista </a:t>
            </a:r>
            <a:r>
              <a:rPr lang="fi-FI" sz="2000" b="1" dirty="0">
                <a:solidFill>
                  <a:srgbClr val="000000"/>
                </a:solidFill>
                <a:latin typeface="DINPro-Regular"/>
              </a:rPr>
              <a:t>pystyy muuntautumaan</a:t>
            </a:r>
            <a:r>
              <a:rPr lang="fi-FI" sz="2000" dirty="0">
                <a:solidFill>
                  <a:srgbClr val="000000"/>
                </a:solidFill>
                <a:latin typeface="DINPro-Regular"/>
              </a:rPr>
              <a:t>. Uusia variantteja muodostuu esim. piikkiproteiinien muotoa muuttamalla. Rokotteen kehittäminen näitä viruksia vastaan on haasteellista.</a:t>
            </a:r>
          </a:p>
          <a:p>
            <a:r>
              <a:rPr lang="fi-FI" sz="2000" b="1" dirty="0">
                <a:solidFill>
                  <a:srgbClr val="000000"/>
                </a:solidFill>
                <a:latin typeface="DINPro-Regular"/>
              </a:rPr>
              <a:t>Antibiootit eivät tehoa viruksiin</a:t>
            </a:r>
            <a:r>
              <a:rPr lang="fi-FI" sz="2000" dirty="0">
                <a:solidFill>
                  <a:srgbClr val="000000"/>
                </a:solidFill>
                <a:latin typeface="DINPro-Regular"/>
              </a:rPr>
              <a:t>. Useimmat viruslääkkeet lievittävät oireita, mutta ne eivät paranna sairautta.</a:t>
            </a:r>
          </a:p>
          <a:p>
            <a:r>
              <a:rPr lang="fi-FI" sz="2000" dirty="0">
                <a:solidFill>
                  <a:srgbClr val="000000"/>
                </a:solidFill>
                <a:latin typeface="DINPro-Regular"/>
              </a:rPr>
              <a:t>Osa viruksista </a:t>
            </a:r>
            <a:r>
              <a:rPr lang="fi-FI" sz="2000" b="1" dirty="0">
                <a:solidFill>
                  <a:srgbClr val="000000"/>
                </a:solidFill>
                <a:latin typeface="DINPro-Regular"/>
              </a:rPr>
              <a:t>saattaa jäädä pysyvästi ihmiseen</a:t>
            </a:r>
            <a:r>
              <a:rPr lang="fi-FI" sz="2000" dirty="0">
                <a:solidFill>
                  <a:srgbClr val="000000"/>
                </a:solidFill>
                <a:latin typeface="DINPro-Regular"/>
              </a:rPr>
              <a:t>. Ne voivat pysyä jopa vuosia oireettomina mutta yllättäen aktivoitua vaikkapa flunssan seurauksena (esim. herpes- ja vesirokkovirukset).</a:t>
            </a:r>
          </a:p>
          <a:p>
            <a:pPr marL="0" indent="0">
              <a:buNone/>
            </a:pPr>
            <a:endParaRPr lang="fi-FI" sz="2400" dirty="0">
              <a:solidFill>
                <a:srgbClr val="000000"/>
              </a:solidFill>
              <a:latin typeface="DINPro-Regular"/>
            </a:endParaRP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26CE7B5B-A265-4A1F-3536-D4BC88EA60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805" y="1268226"/>
            <a:ext cx="5221770" cy="3553330"/>
          </a:xfr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2C3405-DB05-3629-159B-2296C4D41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91" y="233045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5BEBAA-A77E-FC13-EFF0-B08CA2218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516" y="6218514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661828C-D1A7-EC3C-C1EC-C82F699C394C}"/>
              </a:ext>
            </a:extLst>
          </p:cNvPr>
          <p:cNvSpPr txBox="1"/>
          <p:nvPr/>
        </p:nvSpPr>
        <p:spPr>
          <a:xfrm>
            <a:off x="486326" y="5091528"/>
            <a:ext cx="4542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000000"/>
                </a:solidFill>
                <a:effectLst/>
                <a:latin typeface="DINPro-Regular"/>
                <a:ea typeface="Calibri" panose="020F0502020204030204" pitchFamily="34" charset="0"/>
                <a:cs typeface="DINPro-Regular"/>
              </a:rPr>
              <a:t>Valtaosa kaikista ihmisen sairastamista infektioista on virusten aiheuttamia. 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7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337E70-156E-3661-7425-04E63C70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257379"/>
            <a:ext cx="9829067" cy="543157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C00000"/>
                </a:solidFill>
              </a:rPr>
              <a:t>Bakteerien taudinaiheuttamiskykyä lisääviä tekijöitä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DA4775E-9AE9-106B-E5A9-83523EE28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002" y="2320083"/>
            <a:ext cx="4180478" cy="324326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D0A9021-E993-4793-53DD-249872AB4BB1}"/>
              </a:ext>
            </a:extLst>
          </p:cNvPr>
          <p:cNvSpPr txBox="1"/>
          <p:nvPr/>
        </p:nvSpPr>
        <p:spPr>
          <a:xfrm>
            <a:off x="4603909" y="1239730"/>
            <a:ext cx="7337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Värekarvat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helpottavat kiinnittymistä limakalvojen pintaan ja pysymistä niissä kiinni. Esimerkiksi virtsatietulehduksia aiheuttava kolibakteeri voi pysyä kiinni virtsaputken seinämissä, vaikka ihminen virtsaisi.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A349E97-6A4F-6A39-1A3A-E7F4764DD204}"/>
              </a:ext>
            </a:extLst>
          </p:cNvPr>
          <p:cNvSpPr txBox="1"/>
          <p:nvPr/>
        </p:nvSpPr>
        <p:spPr>
          <a:xfrm>
            <a:off x="4606175" y="5667252"/>
            <a:ext cx="3676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Bakteerit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pystyvät muuntautumaan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vaihtamalla perimän palasia toisten bakteerien kanssa.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E506729-8F98-8252-2EBF-29861F3939FC}"/>
              </a:ext>
            </a:extLst>
          </p:cNvPr>
          <p:cNvSpPr txBox="1"/>
          <p:nvPr/>
        </p:nvSpPr>
        <p:spPr>
          <a:xfrm>
            <a:off x="8819154" y="2543966"/>
            <a:ext cx="31218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Bakteeria suojaa </a:t>
            </a:r>
            <a:r>
              <a:rPr lang="fi-FI" b="1" dirty="0"/>
              <a:t>soluseinä</a:t>
            </a:r>
            <a:r>
              <a:rPr lang="fi-FI" dirty="0"/>
              <a:t> ja joskus myös sitä ympäröivä </a:t>
            </a:r>
            <a:r>
              <a:rPr lang="fi-FI" b="1" dirty="0"/>
              <a:t>kapseli</a:t>
            </a:r>
            <a:r>
              <a:rPr lang="fi-FI" dirty="0"/>
              <a:t>.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0120724-ECD7-F1B2-D4D5-BAC0057F061A}"/>
              </a:ext>
            </a:extLst>
          </p:cNvPr>
          <p:cNvSpPr txBox="1"/>
          <p:nvPr/>
        </p:nvSpPr>
        <p:spPr>
          <a:xfrm>
            <a:off x="8819153" y="3743719"/>
            <a:ext cx="30919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Siiman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avulla bakteerit pystyvät liikkumaan. Esimerkiksi pitkään kestäneessä virtsatietulehduksessa kolibakteerit kykenevät nousemaan virtsateitä pitkin kohti virtsarakkoa aina munuaisiin saakka.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556BBE4-FA76-50A3-A74D-D24A3CAD4B85}"/>
              </a:ext>
            </a:extLst>
          </p:cNvPr>
          <p:cNvSpPr txBox="1"/>
          <p:nvPr/>
        </p:nvSpPr>
        <p:spPr>
          <a:xfrm>
            <a:off x="171449" y="1227476"/>
            <a:ext cx="402907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Pro-Regular"/>
                <a:ea typeface="Calibri" panose="020F0502020204030204" pitchFamily="34" charset="0"/>
                <a:cs typeface="DINPro-Regular"/>
              </a:rPr>
              <a:t>Bakteerit voivat 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Pro-Regular"/>
                <a:ea typeface="Calibri" panose="020F0502020204030204" pitchFamily="34" charset="0"/>
                <a:cs typeface="DINPro-Regular"/>
              </a:rPr>
              <a:t>elää ja lisääntyä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Pro-Regular"/>
                <a:ea typeface="Calibri" panose="020F0502020204030204" pitchFamily="34" charset="0"/>
                <a:cs typeface="DINPro-Regular"/>
              </a:rPr>
              <a:t>melkein missä vain: maaperässä, elintarvikkeissa, erilaisilla pinnoilla ja ihmisessä. Ne lisääntyvät jakautumalla, joten suotuisissa olosuhteissa bakteerien määrä voi jo muutamissa tunneissa nousta satoihintuhansiin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INPro-Regular"/>
                <a:ea typeface="Calibri" panose="020F0502020204030204" pitchFamily="34" charset="0"/>
                <a:cs typeface="DINPro-Regular"/>
              </a:rPr>
              <a:t>.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DACCBBF0-4E1A-D9AB-04E9-1AAAB211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2" y="3743719"/>
            <a:ext cx="3767726" cy="2818647"/>
          </a:xfrm>
          <a:prstGeom prst="rect">
            <a:avLst/>
          </a:prstGeom>
        </p:spPr>
      </p:pic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E832245-084B-E22B-3260-CE3C36BE1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91" y="233045"/>
            <a:ext cx="18920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A2A7FFDF-BF4B-DCC5-F8C2-1AAB11BC0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0516" y="621851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1ED0EF-02FA-965E-4FFC-E61FB39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3662"/>
            <a:ext cx="10991850" cy="587375"/>
          </a:xfrm>
        </p:spPr>
        <p:txBody>
          <a:bodyPr>
            <a:normAutofit/>
          </a:bodyPr>
          <a:lstStyle/>
          <a:p>
            <a:r>
              <a:rPr lang="fi-FI" sz="3200" b="1" dirty="0"/>
              <a:t>Mikrobien tartuntatavat ja tavallisimmat tartuntatiet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A223F54-3791-34CA-091D-806656740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" y="696365"/>
            <a:ext cx="10525125" cy="5909535"/>
          </a:xfr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7296D5B-194F-147D-A426-12C263DB4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252100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6037E74-2B16-7B11-31DD-AA34E07DC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038" y="624998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8D25E17-EF94-E5C5-F85F-C5796457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038" y="6343650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530CC4-6249-90BA-EFCA-276658B0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12406"/>
            <a:ext cx="10515600" cy="75436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2060"/>
                </a:solidFill>
              </a:rPr>
              <a:t>Luontainen ja hankittu puolustus täydentävät toisiaan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79756F7-7B26-3FB3-B542-B10D9549C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113008"/>
            <a:ext cx="10904309" cy="400191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F787A7C-2F5F-6E62-91A2-4FC22C00FA4E}"/>
              </a:ext>
            </a:extLst>
          </p:cNvPr>
          <p:cNvSpPr txBox="1"/>
          <p:nvPr/>
        </p:nvSpPr>
        <p:spPr>
          <a:xfrm>
            <a:off x="431007" y="5546897"/>
            <a:ext cx="5524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Ympäristössä on aina taudinaiheuttajamikrobeja.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B507D72-9B22-C8B1-BD40-CAC8E663A0E5}"/>
              </a:ext>
            </a:extLst>
          </p:cNvPr>
          <p:cNvSpPr txBox="1"/>
          <p:nvPr/>
        </p:nvSpPr>
        <p:spPr>
          <a:xfrm>
            <a:off x="6562725" y="4937511"/>
            <a:ext cx="2071688" cy="151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Luontainen puolustus pystyy torjumaan suurimman osan mikrobeista.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44CA1FE-A518-A687-2D52-15BEC25D37E7}"/>
              </a:ext>
            </a:extLst>
          </p:cNvPr>
          <p:cNvSpPr txBox="1"/>
          <p:nvPr/>
        </p:nvSpPr>
        <p:spPr>
          <a:xfrm>
            <a:off x="8801098" y="4974195"/>
            <a:ext cx="2409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Hankittu puolustus käynnistyy, jos mikrobi pääsee tunkeutumaan luontaisen puolustuksen läpi.</a:t>
            </a:r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A2CB91-45D8-1D2D-F633-9BA010164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252100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3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A7C754F-DC6D-5216-D955-DB1868A3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6207125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0BCC6E-2299-5C53-502F-AD041A59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892"/>
            <a:ext cx="10443258" cy="509262"/>
          </a:xfrm>
        </p:spPr>
        <p:txBody>
          <a:bodyPr>
            <a:noAutofit/>
          </a:bodyPr>
          <a:lstStyle/>
          <a:p>
            <a:pPr algn="ctr"/>
            <a:r>
              <a:rPr lang="fi-FI" sz="2800" b="1" dirty="0"/>
              <a:t>Paksusuolen mikrobiomi on tärkeä osa luontaista puolustusta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3F46F54-96DA-68DA-FFAF-8827D538C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350" y="788662"/>
            <a:ext cx="9928908" cy="6062103"/>
          </a:xfr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6BF272F-7770-CAF6-B179-2C87DEA55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252100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1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poika, ulko, nuori&#10;&#10;Kuvaus luotu automaattisesti">
            <a:extLst>
              <a:ext uri="{FF2B5EF4-FFF2-40B4-BE49-F238E27FC236}">
                <a16:creationId xmlns:a16="http://schemas.microsoft.com/office/drawing/2014/main" id="{53C533D0-C36B-1C22-DA65-0633AB30A4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91C8F6-CDAF-5935-CAAB-D6907FA5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55879"/>
            <a:ext cx="5308738" cy="14871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effectLst/>
              </a:rPr>
              <a:t>Hankittu</a:t>
            </a:r>
            <a:r>
              <a:rPr lang="en-US" sz="3100" b="1" dirty="0">
                <a:effectLst/>
              </a:rPr>
              <a:t> </a:t>
            </a:r>
            <a:r>
              <a:rPr lang="en-US" sz="3100" b="1" dirty="0" err="1">
                <a:effectLst/>
              </a:rPr>
              <a:t>vastustuskyky</a:t>
            </a:r>
            <a:r>
              <a:rPr lang="en-US" sz="3100" b="1" dirty="0">
                <a:effectLst/>
              </a:rPr>
              <a:t> </a:t>
            </a:r>
            <a:r>
              <a:rPr lang="en-US" sz="3100" b="1" dirty="0" err="1">
                <a:effectLst/>
              </a:rPr>
              <a:t>oppii</a:t>
            </a:r>
            <a:r>
              <a:rPr lang="en-US" sz="3100" b="1" dirty="0">
                <a:effectLst/>
              </a:rPr>
              <a:t> </a:t>
            </a:r>
            <a:r>
              <a:rPr lang="en-US" sz="3100" b="1" dirty="0" err="1">
                <a:effectLst/>
              </a:rPr>
              <a:t>muistamaan</a:t>
            </a:r>
            <a:r>
              <a:rPr lang="en-US" sz="3100" b="1" dirty="0">
                <a:effectLst/>
              </a:rPr>
              <a:t> </a:t>
            </a:r>
            <a:r>
              <a:rPr lang="en-US" sz="3100" b="1" dirty="0" err="1">
                <a:effectLst/>
              </a:rPr>
              <a:t>kohdatut</a:t>
            </a:r>
            <a:r>
              <a:rPr lang="en-US" sz="3100" b="1" dirty="0">
                <a:effectLst/>
              </a:rPr>
              <a:t> </a:t>
            </a:r>
            <a:r>
              <a:rPr lang="en-US" sz="3100" b="1" dirty="0" err="1">
                <a:effectLst/>
              </a:rPr>
              <a:t>mikrobit</a:t>
            </a:r>
            <a:endParaRPr lang="en-US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7898B6-5B87-10BD-8720-9C9830A5F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938" y="1638300"/>
            <a:ext cx="5212080" cy="50469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Veren</a:t>
            </a:r>
            <a:r>
              <a:rPr lang="en-US" sz="2000" dirty="0"/>
              <a:t> </a:t>
            </a:r>
            <a:r>
              <a:rPr lang="en-US" sz="2000" b="1" dirty="0" err="1"/>
              <a:t>valkosolut</a:t>
            </a:r>
            <a:r>
              <a:rPr lang="en-US" sz="2000" dirty="0"/>
              <a:t> </a:t>
            </a:r>
            <a:r>
              <a:rPr lang="en-US" sz="2000" dirty="0" err="1"/>
              <a:t>tunnistavat</a:t>
            </a:r>
            <a:r>
              <a:rPr lang="en-US" sz="2000" dirty="0"/>
              <a:t> ja </a:t>
            </a:r>
            <a:r>
              <a:rPr lang="en-US" sz="2000" dirty="0" err="1"/>
              <a:t>muistavat</a:t>
            </a:r>
            <a:r>
              <a:rPr lang="en-US" sz="2000" dirty="0"/>
              <a:t> </a:t>
            </a:r>
            <a:r>
              <a:rPr lang="en-US" sz="2000" dirty="0" err="1"/>
              <a:t>aikaisemmin</a:t>
            </a:r>
            <a:r>
              <a:rPr lang="en-US" sz="2000" dirty="0"/>
              <a:t> </a:t>
            </a:r>
            <a:r>
              <a:rPr lang="en-US" sz="2000" dirty="0" err="1"/>
              <a:t>kohdatut</a:t>
            </a:r>
            <a:r>
              <a:rPr lang="en-US" sz="2000" dirty="0"/>
              <a:t> </a:t>
            </a:r>
            <a:r>
              <a:rPr lang="en-US" sz="2000" dirty="0" err="1"/>
              <a:t>taudinaiheuttajat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b="1" dirty="0"/>
              <a:t>. B- ja T-</a:t>
            </a:r>
            <a:r>
              <a:rPr lang="en-US" sz="2000" b="1" dirty="0" err="1"/>
              <a:t>imusolujen</a:t>
            </a:r>
            <a:r>
              <a:rPr lang="en-US" sz="2000" b="1" dirty="0"/>
              <a:t> </a:t>
            </a:r>
            <a:r>
              <a:rPr lang="en-US" sz="2000" dirty="0" err="1"/>
              <a:t>valmistamien</a:t>
            </a:r>
            <a:r>
              <a:rPr lang="en-US" sz="2000" dirty="0"/>
              <a:t> </a:t>
            </a:r>
            <a:r>
              <a:rPr lang="en-US" sz="2000" b="1" dirty="0" err="1"/>
              <a:t>muistisolujen</a:t>
            </a:r>
            <a:r>
              <a:rPr lang="en-US" sz="2000" dirty="0"/>
              <a:t> </a:t>
            </a:r>
            <a:r>
              <a:rPr lang="en-US" sz="2000" dirty="0" err="1"/>
              <a:t>avulla</a:t>
            </a:r>
            <a:r>
              <a:rPr lang="en-US" sz="2000" dirty="0"/>
              <a:t>.</a:t>
            </a:r>
          </a:p>
          <a:p>
            <a:r>
              <a:rPr lang="en-US" sz="2000" dirty="0"/>
              <a:t>Jos </a:t>
            </a:r>
            <a:r>
              <a:rPr lang="en-US" sz="2000" dirty="0" err="1"/>
              <a:t>taudinaiheuttaja</a:t>
            </a:r>
            <a:r>
              <a:rPr lang="en-US" sz="2000" dirty="0"/>
              <a:t> on </a:t>
            </a:r>
            <a:r>
              <a:rPr lang="en-US" sz="2000" dirty="0" err="1"/>
              <a:t>uusi</a:t>
            </a:r>
            <a:r>
              <a:rPr lang="en-US" sz="2000" dirty="0"/>
              <a:t>, </a:t>
            </a:r>
            <a:r>
              <a:rPr lang="en-US" sz="2000" dirty="0" err="1"/>
              <a:t>puolustusjärjestelmän</a:t>
            </a:r>
            <a:r>
              <a:rPr lang="en-US" sz="2000" dirty="0"/>
              <a:t> </a:t>
            </a:r>
            <a:r>
              <a:rPr lang="en-US" sz="2000" dirty="0" err="1"/>
              <a:t>käynnistyminen</a:t>
            </a:r>
            <a:r>
              <a:rPr lang="en-US" sz="2000" dirty="0"/>
              <a:t> </a:t>
            </a:r>
            <a:r>
              <a:rPr lang="en-US" sz="2000" dirty="0" err="1"/>
              <a:t>kestää</a:t>
            </a:r>
            <a:r>
              <a:rPr lang="en-US" sz="2000" dirty="0"/>
              <a:t> </a:t>
            </a:r>
            <a:r>
              <a:rPr lang="en-US" sz="2000" dirty="0" err="1"/>
              <a:t>muutamia</a:t>
            </a:r>
            <a:r>
              <a:rPr lang="en-US" sz="2000" dirty="0"/>
              <a:t> </a:t>
            </a:r>
            <a:r>
              <a:rPr lang="en-US" sz="2000" dirty="0" err="1"/>
              <a:t>päiviä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Tuona</a:t>
            </a:r>
            <a:r>
              <a:rPr lang="en-US" sz="2000" dirty="0"/>
              <a:t> </a:t>
            </a:r>
            <a:r>
              <a:rPr lang="en-US" sz="2000" dirty="0" err="1"/>
              <a:t>aikana</a:t>
            </a:r>
            <a:r>
              <a:rPr lang="en-US" sz="2000" dirty="0"/>
              <a:t> </a:t>
            </a:r>
            <a:r>
              <a:rPr lang="en-US" sz="2000" dirty="0" err="1"/>
              <a:t>mikrobit</a:t>
            </a:r>
            <a:r>
              <a:rPr lang="en-US" sz="2000" dirty="0"/>
              <a:t> tai </a:t>
            </a:r>
            <a:r>
              <a:rPr lang="en-US" sz="2000" dirty="0" err="1"/>
              <a:t>niiden</a:t>
            </a:r>
            <a:r>
              <a:rPr lang="en-US" sz="2000" dirty="0"/>
              <a:t> </a:t>
            </a:r>
            <a:r>
              <a:rPr lang="en-US" sz="2000" dirty="0" err="1"/>
              <a:t>erittämät</a:t>
            </a:r>
            <a:r>
              <a:rPr lang="en-US" sz="2000" dirty="0"/>
              <a:t> </a:t>
            </a:r>
            <a:r>
              <a:rPr lang="en-US" sz="2000" dirty="0" err="1"/>
              <a:t>myrkyt</a:t>
            </a:r>
            <a:r>
              <a:rPr lang="en-US" sz="2000" dirty="0"/>
              <a:t> </a:t>
            </a:r>
            <a:r>
              <a:rPr lang="en-US" sz="2000" dirty="0" err="1"/>
              <a:t>aiheuttavat</a:t>
            </a:r>
            <a:r>
              <a:rPr lang="en-US" sz="2000" dirty="0"/>
              <a:t> </a:t>
            </a:r>
            <a:r>
              <a:rPr lang="en-US" sz="2000" b="1" dirty="0" err="1"/>
              <a:t>akuutin</a:t>
            </a:r>
            <a:r>
              <a:rPr lang="en-US" sz="2000" b="1" dirty="0"/>
              <a:t> </a:t>
            </a:r>
            <a:r>
              <a:rPr lang="en-US" sz="2000" b="1" dirty="0" err="1"/>
              <a:t>tulehduksen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Veren</a:t>
            </a:r>
            <a:r>
              <a:rPr lang="en-US" sz="2000" dirty="0"/>
              <a:t> </a:t>
            </a:r>
            <a:r>
              <a:rPr lang="en-US" sz="2000" dirty="0" err="1"/>
              <a:t>valkosolut</a:t>
            </a:r>
            <a:r>
              <a:rPr lang="en-US" sz="2000" dirty="0"/>
              <a:t> </a:t>
            </a:r>
            <a:r>
              <a:rPr lang="en-US" sz="2000" dirty="0" err="1"/>
              <a:t>torjuvat</a:t>
            </a:r>
            <a:r>
              <a:rPr lang="en-US" sz="2000" dirty="0"/>
              <a:t> </a:t>
            </a:r>
            <a:r>
              <a:rPr lang="en-US" sz="2000" dirty="0" err="1"/>
              <a:t>mikrobien</a:t>
            </a:r>
            <a:r>
              <a:rPr lang="en-US" sz="2000" dirty="0"/>
              <a:t> </a:t>
            </a:r>
            <a:r>
              <a:rPr lang="en-US" sz="2000" dirty="0" err="1"/>
              <a:t>aiheuttamia</a:t>
            </a:r>
            <a:r>
              <a:rPr lang="en-US" sz="2000" dirty="0"/>
              <a:t> </a:t>
            </a:r>
            <a:r>
              <a:rPr lang="en-US" sz="2000" dirty="0" err="1"/>
              <a:t>tulehduksia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Vuosien</a:t>
            </a:r>
            <a:r>
              <a:rPr lang="en-US" sz="2000" dirty="0"/>
              <a:t> </a:t>
            </a:r>
            <a:r>
              <a:rPr lang="en-US" sz="2000" dirty="0" err="1"/>
              <a:t>kuluessa</a:t>
            </a:r>
            <a:r>
              <a:rPr lang="en-US" sz="2000" dirty="0"/>
              <a:t> </a:t>
            </a:r>
            <a:r>
              <a:rPr lang="en-US" sz="2000" dirty="0" err="1"/>
              <a:t>puolustusjärjestelmä</a:t>
            </a:r>
            <a:r>
              <a:rPr lang="en-US" sz="2000" dirty="0"/>
              <a:t> </a:t>
            </a:r>
            <a:r>
              <a:rPr lang="en-US" sz="2000" dirty="0" err="1"/>
              <a:t>kehittyy</a:t>
            </a:r>
            <a:r>
              <a:rPr lang="en-US" sz="2000" dirty="0"/>
              <a:t> </a:t>
            </a:r>
            <a:r>
              <a:rPr lang="en-US" sz="2000" dirty="0" err="1"/>
              <a:t>yhä</a:t>
            </a:r>
            <a:r>
              <a:rPr lang="en-US" sz="2000" dirty="0"/>
              <a:t> </a:t>
            </a:r>
            <a:r>
              <a:rPr lang="en-US" sz="2000" dirty="0" err="1"/>
              <a:t>paremmaksi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Hankitun</a:t>
            </a:r>
            <a:r>
              <a:rPr lang="en-US" sz="2000" dirty="0"/>
              <a:t> </a:t>
            </a:r>
            <a:r>
              <a:rPr lang="en-US" sz="2000" dirty="0" err="1"/>
              <a:t>vastustuskyvyn</a:t>
            </a:r>
            <a:r>
              <a:rPr lang="en-US" sz="2000" dirty="0"/>
              <a:t> </a:t>
            </a:r>
            <a:r>
              <a:rPr lang="en-US" sz="2000" dirty="0" err="1"/>
              <a:t>kehittyminen</a:t>
            </a:r>
            <a:r>
              <a:rPr lang="en-US" sz="2000" dirty="0"/>
              <a:t> </a:t>
            </a:r>
            <a:r>
              <a:rPr lang="en-US" sz="2000" dirty="0" err="1"/>
              <a:t>vaatii</a:t>
            </a:r>
            <a:r>
              <a:rPr lang="en-US" sz="2000" dirty="0"/>
              <a:t> </a:t>
            </a:r>
            <a:r>
              <a:rPr lang="en-US" sz="2000" dirty="0" err="1"/>
              <a:t>erilaisten</a:t>
            </a:r>
            <a:r>
              <a:rPr lang="en-US" sz="2000" dirty="0"/>
              <a:t> </a:t>
            </a:r>
            <a:r>
              <a:rPr lang="en-US" sz="2000" dirty="0" err="1"/>
              <a:t>mikrobien</a:t>
            </a:r>
            <a:r>
              <a:rPr lang="en-US" sz="2000" dirty="0"/>
              <a:t> </a:t>
            </a:r>
            <a:r>
              <a:rPr lang="en-US" sz="2000" dirty="0" err="1"/>
              <a:t>kohtaamista</a:t>
            </a:r>
            <a:r>
              <a:rPr lang="en-US" sz="2000" dirty="0"/>
              <a:t>.</a:t>
            </a:r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25C18C-E5CF-B558-E41E-43B0B4DB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172720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5F85180-32D0-E78A-D59A-134A7BB5D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812" y="6170930"/>
            <a:ext cx="2000250" cy="51435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1187640-D208-E391-7BD1-D2EB7D323B48}"/>
              </a:ext>
            </a:extLst>
          </p:cNvPr>
          <p:cNvSpPr txBox="1"/>
          <p:nvPr/>
        </p:nvSpPr>
        <p:spPr>
          <a:xfrm rot="5400000">
            <a:off x="10127476" y="3584674"/>
            <a:ext cx="377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Jelleke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Vanooteghem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3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F6D16D8-6154-B0A7-FF18-5B6A6845E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6343650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F988AF-8467-8E1A-CBCF-A8FE813C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38" y="114300"/>
            <a:ext cx="7848600" cy="514349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Elämäntavat vaikuttavat vastustuskykyyn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F34169-939B-7226-4FA7-2A495725E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838200"/>
            <a:ext cx="5981700" cy="5905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200" b="1" dirty="0"/>
              <a:t>Ruokavalio</a:t>
            </a: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Immuunijärjestelmän ylläpitämiseen tarvitaan monipuolisesti ravintoaineita. 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Aliravitsemus sekä vitamiinien ja kivennäisaineiden puutostilat heikentävät vastustuskykyä.</a:t>
            </a:r>
          </a:p>
          <a:p>
            <a:pPr algn="l" rtl="0" fontAlgn="base"/>
            <a:r>
              <a:rPr lang="fi-FI" sz="2200" dirty="0">
                <a:latin typeface="Calibri" panose="020F0502020204030204" pitchFamily="34" charset="0"/>
              </a:rPr>
              <a:t>Suoliston </a:t>
            </a:r>
            <a:r>
              <a:rPr lang="fi-FI" sz="2200" dirty="0">
                <a:effectLst/>
                <a:latin typeface="Calibri" panose="020F0502020204030204" pitchFamily="34" charset="0"/>
              </a:rPr>
              <a:t>hyvää bakteerikantaa voi ylläpitää syömällä runsaasti kuitupitoisia elintarvikkeita.</a:t>
            </a:r>
            <a:endParaRPr lang="fi-FI" sz="2200" dirty="0"/>
          </a:p>
          <a:p>
            <a:pPr marL="0" indent="0">
              <a:buNone/>
            </a:pPr>
            <a:r>
              <a:rPr lang="fi-FI" sz="2200" b="1" dirty="0"/>
              <a:t>Uni ja lepo</a:t>
            </a:r>
          </a:p>
          <a:p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Riittävä uni ja säännöllinen unirytmi ovat välttämättömiä vastustuskyvylle.</a:t>
            </a:r>
          </a:p>
          <a:p>
            <a:r>
              <a:rPr lang="fi-FI" sz="2200" dirty="0">
                <a:effectLst/>
                <a:latin typeface="Calibri" panose="020F0502020204030204" pitchFamily="34" charset="0"/>
              </a:rPr>
              <a:t>Univaje ja vähäinen lepo lisäävät sairastumisalttiutta.</a:t>
            </a:r>
            <a:endParaRPr lang="fi-FI" sz="2200" dirty="0"/>
          </a:p>
          <a:p>
            <a:pPr marL="0" indent="0">
              <a:buNone/>
            </a:pPr>
            <a:r>
              <a:rPr lang="fi-FI" sz="2200" b="1" dirty="0"/>
              <a:t>Liikunta ja palautuminen</a:t>
            </a: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Hyvä peruskunto ja säännöllinen liikunta vähentävät infektioalttiutta. 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Liikunta vaikuttaa puolustussolujen määrään ja toimintaan. 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Liian rankka fyysinen harjoitus tai riittämätön palautuminen voi heikentää immuunipuolustusta. </a:t>
            </a:r>
            <a:endParaRPr lang="fi-FI" sz="2200" b="0" i="0" dirty="0">
              <a:effectLst/>
            </a:endParaRPr>
          </a:p>
          <a:p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AD561B-6E48-C624-9C7B-64AD70EF2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700" y="923926"/>
            <a:ext cx="5829300" cy="59340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200" b="1" dirty="0"/>
              <a:t>Stressi</a:t>
            </a:r>
          </a:p>
          <a:p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Lyhytaikainen stressi aktivoi immuunijärjestelmää.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200" dirty="0">
                <a:effectLst/>
                <a:latin typeface="Calibri" panose="020F0502020204030204" pitchFamily="34" charset="0"/>
              </a:rPr>
              <a:t>Pitkäaikainen stressi heikentää vastustuskykyä.</a:t>
            </a:r>
            <a:endParaRPr lang="fi-FI" sz="2200" dirty="0"/>
          </a:p>
          <a:p>
            <a:pPr marL="0" indent="0">
              <a:buNone/>
            </a:pPr>
            <a:r>
              <a:rPr lang="fi-FI" sz="2200" b="1" dirty="0"/>
              <a:t>Tupakointi</a:t>
            </a: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Tupakointi heikentää hengitysteiden limakalvojen kuntoa, jolloin ne ovat herkemmät infektioille.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Pitkään jatkunut tupakointi vaurioittaa keuhkojen rakennetta, mikä lisää keuhkojen infektoitumisriskiä.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Tupakointi heikentää solujen hapensaantia ja näin altistaa kudokset myös muualla elimistössä infektioille. </a:t>
            </a:r>
            <a:endParaRPr lang="fi-FI" sz="2200" dirty="0"/>
          </a:p>
          <a:p>
            <a:pPr marL="0" indent="0">
              <a:buNone/>
            </a:pPr>
            <a:r>
              <a:rPr lang="fi-FI" sz="2200" b="1" dirty="0"/>
              <a:t>Alkoholi ja muut päihteet</a:t>
            </a: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Päihteet heikentävät vastustuskykyä.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Tartuntataudit voivat lisätä yliannostuksen riskiä. </a:t>
            </a:r>
            <a:endParaRPr lang="fi-FI" sz="2200" b="0" i="0" dirty="0">
              <a:effectLst/>
            </a:endParaRPr>
          </a:p>
          <a:p>
            <a:pPr algn="l" rtl="0" fontAlgn="base"/>
            <a:r>
              <a:rPr lang="fi-FI" sz="2200" b="0" i="0" dirty="0">
                <a:effectLst/>
                <a:latin typeface="Calibri" panose="020F0502020204030204" pitchFamily="34" charset="0"/>
              </a:rPr>
              <a:t>Päihteitä käyttävillä henkilöillä on usein myös muita sairauksia, mikä entisestään lisää sairastumisalttiutta. </a:t>
            </a:r>
            <a:endParaRPr lang="fi-FI" sz="2200" b="0" i="0" dirty="0">
              <a:effectLst/>
            </a:endParaRPr>
          </a:p>
          <a:p>
            <a:endParaRPr lang="fi-FI" sz="20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66C41BC-EEA8-C1B2-F757-6F53BF7A9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38" y="172720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8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09E18F-7388-4443-8F0B-B7789BA98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8F01E1-DB9B-4DC6-910D-2AAADE99B534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333CCF9A-7FB0-4E9E-BC94-D367E87281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718</Words>
  <Application>Microsoft Office PowerPoint</Application>
  <PresentationFormat>Laajakuva</PresentationFormat>
  <Paragraphs>85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DINPro-Regular</vt:lpstr>
      <vt:lpstr>Office-teema</vt:lpstr>
      <vt:lpstr>Tarttuvat taudit ja elimistön vastustuskyky</vt:lpstr>
      <vt:lpstr>Infektio- eli tartuntataudit</vt:lpstr>
      <vt:lpstr>Virusten taudinaiheuttamiskykyä lisääviä tekijöitä</vt:lpstr>
      <vt:lpstr>Bakteerien taudinaiheuttamiskykyä lisääviä tekijöitä</vt:lpstr>
      <vt:lpstr>Mikrobien tartuntatavat ja tavallisimmat tartuntatiet</vt:lpstr>
      <vt:lpstr>Luontainen ja hankittu puolustus täydentävät toisiaan</vt:lpstr>
      <vt:lpstr>Paksusuolen mikrobiomi on tärkeä osa luontaista puolustusta</vt:lpstr>
      <vt:lpstr>Hankittu vastustuskyky oppii muistamaan kohdatut mikrobit</vt:lpstr>
      <vt:lpstr>Elämäntavat vaikuttavat vastustuskykyyn</vt:lpstr>
      <vt:lpstr>Rokotukset suojaavat monilta vakavilta tartuntataudeilta</vt:lpstr>
      <vt:lpstr>PowerPoint-esitys</vt:lpstr>
      <vt:lpstr>Poliotapaukset Suomessa  1917–2019</vt:lpstr>
      <vt:lpstr>Uuden rokotteen kehittämisessä on monta vaihetta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Tarttuvat taudit ja elimistön vastustuskyky</dc:title>
  <dc:creator>Paula</dc:creator>
  <cp:lastModifiedBy>Löfström Leena</cp:lastModifiedBy>
  <cp:revision>36</cp:revision>
  <dcterms:created xsi:type="dcterms:W3CDTF">2022-07-05T12:14:48Z</dcterms:created>
  <dcterms:modified xsi:type="dcterms:W3CDTF">2023-03-08T13:09:54Z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