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7" r:id="rId6"/>
  </p:sldMasterIdLst>
  <p:sldIdLst>
    <p:sldId id="256" r:id="rId7"/>
    <p:sldId id="259" r:id="rId8"/>
    <p:sldId id="261" r:id="rId9"/>
    <p:sldId id="260" r:id="rId10"/>
    <p:sldId id="264" r:id="rId11"/>
    <p:sldId id="258" r:id="rId12"/>
    <p:sldId id="263" r:id="rId13"/>
    <p:sldId id="265" r:id="rId14"/>
    <p:sldId id="266" r:id="rId15"/>
    <p:sldId id="267" r:id="rId16"/>
    <p:sldId id="257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6B94B-2ED6-E0A3-DA44-A4C4B43C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D200F9-7EC8-466A-7422-8685B92BF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E67264-39DE-C2AE-E409-8DD9A630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E158AA-BA10-56BC-4B00-B056112D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9483B4-2507-C539-3496-43E90989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10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5B39-D427-BC0A-5AB4-9A28230F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42EFB4-4BED-0DA4-12BF-7777139A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89F68F-1140-C52F-83D4-D0F918D1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5EDA5B-3781-7279-A033-4E802D28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607A2C-7D46-B2E9-EF00-704C5143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53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BAC4418-DFAE-396C-C6B3-2F44CDEE6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C5985D-8810-542D-C289-A5944C799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30536-11B7-0476-D327-8B012DDD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3FEAAD-2633-0AFD-6A84-02B8473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F6BC7-D25B-F917-A8B5-726CEFBB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70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59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1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44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544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189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13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29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41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C5EFB-093B-3EFB-9CF5-B849A076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9F2479-A72F-7F08-F4A3-B5CEE51C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BE475-F262-FDFF-0B0D-71130014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6B8063-7D5D-5D00-414C-536A38B3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217F63-3EF7-6BC6-E012-E566C9CE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983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491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73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13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412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461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471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260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621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3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4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B98FF-61D9-CEA0-B75B-6DDFB012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7AB84A-56EA-AEC3-9D8C-5AC474C2C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A9AE5A-3646-0144-E669-E660555D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07740D-6B84-8E1C-1820-9BF61E10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382BA-9877-F447-2348-D699F9FB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705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35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60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8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43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88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2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79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96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27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E42F8-2139-7E50-0464-A247F184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D274AF-3B05-CC71-B5B6-D462F2227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795FFB-AEE8-85F1-9423-ED0FF1E06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2D0A61-CDCE-52F4-0787-EE0116DD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F3AC24-FD9C-3520-6433-E4766B1A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53EC89-A03C-91FC-880E-CA5DCFCB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01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21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59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3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87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6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6F10F8-D074-CBE6-D5BC-6F647DF1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11E34-194D-8864-E6C0-14A0844D0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C4F42A-BAFF-CDF4-5584-75870868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AD10CF-82C5-C9A4-0160-D0B10E644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A58F814-AAD6-48C6-CF9B-C318D779F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89E6CDE-AD2B-9BF2-A8C0-F7845AE8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285B3-CC23-E826-2CBE-BE89083C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99CD25-46ED-9C04-C147-0B3C8E81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2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BAF7-A53F-7949-A631-95DDC973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B30DB2-ED1A-36A8-E0CC-ACDEE8A8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B09853-45AA-18BA-078C-87FDCA35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204E29-AD7A-1D8B-D504-7CD429CA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42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379E54-1FEB-4F6C-0C2E-02879BF1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D1A07A8-E7AF-9DCE-036F-CA1161B7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4A6927-F663-8ED2-49ED-B90E216C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7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5E80A-E44F-9283-EA35-1217901E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A5C03D-567E-F81C-85B3-76EF0AE6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CF4D42-B59B-CCB5-174C-BFAA5998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8779FA-6CEF-3A24-129F-85CCFCAC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6C6949-B375-7C2F-20BD-F53CF313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1B05FC-1CE0-D86C-9E29-B14EC8F5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6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2C40B-089F-EF5A-220D-26B3079E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13B707-9187-EE13-6534-980ADF1EE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288BD4-775A-37C2-6446-BBC77F0C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CFBEC5-D397-E400-5ACA-DE00806C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4C0728-CD32-6253-17B3-E591A37F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F7962E-AC65-D55D-8823-7C768D1B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0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005BDF9-DE7C-BC60-F28B-B0F1D76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E9776F-1322-2593-74BA-FD90582F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BA68F-BF2C-D93E-F742-1C036A71A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C0CB-B651-4589-B212-E577CFB65FE3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664F88-5B4C-C88B-B2C7-0953AF150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0B4860-02F1-714A-2575-ED087B968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3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CA35-EB7F-40DF-A1B6-3EB109665EDB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1153D4-63DF-4DE3-9CA3-77BF8B3141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9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Kuva 8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80368CFA-ACC7-97A9-FBBC-FD8D17E85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-2" b="2033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Kuva 6" descr="Kuva, joka sisältää kohteen sumea, auto, suojatie&#10;&#10;Kuvaus luotu automaattisesti">
            <a:extLst>
              <a:ext uri="{FF2B5EF4-FFF2-40B4-BE49-F238E27FC236}">
                <a16:creationId xmlns:a16="http://schemas.microsoft.com/office/drawing/2014/main" id="{C74E2EA6-2D09-A085-DA5A-BD3B5E8D3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7" r="-1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BEB2CE-EB77-8B34-1F6A-82E5ED6B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99" y="5839593"/>
            <a:ext cx="2641601" cy="998769"/>
          </a:xfrm>
          <a:noFill/>
        </p:spPr>
        <p:txBody>
          <a:bodyPr>
            <a:normAutofit/>
          </a:bodyPr>
          <a:lstStyle/>
          <a:p>
            <a:r>
              <a:rPr lang="fi-FI" sz="1400" dirty="0">
                <a:solidFill>
                  <a:srgbClr val="080808"/>
                </a:solidFill>
              </a:rPr>
              <a:t>Kuvat: Unsplash.com</a:t>
            </a:r>
          </a:p>
          <a:p>
            <a:r>
              <a:rPr lang="fi-FI" sz="1400" dirty="0" err="1">
                <a:solidFill>
                  <a:srgbClr val="080808"/>
                </a:solidFill>
              </a:rPr>
              <a:t>Priscilla</a:t>
            </a:r>
            <a:r>
              <a:rPr lang="fi-FI" sz="1400" dirty="0">
                <a:solidFill>
                  <a:srgbClr val="080808"/>
                </a:solidFill>
              </a:rPr>
              <a:t> Du </a:t>
            </a:r>
            <a:r>
              <a:rPr lang="fi-FI" sz="1400" dirty="0" err="1">
                <a:solidFill>
                  <a:srgbClr val="080808"/>
                </a:solidFill>
              </a:rPr>
              <a:t>Preez</a:t>
            </a:r>
            <a:endParaRPr lang="fi-FI" sz="1400" dirty="0">
              <a:solidFill>
                <a:srgbClr val="080808"/>
              </a:solidFill>
            </a:endParaRPr>
          </a:p>
          <a:p>
            <a:r>
              <a:rPr lang="fi-FI" sz="1400" dirty="0" err="1">
                <a:solidFill>
                  <a:srgbClr val="080808"/>
                </a:solidFill>
              </a:rPr>
              <a:t>camilo</a:t>
            </a:r>
            <a:r>
              <a:rPr lang="fi-FI" sz="1400" dirty="0">
                <a:solidFill>
                  <a:srgbClr val="080808"/>
                </a:solidFill>
              </a:rPr>
              <a:t> </a:t>
            </a:r>
            <a:r>
              <a:rPr lang="fi-FI" sz="1400" dirty="0" err="1">
                <a:solidFill>
                  <a:srgbClr val="080808"/>
                </a:solidFill>
              </a:rPr>
              <a:t>jimenez</a:t>
            </a:r>
            <a:r>
              <a:rPr lang="fi-FI" sz="1400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2E81A3-C86E-863E-F5F3-CF4E5953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516" y="1449066"/>
            <a:ext cx="4768968" cy="3464560"/>
          </a:xfrm>
          <a:noFill/>
        </p:spPr>
        <p:txBody>
          <a:bodyPr anchor="ctr">
            <a:normAutofit/>
          </a:bodyPr>
          <a:lstStyle/>
          <a:p>
            <a:br>
              <a:rPr lang="fi-FI" sz="36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Suomen sosiaali- ja terveyspalvelujärjestelmä</a:t>
            </a:r>
            <a:br>
              <a:rPr lang="fi-FI" sz="32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2023 alkaen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D2783C-E45F-C4BD-32AC-EC7EA9091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AA94F9-EF99-8218-7B79-8F58A683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751B0FD-AA13-E155-63E4-DDD7B8A3E76F}"/>
              </a:ext>
            </a:extLst>
          </p:cNvPr>
          <p:cNvSpPr txBox="1"/>
          <p:nvPr/>
        </p:nvSpPr>
        <p:spPr>
          <a:xfrm>
            <a:off x="635431" y="728420"/>
            <a:ext cx="1100379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dirty="0"/>
              <a:t>Sote-palveluiden kustannusten hillitseminen tarkoittaa väistämättä sitä, että </a:t>
            </a:r>
            <a:r>
              <a:rPr lang="fi-FI" sz="2400" b="1" dirty="0"/>
              <a:t>ihmisten vastuu omasta terveydestään ja sairauksiensa hoidosta kasvaa.</a:t>
            </a:r>
            <a:r>
              <a:rPr lang="fi-FI" sz="2400" dirty="0"/>
              <a:t> Tarkoituksena on, että kaikki huolehtivat itse ohimenevistä terveysongelmistaan, kuten särystä, kuumeesta sekä lievistä vammoista ja tapaturmista. Tätä kutsutaan </a:t>
            </a:r>
            <a:r>
              <a:rPr lang="fi-FI" sz="2400" b="1" dirty="0"/>
              <a:t>itsehoidoksi.</a:t>
            </a:r>
          </a:p>
          <a:p>
            <a:pPr fontAlgn="base"/>
            <a:endParaRPr lang="fi-FI" sz="2400" dirty="0"/>
          </a:p>
          <a:p>
            <a:pPr fontAlgn="base"/>
            <a:r>
              <a:rPr lang="fi-FI" sz="2400" dirty="0"/>
              <a:t>Yhdessä lääkärin kanssa suunniteltavassa </a:t>
            </a:r>
            <a:r>
              <a:rPr lang="fi-FI" sz="2400" b="1" dirty="0"/>
              <a:t>omahoidossa</a:t>
            </a:r>
            <a:r>
              <a:rPr lang="fi-FI" sz="2400" dirty="0"/>
              <a:t> potilaalla on aktiivinen rooli. Hän mittaa esimerkiksi verensokeriaan säännöllisesti ja välittää mittaustulokset lääkärille. Ammattilainen seuraa tilannetta ja ottaa yhteyttä, jos ilmenee jotakin huolestuttavaa.</a:t>
            </a:r>
            <a:endParaRPr lang="fi-FI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 rtl="0" fontAlgn="base"/>
            <a:endParaRPr lang="fi-FI" b="1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3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Itsehoito</a:t>
            </a:r>
            <a:r>
              <a:rPr lang="fi-FI" sz="3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ja </a:t>
            </a:r>
            <a:r>
              <a:rPr lang="fi-FI" sz="3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omahoito</a:t>
            </a:r>
            <a:r>
              <a:rPr lang="fi-FI" sz="3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tarkoittavat kaikkea sitä, mitä ihmiset tekevät ylläpitääkseen ja vahvistaakseen terveyttään sekä ehkäistäkseen ja hoitaakseen sairauksia</a:t>
            </a:r>
            <a:r>
              <a:rPr lang="en-US" sz="3200" b="0" i="0" dirty="0">
                <a:effectLst/>
                <a:latin typeface="Century Gothic" panose="020B0502020202020204" pitchFamily="34" charset="0"/>
              </a:rPr>
              <a:t>​</a:t>
            </a:r>
            <a:endParaRPr lang="en-US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376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59218" y="1190847"/>
            <a:ext cx="40616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ITSEHOITO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-itsehoidolla tarkoitetaan kaikkia sellaisia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terveyttä tukevia tai sairauteen kohdistuvia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hoitoja ja lääkkeitä, joilla henkilö voi hoitaa itseään ilman terveydenhuolto-henkilökunnan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valvontaa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830779" y="427142"/>
            <a:ext cx="42317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OMAHOITO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-toteutetaan kotona,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mutta on suunniteltu yhteistyössä terveyden-hoitohenkilöstön kanssa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-potilas on saanut toimenpiteisiin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opastuksen, ohjeet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tarvittaessa lääkärin määräämän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lääkemääräyksen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-hoidetaan useita pitkäaikaissairauksia kuten diabetesta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9122734" y="427142"/>
            <a:ext cx="3069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sng" strike="noStrike" kern="1200" cap="none" spc="0" normalizeH="0" baseline="0" noProof="0" dirty="0">
                <a:ln>
                  <a:noFill/>
                </a:ln>
                <a:solidFill>
                  <a:srgbClr val="6A572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AMMATTILAISTEN ANTAMA HOITO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6A572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-ammattilaisten tekemät hoito ja kuntoutus-toimet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6A572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-tapahtuu 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srgbClr val="6A572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avohoitona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6A572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tai 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srgbClr val="6A572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hoitolaitoksessa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6A572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6A572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KALLISTA</a:t>
            </a:r>
          </a:p>
        </p:txBody>
      </p:sp>
      <p:sp>
        <p:nvSpPr>
          <p:cNvPr id="5" name="Nuoli oikealle 4"/>
          <p:cNvSpPr/>
          <p:nvPr/>
        </p:nvSpPr>
        <p:spPr>
          <a:xfrm>
            <a:off x="8420986" y="5469205"/>
            <a:ext cx="701748" cy="3361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3317250" y="6443329"/>
            <a:ext cx="5805484" cy="4146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9172460" y="4667795"/>
            <a:ext cx="3019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A5B592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SÄÄSTETÄÄN VOIMAVAROJA JA  VÄHENNETÄÄN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A5B592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TERVEYDENHUOL-LON KUORMITUSTA</a:t>
            </a:r>
          </a:p>
        </p:txBody>
      </p:sp>
    </p:spTree>
    <p:extLst>
      <p:ext uri="{BB962C8B-B14F-4D97-AF65-F5344CB8AC3E}">
        <p14:creationId xmlns:p14="http://schemas.microsoft.com/office/powerpoint/2010/main" val="15365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883446" y="2525445"/>
            <a:ext cx="2540563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1972 Kansanterveyslaki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-&gt; kansanterveystyö kuntien/kuntain-liittojen vastuulle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9186081" y="2617783"/>
            <a:ext cx="176822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MITEN SUOMI HOITAA?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846230" y="2938726"/>
            <a:ext cx="1701923" cy="16312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PERUS-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TERVEYDEN-HUOLTO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terveys-keskuksissa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847737" y="6042083"/>
            <a:ext cx="285956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Lääkärin vastaanotto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937663" y="5425091"/>
            <a:ext cx="183620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Vuodeosasto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4323" y="4808099"/>
            <a:ext cx="220945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Hammashoitola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31926" y="3310281"/>
            <a:ext cx="1786066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Mielenterveys-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toimisto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4323" y="2447068"/>
            <a:ext cx="196087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Äitiys- ja lastenneuvola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57498" y="1866051"/>
            <a:ext cx="2577244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Kouluterveydenhuolto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77242" y="1297405"/>
            <a:ext cx="3080139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Opiskelijate-rveydenhuolto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528574" y="768058"/>
            <a:ext cx="203805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Työterveyshuolto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095603" y="287696"/>
            <a:ext cx="2614290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ERIKOISSAIRAANHOITO sairaanhoitopiirien keskussairaaloissa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-myös psykiatriset- ja aluesairaalat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34819" y="4156661"/>
            <a:ext cx="214212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Sairaankuljetus</a:t>
            </a:r>
          </a:p>
        </p:txBody>
      </p:sp>
      <p:sp>
        <p:nvSpPr>
          <p:cNvPr id="20" name="Alanuoli 19"/>
          <p:cNvSpPr/>
          <p:nvPr/>
        </p:nvSpPr>
        <p:spPr>
          <a:xfrm>
            <a:off x="3467046" y="4592688"/>
            <a:ext cx="139040" cy="1423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Nuoli oikealle 22"/>
          <p:cNvSpPr/>
          <p:nvPr/>
        </p:nvSpPr>
        <p:spPr>
          <a:xfrm rot="7132521" flipV="1">
            <a:off x="2518462" y="4923990"/>
            <a:ext cx="914400" cy="170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Nuoli vasemmalle 23"/>
          <p:cNvSpPr/>
          <p:nvPr/>
        </p:nvSpPr>
        <p:spPr>
          <a:xfrm rot="18964021">
            <a:off x="2549463" y="4602396"/>
            <a:ext cx="346527" cy="1582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Nuoli vasemmalle 24"/>
          <p:cNvSpPr/>
          <p:nvPr/>
        </p:nvSpPr>
        <p:spPr>
          <a:xfrm rot="10800000" flipH="1">
            <a:off x="2373606" y="4228888"/>
            <a:ext cx="437047" cy="1687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Nuoli vasemmalle 25"/>
          <p:cNvSpPr/>
          <p:nvPr/>
        </p:nvSpPr>
        <p:spPr>
          <a:xfrm>
            <a:off x="2017992" y="3497342"/>
            <a:ext cx="792661" cy="196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Nuoli vasemmalle 26"/>
          <p:cNvSpPr/>
          <p:nvPr/>
        </p:nvSpPr>
        <p:spPr>
          <a:xfrm rot="1191628">
            <a:off x="2336837" y="2990080"/>
            <a:ext cx="493315" cy="181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Nuoli vasemmalle 27"/>
          <p:cNvSpPr/>
          <p:nvPr/>
        </p:nvSpPr>
        <p:spPr>
          <a:xfrm rot="3384291">
            <a:off x="2481009" y="2500758"/>
            <a:ext cx="725062" cy="1854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Nuoli vasemmalle 28"/>
          <p:cNvSpPr/>
          <p:nvPr/>
        </p:nvSpPr>
        <p:spPr>
          <a:xfrm rot="4194391">
            <a:off x="2501688" y="2228651"/>
            <a:ext cx="1212662" cy="189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0" name="Nuoli vasemmalle 29"/>
          <p:cNvSpPr/>
          <p:nvPr/>
        </p:nvSpPr>
        <p:spPr>
          <a:xfrm rot="5183901">
            <a:off x="2632408" y="1944690"/>
            <a:ext cx="1681328" cy="1615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Nuoli vasemmalle 30"/>
          <p:cNvSpPr/>
          <p:nvPr/>
        </p:nvSpPr>
        <p:spPr>
          <a:xfrm>
            <a:off x="7424009" y="3154954"/>
            <a:ext cx="1762072" cy="3609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2" name="Nuoli vasemmalle 31"/>
          <p:cNvSpPr/>
          <p:nvPr/>
        </p:nvSpPr>
        <p:spPr>
          <a:xfrm rot="5400000">
            <a:off x="9720142" y="2073176"/>
            <a:ext cx="700102" cy="3168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Nuoli vasemmalle 32"/>
          <p:cNvSpPr/>
          <p:nvPr/>
        </p:nvSpPr>
        <p:spPr>
          <a:xfrm rot="16200000">
            <a:off x="9733073" y="4352167"/>
            <a:ext cx="674240" cy="3168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4" name="Nuoli vasemmalle 33"/>
          <p:cNvSpPr/>
          <p:nvPr/>
        </p:nvSpPr>
        <p:spPr>
          <a:xfrm>
            <a:off x="4548153" y="3154955"/>
            <a:ext cx="335294" cy="36097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" name="Nuoli vasemmalle 34"/>
          <p:cNvSpPr/>
          <p:nvPr/>
        </p:nvSpPr>
        <p:spPr>
          <a:xfrm rot="5400000">
            <a:off x="3740459" y="2137336"/>
            <a:ext cx="1146642" cy="40201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6" name="Nuoli oikealle 35"/>
          <p:cNvSpPr/>
          <p:nvPr/>
        </p:nvSpPr>
        <p:spPr>
          <a:xfrm>
            <a:off x="6709893" y="854401"/>
            <a:ext cx="618186" cy="35724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7321763" y="192471"/>
            <a:ext cx="1354065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YLIOPISTOL-LISET SAIRAALAT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-vaativa erityistason hoito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4577355" y="1949265"/>
            <a:ext cx="433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JULKINEN TERVEYDENHUOLTO 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8980019" y="287696"/>
            <a:ext cx="3005919" cy="13849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YKSITYINEN PUOLI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täydentää julkista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-potilas maksaa itse -&gt; korvauksia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KELAlta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662791" y="4909361"/>
            <a:ext cx="2901782" cy="166199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KOLMAS SEKTORI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Kansalaisjärjestöjä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Yhdistyksiä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Säätiöitä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564573" y="4905862"/>
            <a:ext cx="3421365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-vapaaehtoistoimintaa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-vertaistukea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-poliittista vaikuttamista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-edunvalvontaa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kehittämis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ja tutkimustoimintaa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-terveyspalveluiden tuottamista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BC805C1-692C-0AAB-788A-1453EDC41C87}"/>
              </a:ext>
            </a:extLst>
          </p:cNvPr>
          <p:cNvSpPr txBox="1"/>
          <p:nvPr/>
        </p:nvSpPr>
        <p:spPr>
          <a:xfrm>
            <a:off x="700459" y="-61802"/>
            <a:ext cx="363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1972-2022</a:t>
            </a:r>
          </a:p>
        </p:txBody>
      </p:sp>
    </p:spTree>
    <p:extLst>
      <p:ext uri="{BB962C8B-B14F-4D97-AF65-F5344CB8AC3E}">
        <p14:creationId xmlns:p14="http://schemas.microsoft.com/office/powerpoint/2010/main" val="4669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4A40A-E4F0-CDC5-B996-7A9777F3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20224"/>
            <a:ext cx="10515600" cy="69215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0070C0"/>
                </a:solidFill>
              </a:rPr>
              <a:t>Suuret yhteiskunnalliset muutokset syynä sote-uudistukseen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D69DB0-00A7-1AE6-1689-E3C103DE2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966" y="1288097"/>
            <a:ext cx="6380480" cy="565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Yhteiskunnallisia muutoksia</a:t>
            </a:r>
          </a:p>
          <a:p>
            <a:r>
              <a:rPr lang="fi-FI" sz="2000" b="1" dirty="0"/>
              <a:t>Väestörakenteen muutos</a:t>
            </a:r>
          </a:p>
          <a:p>
            <a:pPr lvl="1"/>
            <a:r>
              <a:rPr lang="fi-FI" sz="2000" dirty="0"/>
              <a:t>syntyvyyden lasku ja eliniän piteneminen</a:t>
            </a:r>
          </a:p>
          <a:p>
            <a:r>
              <a:rPr lang="fi-FI" sz="2000" b="1" dirty="0"/>
              <a:t>Huoltosuhteen muutos</a:t>
            </a:r>
          </a:p>
          <a:p>
            <a:pPr lvl="1"/>
            <a:r>
              <a:rPr lang="fi-FI" sz="2000" dirty="0"/>
              <a:t>yhä suurempi osa väestöstä eläkkeellä ja siten työvoiman ulkopuolella</a:t>
            </a:r>
          </a:p>
          <a:p>
            <a:pPr lvl="1"/>
            <a:r>
              <a:rPr lang="fi-FI" sz="2000" dirty="0"/>
              <a:t>verotulojen väheneminen</a:t>
            </a:r>
          </a:p>
          <a:p>
            <a:r>
              <a:rPr lang="fi-FI" sz="2000" b="1" dirty="0"/>
              <a:t>Kustannusten kasvu</a:t>
            </a:r>
          </a:p>
          <a:p>
            <a:pPr lvl="1"/>
            <a:r>
              <a:rPr lang="fi-FI" sz="2000" dirty="0"/>
              <a:t>vanhusten sosiaali- ja terveyspalvelut kuormittavat terveydenhuoltoa yhä enemmän</a:t>
            </a:r>
          </a:p>
          <a:p>
            <a:pPr lvl="1"/>
            <a:r>
              <a:rPr lang="fi-FI" sz="2000" dirty="0"/>
              <a:t>pitkäaikaissairauksien hoito on erityisen kallista</a:t>
            </a:r>
            <a:endParaRPr lang="fi-FI" sz="2000" b="1" dirty="0"/>
          </a:p>
          <a:p>
            <a:r>
              <a:rPr lang="fi-FI" sz="2000" b="1" dirty="0"/>
              <a:t>Palvelujen laatu</a:t>
            </a:r>
          </a:p>
          <a:p>
            <a:pPr lvl="1"/>
            <a:r>
              <a:rPr lang="fi-FI" sz="2000" dirty="0"/>
              <a:t>palvelujen saatavuudessa ja saavutettavuudessa sekä ammattitaitoisen työvoiman saannissa alueellisia eroja</a:t>
            </a:r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5D4742-A19A-DCE2-4893-97D1E0D5F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4880" y="1288097"/>
            <a:ext cx="4571154" cy="520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Sote 2023 tavoitteita</a:t>
            </a:r>
            <a:endParaRPr lang="fi-FI" sz="2000" dirty="0"/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turvata yhdenvertaiset ja laadukkaat sosiaali- ja terveydenhuollon sekä pelastustoimen palvelut hyvinvointialueella asuville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parantaa palvelujen saatavuutta ja saavutettavuutta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kaventaa hyvinvointi- ja terveyseroja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turvata ammattitaitoisen työvoiman saanti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vastata väestön ikääntymisen ja syntyvyyden laskun aiheuttamiin haasteisiin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hillitä kustannusten kasvua</a:t>
            </a:r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FFB5EA-9A98-96E9-89C4-033E3F35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902B26-BD20-6650-2ABF-74005465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303C7A2-A008-F422-04DE-350B67A9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2" y="0"/>
            <a:ext cx="10257376" cy="685800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AD7359-87A2-D130-0B29-A492BB79C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76" y="171450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5A219B4-8C41-4DD9-6B89-2270A5E19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E047904-ADA3-EA6F-E78D-C486DCD3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2"/>
            <a:ext cx="10601325" cy="6602054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C7654C0-85F2-9CA7-3E78-91B68773B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50" y="18927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680EFFF-420F-7F27-F787-A6A922BBD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224" y="627697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53D8AF1-04BF-C9AA-78CA-8425A3D0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D1AD743-46DC-41E6-9F81-A9C4EBE8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28011" cy="685800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9D1E60B-6032-7B10-FD22-B418C234D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10" y="16895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5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EE7DAB3-6219-B38A-27D9-5729C1892600}"/>
              </a:ext>
            </a:extLst>
          </p:cNvPr>
          <p:cNvSpPr txBox="1"/>
          <p:nvPr/>
        </p:nvSpPr>
        <p:spPr>
          <a:xfrm>
            <a:off x="153459" y="3617655"/>
            <a:ext cx="11967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Palveluohjaus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Moniammatillinen tiimi selvittää palveluiden tarpeen ja pohtii vaihtoehtoja yhdessä asiakkaan kanssa.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Valitut palvelut yhdistetään hoito- tai palveluketjuksi.</a:t>
            </a:r>
          </a:p>
          <a:p>
            <a:r>
              <a:rPr lang="fi-FI" sz="2000" b="1" dirty="0"/>
              <a:t>Hoitotakuu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Potilaan oikeus päästä kiireettömään hoitoon tietyssä ajassa.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Kiireellistä hoitoa on oikeus saada välittömästi.</a:t>
            </a:r>
          </a:p>
          <a:p>
            <a:r>
              <a:rPr lang="fi-FI" sz="2000" b="1" dirty="0"/>
              <a:t>Käypä hoito -suositukset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asiantuntijoiden laatimia, tutkimuksiin pohjautuvia ohjeita yleisimpien sairauksien hoitoon ja ehkäisyyn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yhtenäistävät hoitokäytänteitä koko maassa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543DDC9-5981-24CB-7856-3EA6E1ABB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70E9F8A-D048-2DF8-07A8-667C58C66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0"/>
            <a:ext cx="12192000" cy="3830320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D73201-2F7A-DD75-751D-1E535AFFD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566949-64BC-69B5-9883-4FF0939C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35" y="597888"/>
            <a:ext cx="11220450" cy="939800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Sote-keskuksista saa terveys- ja sosiaalipalvelut yhdestä paikasta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97F1F9-2BE3-A611-57E9-353FD442A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90" y="1819592"/>
            <a:ext cx="5614670" cy="492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Tavoitteita</a:t>
            </a:r>
          </a:p>
          <a:p>
            <a:r>
              <a:rPr lang="fi-FI" sz="2000" dirty="0"/>
              <a:t>Asiakas saa apua kaikissa elämäntilanteissa mahdollisimman sujuvasti.</a:t>
            </a:r>
          </a:p>
          <a:p>
            <a:r>
              <a:rPr lang="fi-FI" sz="2000" dirty="0"/>
              <a:t>Ammattilaisten yhteistyö tehostuu. (moniammatilliset tiimit)</a:t>
            </a:r>
          </a:p>
          <a:p>
            <a:r>
              <a:rPr lang="fi-FI" sz="2000" dirty="0"/>
              <a:t>Digi- ja mobiilipalveluiden käyttöä lisätään.</a:t>
            </a:r>
          </a:p>
          <a:p>
            <a:r>
              <a:rPr lang="fi-FI" sz="2000" dirty="0"/>
              <a:t>Lääkäreiden ilta- ja viikonloppuvastaanottoja lisätään tarvittaessa.</a:t>
            </a:r>
          </a:p>
          <a:p>
            <a:r>
              <a:rPr lang="fi-FI" sz="2000" dirty="0"/>
              <a:t>Asiakaslähtöisyyttä sekä työntekijöiden hyvinvointia tuetaan näyttöön perustuvilla menetelmillä.</a:t>
            </a:r>
          </a:p>
          <a:p>
            <a:r>
              <a:rPr lang="fi-FI" sz="2000" dirty="0"/>
              <a:t>Tutkimus- ja kehittämistoiminta otetaan osaksi työtä.</a:t>
            </a:r>
          </a:p>
          <a:p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8CA0E9-C6B2-3419-0563-7D090C62E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16137"/>
            <a:ext cx="5852160" cy="463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Hyötyjä sekä yksilölle että yhteiskunnalle</a:t>
            </a:r>
          </a:p>
          <a:p>
            <a:pPr marL="0" indent="0">
              <a:buNone/>
            </a:pPr>
            <a:endParaRPr lang="fi-FI" sz="2000" b="1" dirty="0"/>
          </a:p>
          <a:p>
            <a:r>
              <a:rPr lang="fi-FI" sz="2000" dirty="0"/>
              <a:t>Palveluiden hyvä </a:t>
            </a:r>
            <a:r>
              <a:rPr lang="fi-FI" sz="2000" b="1" dirty="0"/>
              <a:t>saatavuus, oikea-aikaisuus ja jatkuvuus</a:t>
            </a:r>
            <a:r>
              <a:rPr lang="fi-FI" sz="2000" dirty="0"/>
              <a:t> ehkäisevät ongelmien pahenemista sekä  hillitsevät sote-palveluiden kustannuksia.</a:t>
            </a:r>
          </a:p>
          <a:p>
            <a:r>
              <a:rPr lang="fi-FI" sz="2000" b="1" dirty="0"/>
              <a:t>Terveydenhuollon painopiste </a:t>
            </a:r>
            <a:r>
              <a:rPr lang="fi-FI" sz="2000" dirty="0"/>
              <a:t>siirtyy kalliista erikoissairaanhoidosta perustasolle ja ehkäisevään työhön.</a:t>
            </a:r>
          </a:p>
          <a:p>
            <a:r>
              <a:rPr lang="fi-FI" sz="2000" b="1" dirty="0"/>
              <a:t>Sosiaalihuollossa painopiste </a:t>
            </a:r>
            <a:r>
              <a:rPr lang="fi-FI" sz="2000" dirty="0"/>
              <a:t>siirtyy</a:t>
            </a:r>
            <a:r>
              <a:rPr lang="fi-FI" sz="2000" b="1" dirty="0"/>
              <a:t> </a:t>
            </a:r>
            <a:r>
              <a:rPr lang="fi-FI" sz="2000" dirty="0"/>
              <a:t>entistä tehokkaammin</a:t>
            </a:r>
            <a:r>
              <a:rPr lang="fi-FI" sz="2000" b="1" dirty="0"/>
              <a:t> </a:t>
            </a:r>
            <a:r>
              <a:rPr lang="fi-FI" sz="2000" dirty="0"/>
              <a:t>varhaiseen tukeen.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994C0DC-1B62-BD1E-9821-D6C1757EB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10" y="16895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B05AD7E-5106-BD3D-9DBA-D9C793AC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0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7B95F9-80A9-056B-AC5C-6DC42207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200572"/>
            <a:ext cx="10382251" cy="6256022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8E00F38-8C88-AE1D-6D73-3A13448EB444}"/>
              </a:ext>
            </a:extLst>
          </p:cNvPr>
          <p:cNvSpPr/>
          <p:nvPr/>
        </p:nvSpPr>
        <p:spPr>
          <a:xfrm>
            <a:off x="95248" y="218351"/>
            <a:ext cx="238760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TÄYDENTÄVÄT PALVELUT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A30B592-081C-B012-837B-9AF2E2E0E76E}"/>
              </a:ext>
            </a:extLst>
          </p:cNvPr>
          <p:cNvSpPr/>
          <p:nvPr/>
        </p:nvSpPr>
        <p:spPr>
          <a:xfrm>
            <a:off x="8108527" y="218351"/>
            <a:ext cx="238760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HYVINVOINNIN JA TERVEYDEN EDISTÄMINEN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6A4852D-FEC1-9539-A9D3-284358DC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58" y="5203150"/>
            <a:ext cx="1782969" cy="11024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58B0FFD3-97F2-73FB-921C-BABC1886AFBA}"/>
              </a:ext>
            </a:extLst>
          </p:cNvPr>
          <p:cNvSpPr/>
          <p:nvPr/>
        </p:nvSpPr>
        <p:spPr>
          <a:xfrm>
            <a:off x="95250" y="4848225"/>
            <a:ext cx="2314151" cy="1790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SOSIAALIHUOLLON JA TERVEYDENHUOLLON ERITYISTASON PALVELUT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B9399DC-FA83-B2BE-4B20-36008E24CC87}"/>
              </a:ext>
            </a:extLst>
          </p:cNvPr>
          <p:cNvSpPr/>
          <p:nvPr/>
        </p:nvSpPr>
        <p:spPr>
          <a:xfrm>
            <a:off x="4105275" y="6219825"/>
            <a:ext cx="3609975" cy="511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ENSIHOITO JA PELASTUSTOIMI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96E682B-0D99-BB58-6D0B-57C025735BCD}"/>
              </a:ext>
            </a:extLst>
          </p:cNvPr>
          <p:cNvSpPr txBox="1"/>
          <p:nvPr/>
        </p:nvSpPr>
        <p:spPr>
          <a:xfrm>
            <a:off x="8713159" y="5479508"/>
            <a:ext cx="1764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SOTEKESKUS</a:t>
            </a:r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0D330F5-3520-2FB2-6359-55E6C7672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76" y="149789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E44F522A-0632-0663-FF81-609913D17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iehkura">
  <a:themeElements>
    <a:clrScheme name="Paperi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iehkur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AA8DEF-BE39-4467-8DC5-519616275F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46F4B-BE01-4104-BFE6-798279F12F4F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A2AC2AC4-025C-4056-9B7C-6AC5F01B96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524</Words>
  <Application>Microsoft Office PowerPoint</Application>
  <PresentationFormat>Laajakuva</PresentationFormat>
  <Paragraphs>107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Tw Cen MT</vt:lpstr>
      <vt:lpstr>Wingdings 3</vt:lpstr>
      <vt:lpstr>Office-teema</vt:lpstr>
      <vt:lpstr>Kiehkura</vt:lpstr>
      <vt:lpstr>Pisara</vt:lpstr>
      <vt:lpstr> Suomen sosiaali- ja terveyspalvelujärjestelmä 2023 alkaen</vt:lpstr>
      <vt:lpstr>PowerPoint-esitys</vt:lpstr>
      <vt:lpstr>Suuret yhteiskunnalliset muutokset syynä sote-uudistukseen</vt:lpstr>
      <vt:lpstr>PowerPoint-esitys</vt:lpstr>
      <vt:lpstr>PowerPoint-esitys</vt:lpstr>
      <vt:lpstr>PowerPoint-esitys</vt:lpstr>
      <vt:lpstr>PowerPoint-esitys</vt:lpstr>
      <vt:lpstr>Sote-keskuksista saa terveys- ja sosiaalipalvelut yhdestä paikasta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sosiaali- ja terveyspalvelujärjestelmä</dc:title>
  <dc:creator>Paula</dc:creator>
  <cp:lastModifiedBy>Löfström Leena</cp:lastModifiedBy>
  <cp:revision>28</cp:revision>
  <dcterms:created xsi:type="dcterms:W3CDTF">2022-06-21T06:57:15Z</dcterms:created>
  <dcterms:modified xsi:type="dcterms:W3CDTF">2023-02-22T11:07:29Z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