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60" r:id="rId3"/>
    <p:sldId id="264" r:id="rId4"/>
    <p:sldId id="263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6B94B-2ED6-E0A3-DA44-A4C4B43C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D200F9-7EC8-466A-7422-8685B92B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67264-39DE-C2AE-E409-8DD9A63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E158AA-BA10-56BC-4B00-B056112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9483B4-2507-C539-3496-43E9098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711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C5EFB-093B-3EFB-9CF5-B849A076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F2479-A72F-7F08-F4A3-B5CEE51C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BE475-F262-FDFF-0B0D-71130014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6B8063-7D5D-5D00-414C-536A38B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217F63-3EF7-6BC6-E012-E566C9CE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30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B98FF-61D9-CEA0-B75B-6DDFB012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AB84A-56EA-AEC3-9D8C-5AC474C2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9AE5A-3646-0144-E669-E660555D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07740D-6B84-8E1C-1820-9BF61E10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382BA-9877-F447-2348-D699F9F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57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E42F8-2139-7E50-0464-A247F184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274AF-3B05-CC71-B5B6-D462F222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795FFB-AEE8-85F1-9423-ED0FF1E0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2D0A61-CDCE-52F4-0787-EE0116DD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3AC24-FD9C-3520-6433-E4766B1A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53EC89-A03C-91FC-880E-CA5DCFCB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769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F10F8-D074-CBE6-D5BC-6F647DF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11E34-194D-8864-E6C0-14A0844D0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C4F42A-BAFF-CDF4-5584-75870868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AD10CF-82C5-C9A4-0160-D0B10E644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58F814-AAD6-48C6-CF9B-C318D779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9E6CDE-AD2B-9BF2-A8C0-F7845AE8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285B3-CC23-E826-2CBE-BE89083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99CD25-46ED-9C04-C147-0B3C8E81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576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AF7-A53F-7949-A631-95DDC973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B30DB2-ED1A-36A8-E0CC-ACDEE8A8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B09853-45AA-18BA-078C-87FDCA3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204E29-AD7A-1D8B-D504-7CD429CA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3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379E54-1FEB-4F6C-0C2E-02879BF1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1A07A8-E7AF-9DCE-036F-CA1161B7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4A6927-F663-8ED2-49ED-B90E216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04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5E80A-E44F-9283-EA35-1217901E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5C03D-567E-F81C-85B3-76EF0AE6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CF4D42-B59B-CCB5-174C-BFAA5998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8779FA-6CEF-3A24-129F-85CCFCAC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C6949-B375-7C2F-20BD-F53CF31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1B05FC-1CE0-D86C-9E29-B14EC8F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1296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2C40B-089F-EF5A-220D-26B3079E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13B707-9187-EE13-6534-980ADF1E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288BD4-775A-37C2-6446-BBC77F0C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CFBEC5-D397-E400-5ACA-DE00806C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4C0728-CD32-6253-17B3-E591A37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F7962E-AC65-D55D-8823-7C768D1B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224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5B39-D427-BC0A-5AB4-9A28230F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42EFB4-4BED-0DA4-12BF-7777139A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9F68F-1140-C52F-83D4-D0F918D1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5EDA5B-3781-7279-A033-4E802D28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607A2C-7D46-B2E9-EF00-704C514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20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AC4418-DFAE-396C-C6B3-2F44CDEE6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C5985D-8810-542D-C289-A5944C79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30536-11B7-0476-D327-8B012DDD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3FEAAD-2633-0AFD-6A84-02B8473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F6BC7-D25B-F917-A8B5-726CEFB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76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005BDF9-DE7C-BC60-F28B-B0F1D76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E9776F-1322-2593-74BA-FD90582F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BA68F-BF2C-D93E-F742-1C036A71A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C0CB-B651-4589-B212-E577CFB65FE3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664F88-5B4C-C88B-B2C7-0953AF15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0B4860-02F1-714A-2575-ED087B968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9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4883446" y="2525445"/>
            <a:ext cx="2540563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1972 Kansanterveyslaki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-&gt; kansanterveystyö kuntien/kuntain-liittojen vastuulle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9186081" y="2617783"/>
            <a:ext cx="176822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MITEN SUOMI HOITAA?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846230" y="2938726"/>
            <a:ext cx="1701923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PERUS-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TERVEYDEN-HUOLTO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terveys-keskuksissa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1847737" y="6042083"/>
            <a:ext cx="285956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Lääkärin vastaanotto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37663" y="5425091"/>
            <a:ext cx="183620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Vuodeosasto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4323" y="4808099"/>
            <a:ext cx="220945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Hammashoitola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31926" y="3310281"/>
            <a:ext cx="178606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Mielenterveys-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toimisto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4323" y="2447068"/>
            <a:ext cx="196087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Äitiys- ja lastenneuvola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57498" y="1866051"/>
            <a:ext cx="257724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Kouluterveydenhuolto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77242" y="1297405"/>
            <a:ext cx="3080139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Opiskelijate-rveydenhuolto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528574" y="768058"/>
            <a:ext cx="203805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Työterveyshuolto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095603" y="287696"/>
            <a:ext cx="2614290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ERIKOISSAIRAANHOITO sairaanhoitopiirien keskussairaaloissa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-myös psykiatriset- ja aluesairaalat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34819" y="4156661"/>
            <a:ext cx="214212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Sairaankuljetus</a:t>
            </a:r>
          </a:p>
        </p:txBody>
      </p:sp>
      <p:sp>
        <p:nvSpPr>
          <p:cNvPr id="20" name="Alanuoli 19"/>
          <p:cNvSpPr/>
          <p:nvPr/>
        </p:nvSpPr>
        <p:spPr>
          <a:xfrm>
            <a:off x="3467046" y="4592688"/>
            <a:ext cx="139040" cy="1423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Nuoli oikealle 22"/>
          <p:cNvSpPr/>
          <p:nvPr/>
        </p:nvSpPr>
        <p:spPr>
          <a:xfrm rot="7132521" flipV="1">
            <a:off x="2518462" y="4923990"/>
            <a:ext cx="914400" cy="170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Nuoli vasemmalle 23"/>
          <p:cNvSpPr/>
          <p:nvPr/>
        </p:nvSpPr>
        <p:spPr>
          <a:xfrm rot="18964021">
            <a:off x="2549463" y="4602396"/>
            <a:ext cx="346527" cy="1582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Nuoli vasemmalle 24"/>
          <p:cNvSpPr/>
          <p:nvPr/>
        </p:nvSpPr>
        <p:spPr>
          <a:xfrm rot="10800000" flipH="1">
            <a:off x="2373606" y="4228888"/>
            <a:ext cx="437047" cy="1687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Nuoli vasemmalle 25"/>
          <p:cNvSpPr/>
          <p:nvPr/>
        </p:nvSpPr>
        <p:spPr>
          <a:xfrm>
            <a:off x="2017992" y="3497342"/>
            <a:ext cx="792661" cy="1969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Nuoli vasemmalle 26"/>
          <p:cNvSpPr/>
          <p:nvPr/>
        </p:nvSpPr>
        <p:spPr>
          <a:xfrm rot="1191628">
            <a:off x="2336837" y="2990080"/>
            <a:ext cx="493315" cy="181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Nuoli vasemmalle 27"/>
          <p:cNvSpPr/>
          <p:nvPr/>
        </p:nvSpPr>
        <p:spPr>
          <a:xfrm rot="3384291">
            <a:off x="2481009" y="2500758"/>
            <a:ext cx="725062" cy="185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Nuoli vasemmalle 28"/>
          <p:cNvSpPr/>
          <p:nvPr/>
        </p:nvSpPr>
        <p:spPr>
          <a:xfrm rot="4194391">
            <a:off x="2501688" y="2228651"/>
            <a:ext cx="1212662" cy="189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0" name="Nuoli vasemmalle 29"/>
          <p:cNvSpPr/>
          <p:nvPr/>
        </p:nvSpPr>
        <p:spPr>
          <a:xfrm rot="5183901">
            <a:off x="2632408" y="1944690"/>
            <a:ext cx="1681328" cy="1615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Nuoli vasemmalle 30"/>
          <p:cNvSpPr/>
          <p:nvPr/>
        </p:nvSpPr>
        <p:spPr>
          <a:xfrm>
            <a:off x="7424009" y="3154954"/>
            <a:ext cx="1762072" cy="360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Nuoli vasemmalle 31"/>
          <p:cNvSpPr/>
          <p:nvPr/>
        </p:nvSpPr>
        <p:spPr>
          <a:xfrm rot="5400000">
            <a:off x="9720142" y="2073176"/>
            <a:ext cx="700102" cy="3168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Nuoli vasemmalle 32"/>
          <p:cNvSpPr/>
          <p:nvPr/>
        </p:nvSpPr>
        <p:spPr>
          <a:xfrm rot="16200000">
            <a:off x="9733073" y="4352167"/>
            <a:ext cx="674240" cy="3168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Nuoli vasemmalle 33"/>
          <p:cNvSpPr/>
          <p:nvPr/>
        </p:nvSpPr>
        <p:spPr>
          <a:xfrm>
            <a:off x="4548153" y="3154955"/>
            <a:ext cx="335294" cy="36097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5" name="Nuoli vasemmalle 34"/>
          <p:cNvSpPr/>
          <p:nvPr/>
        </p:nvSpPr>
        <p:spPr>
          <a:xfrm rot="5400000">
            <a:off x="3740459" y="2137336"/>
            <a:ext cx="1146642" cy="40201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Nuoli oikealle 35"/>
          <p:cNvSpPr/>
          <p:nvPr/>
        </p:nvSpPr>
        <p:spPr>
          <a:xfrm>
            <a:off x="6709893" y="854401"/>
            <a:ext cx="618186" cy="3572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7321763" y="192471"/>
            <a:ext cx="1354065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YLIOPISTOL-LISET SAIRAALAT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-vaativa erityistason hoito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4577355" y="1949265"/>
            <a:ext cx="433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JULKINEN TERVEYDENHUOLTO 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8980019" y="287696"/>
            <a:ext cx="3005919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YKSITYINEN PUOLI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täydentää julkista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-potilas maksaa itse -&gt; korvauksia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KELAlta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662791" y="4909361"/>
            <a:ext cx="2901782" cy="166199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KOLMAS SEKTORI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Kansalaisjärjestöjä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Yhdistyksiä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Säätiöitä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564573" y="4905862"/>
            <a:ext cx="3421365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-vapaaehtoistoimintaa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-vertaistukea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-poliittista vaikuttamista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-edunvalvontaa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kehittämis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 ja tutkimustoimintaa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-terveyspalveluiden tuottamista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BC805C1-692C-0AAB-788A-1453EDC41C87}"/>
              </a:ext>
            </a:extLst>
          </p:cNvPr>
          <p:cNvSpPr txBox="1"/>
          <p:nvPr/>
        </p:nvSpPr>
        <p:spPr>
          <a:xfrm>
            <a:off x="700459" y="-61802"/>
            <a:ext cx="363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1972-2022</a:t>
            </a:r>
          </a:p>
        </p:txBody>
      </p:sp>
    </p:spTree>
    <p:extLst>
      <p:ext uri="{BB962C8B-B14F-4D97-AF65-F5344CB8AC3E}">
        <p14:creationId xmlns:p14="http://schemas.microsoft.com/office/powerpoint/2010/main" val="30018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047904-ADA3-EA6F-E78D-C486DCD3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2"/>
            <a:ext cx="10601325" cy="6602054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7654C0-85F2-9CA7-3E78-91B68773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50" y="18927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680EFFF-420F-7F27-F787-A6A922BB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224" y="627697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EE7DAB3-6219-B38A-27D9-5729C1892600}"/>
              </a:ext>
            </a:extLst>
          </p:cNvPr>
          <p:cNvSpPr txBox="1"/>
          <p:nvPr/>
        </p:nvSpPr>
        <p:spPr>
          <a:xfrm>
            <a:off x="153459" y="3617655"/>
            <a:ext cx="1196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Palveluohjaus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Moniammatillinen tiimi selvittää palveluiden tarpeen ja pohtii vaihtoehtoja yhdessä asiakkaan kanssa.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Valitut palvelut yhdistetään hoito- tai palveluketjuksi.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Hoitotakuu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Potilaan oikeus päästä kiireettömään hoitoon tietyssä ajassa.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Kiireellistä hoitoa on oikeus saada välittömästi.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Käypä hoito -suositukset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asiantuntijoiden laatimia, tutkimuksiin pohjautuvia ohjeita yleisimpien sairauksien hoitoon ja ehkäisyyn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yhtenäistävät hoitokäytänteitä koko maassa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543DDC9-5981-24CB-7856-3EA6E1AB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70E9F8A-D048-2DF8-07A8-667C58C6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12192000" cy="383032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73201-2F7A-DD75-751D-1E535AFFD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stakkaisista kulmista leikattu suorakulmio 5"/>
          <p:cNvSpPr/>
          <p:nvPr/>
        </p:nvSpPr>
        <p:spPr>
          <a:xfrm>
            <a:off x="1496292" y="1337384"/>
            <a:ext cx="8333509" cy="83127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POTILAAN ONGELMA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267691" y="498763"/>
            <a:ext cx="1026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latin typeface="Comic Sans MS" panose="030F0702030302020204" pitchFamily="66" charset="0"/>
              </a:rPr>
              <a:t>POTILAANA SUOMESSA – OIREESTA DIAGNOOSIIN</a:t>
            </a:r>
          </a:p>
        </p:txBody>
      </p:sp>
      <p:sp>
        <p:nvSpPr>
          <p:cNvPr id="8" name="Vastakkaisista kulmista leikattu suorakulmio 7"/>
          <p:cNvSpPr/>
          <p:nvPr/>
        </p:nvSpPr>
        <p:spPr>
          <a:xfrm>
            <a:off x="1569027" y="2484058"/>
            <a:ext cx="8188036" cy="1745673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ANAMNEESI eli esitiedot</a:t>
            </a:r>
          </a:p>
          <a:p>
            <a:pPr marL="285750" indent="-285750" algn="ctr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Vaivan kesto, luonne, haitta</a:t>
            </a:r>
          </a:p>
          <a:p>
            <a:pPr marL="285750" indent="-285750" algn="ctr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Muut oireet, aiemmat sairaudet, lääkkeet</a:t>
            </a:r>
          </a:p>
          <a:p>
            <a:pPr marL="285750" indent="-285750" algn="ctr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Elintavat, elämäntapahtumat, perinnöllinen alttius</a:t>
            </a:r>
          </a:p>
        </p:txBody>
      </p:sp>
      <p:sp>
        <p:nvSpPr>
          <p:cNvPr id="9" name="Vastakkaisista kulmista leikattu suorakulmio 8"/>
          <p:cNvSpPr/>
          <p:nvPr/>
        </p:nvSpPr>
        <p:spPr>
          <a:xfrm>
            <a:off x="1569027" y="4552035"/>
            <a:ext cx="8188037" cy="157941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STATUKSEN TEKO eli tutkimus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- nykytilanteen selvittäminen</a:t>
            </a:r>
          </a:p>
          <a:p>
            <a:pPr marL="457200" indent="-457200" algn="ctr">
              <a:buFontTx/>
              <a:buChar char="-"/>
            </a:pPr>
            <a:r>
              <a:rPr lang="fi-FI" sz="2800" dirty="0">
                <a:solidFill>
                  <a:schemeClr val="tx1"/>
                </a:solidFill>
              </a:rPr>
              <a:t>katselu, kuuntelu, tunnustelu, painelu</a:t>
            </a:r>
          </a:p>
          <a:p>
            <a:pPr marL="457200" indent="-457200" algn="ctr">
              <a:buFontTx/>
              <a:buChar char="-"/>
            </a:pPr>
            <a:r>
              <a:rPr lang="fi-FI" sz="2800" dirty="0">
                <a:solidFill>
                  <a:schemeClr val="tx1"/>
                </a:solidFill>
              </a:rPr>
              <a:t>ruumiin ontelot</a:t>
            </a:r>
          </a:p>
        </p:txBody>
      </p:sp>
      <p:sp>
        <p:nvSpPr>
          <p:cNvPr id="10" name="Alanuoli 9"/>
          <p:cNvSpPr/>
          <p:nvPr/>
        </p:nvSpPr>
        <p:spPr>
          <a:xfrm>
            <a:off x="5049982" y="2168657"/>
            <a:ext cx="540328" cy="315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nuoli 10"/>
          <p:cNvSpPr/>
          <p:nvPr/>
        </p:nvSpPr>
        <p:spPr>
          <a:xfrm>
            <a:off x="5049982" y="4229731"/>
            <a:ext cx="540328" cy="322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/>
          <p:cNvSpPr txBox="1"/>
          <p:nvPr/>
        </p:nvSpPr>
        <p:spPr>
          <a:xfrm>
            <a:off x="10224657" y="1225689"/>
            <a:ext cx="290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KLIININEN</a:t>
            </a:r>
          </a:p>
          <a:p>
            <a:r>
              <a:rPr lang="fi-FI" sz="2000" b="1" dirty="0"/>
              <a:t> TUTKIMUS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754879" y="6297708"/>
            <a:ext cx="220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LÄHETE</a:t>
            </a:r>
          </a:p>
        </p:txBody>
      </p:sp>
    </p:spTree>
    <p:extLst>
      <p:ext uri="{BB962C8B-B14F-4D97-AF65-F5344CB8AC3E}">
        <p14:creationId xmlns:p14="http://schemas.microsoft.com/office/powerpoint/2010/main" val="12044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stakkaisista kulmista leikattu suorakulmio 1"/>
          <p:cNvSpPr/>
          <p:nvPr/>
        </p:nvSpPr>
        <p:spPr>
          <a:xfrm>
            <a:off x="935182" y="353291"/>
            <a:ext cx="7024256" cy="187036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LABORATORIOKOKEET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-veri-, virtsa-, solunäytteet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-viite- ja tavoitearvot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-kertoo tulehduksista, sisäelinten tilasta</a:t>
            </a:r>
          </a:p>
        </p:txBody>
      </p:sp>
      <p:sp>
        <p:nvSpPr>
          <p:cNvPr id="3" name="Vastakkaisista kulmista leikattu suorakulmio 2"/>
          <p:cNvSpPr/>
          <p:nvPr/>
        </p:nvSpPr>
        <p:spPr>
          <a:xfrm>
            <a:off x="914400" y="2504210"/>
            <a:ext cx="7024255" cy="1766454"/>
          </a:xfrm>
          <a:prstGeom prst="snip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TÄHYSTÄMINEN</a:t>
            </a:r>
          </a:p>
          <a:p>
            <a:pPr marL="285750" indent="-285750" algn="ctr">
              <a:buFontTx/>
              <a:buChar char="-"/>
            </a:pPr>
            <a:r>
              <a:rPr lang="fi-FI" sz="2800" dirty="0" err="1">
                <a:solidFill>
                  <a:schemeClr val="tx1"/>
                </a:solidFill>
              </a:rPr>
              <a:t>Gastroskopia</a:t>
            </a:r>
            <a:r>
              <a:rPr lang="fi-FI" sz="2800" dirty="0">
                <a:solidFill>
                  <a:schemeClr val="tx1"/>
                </a:solidFill>
              </a:rPr>
              <a:t> eli mahalaukun tähystys</a:t>
            </a:r>
          </a:p>
          <a:p>
            <a:pPr marL="285750" indent="-285750" algn="ctr">
              <a:buFontTx/>
              <a:buChar char="-"/>
            </a:pPr>
            <a:r>
              <a:rPr lang="fi-FI" sz="2800" dirty="0" err="1">
                <a:solidFill>
                  <a:schemeClr val="tx1"/>
                </a:solidFill>
              </a:rPr>
              <a:t>Kolonoskopia</a:t>
            </a:r>
            <a:r>
              <a:rPr lang="fi-FI" sz="2800" dirty="0">
                <a:solidFill>
                  <a:schemeClr val="tx1"/>
                </a:solidFill>
              </a:rPr>
              <a:t> eli paksusuolen </a:t>
            </a:r>
            <a:r>
              <a:rPr lang="fi-FI" sz="2800" dirty="0" err="1">
                <a:solidFill>
                  <a:schemeClr val="tx1"/>
                </a:solidFill>
              </a:rPr>
              <a:t>tähystyt</a:t>
            </a:r>
            <a:endParaRPr lang="fi-FI" sz="28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i-FI" sz="2800" dirty="0">
                <a:solidFill>
                  <a:schemeClr val="tx1"/>
                </a:solidFill>
              </a:rPr>
              <a:t>koepalat kudoksesta + solunäytteet</a:t>
            </a:r>
          </a:p>
        </p:txBody>
      </p:sp>
      <p:sp>
        <p:nvSpPr>
          <p:cNvPr id="5" name="Vastakkaisista kulmista leikattu suorakulmio 4"/>
          <p:cNvSpPr/>
          <p:nvPr/>
        </p:nvSpPr>
        <p:spPr>
          <a:xfrm>
            <a:off x="935182" y="4696691"/>
            <a:ext cx="7024255" cy="1683327"/>
          </a:xfrm>
          <a:prstGeom prst="snip2Diag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tx1"/>
                </a:solidFill>
              </a:rPr>
              <a:t>KUVAUKSET</a:t>
            </a:r>
          </a:p>
          <a:p>
            <a:pPr marL="285750" indent="-285750" algn="ctr">
              <a:buFontTx/>
              <a:buChar char="-"/>
            </a:pPr>
            <a:r>
              <a:rPr lang="fi-FI" sz="2800" dirty="0">
                <a:solidFill>
                  <a:schemeClr val="tx1"/>
                </a:solidFill>
              </a:rPr>
              <a:t>röntgenkuvaus, magneettikuvaus, tietokonekerroskuvaus, ultraäänikuvaus, varjoainekuvaus, kapseliendoskopia</a:t>
            </a:r>
          </a:p>
        </p:txBody>
      </p:sp>
      <p:pic>
        <p:nvPicPr>
          <p:cNvPr id="1026" name="Picture 2" descr="http://pdg.talola.com/img/i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18" y="1359637"/>
            <a:ext cx="2664079" cy="40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hnpcc.fi/files/hnpcc.auttaa.fi/kolon.jpg"/>
          <p:cNvSpPr>
            <a:spLocks noChangeAspect="1" noChangeArrowheads="1"/>
          </p:cNvSpPr>
          <p:nvPr/>
        </p:nvSpPr>
        <p:spPr bwMode="auto">
          <a:xfrm>
            <a:off x="9507394" y="4067174"/>
            <a:ext cx="2857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Kaarinuoli vasemmalle 7"/>
          <p:cNvSpPr/>
          <p:nvPr/>
        </p:nvSpPr>
        <p:spPr>
          <a:xfrm>
            <a:off x="7959437" y="1257300"/>
            <a:ext cx="799810" cy="22756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9" name="Kaarinuoli vasemmalle 8"/>
          <p:cNvSpPr/>
          <p:nvPr/>
        </p:nvSpPr>
        <p:spPr>
          <a:xfrm>
            <a:off x="7959437" y="3844636"/>
            <a:ext cx="799810" cy="22652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3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stakkaisista kulmista leikattu suorakulmio 1"/>
          <p:cNvSpPr/>
          <p:nvPr/>
        </p:nvSpPr>
        <p:spPr>
          <a:xfrm>
            <a:off x="1849582" y="784516"/>
            <a:ext cx="4842163" cy="16002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TOIMINTAKOKEET</a:t>
            </a:r>
          </a:p>
          <a:p>
            <a:pPr marL="285750" indent="-285750" algn="ctr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EKG</a:t>
            </a:r>
          </a:p>
          <a:p>
            <a:pPr marL="285750" indent="-285750" algn="ctr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EEG</a:t>
            </a:r>
          </a:p>
        </p:txBody>
      </p:sp>
      <p:sp>
        <p:nvSpPr>
          <p:cNvPr id="3" name="Vastakkaisista kulmista leikattu suorakulmio 2"/>
          <p:cNvSpPr/>
          <p:nvPr/>
        </p:nvSpPr>
        <p:spPr>
          <a:xfrm>
            <a:off x="997527" y="2992581"/>
            <a:ext cx="5694218" cy="1579419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OMAT MITTARIT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-verenpainemittari, PEF-mittari, askelmittari, sykemittari,  vaaka, mittanauha, BMI</a:t>
            </a:r>
          </a:p>
        </p:txBody>
      </p:sp>
      <p:sp>
        <p:nvSpPr>
          <p:cNvPr id="4" name="Vastakkaisista kulmista leikattu suorakulmio 3"/>
          <p:cNvSpPr/>
          <p:nvPr/>
        </p:nvSpPr>
        <p:spPr>
          <a:xfrm>
            <a:off x="997527" y="5195453"/>
            <a:ext cx="5694218" cy="976745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DIAGNOOSI</a:t>
            </a:r>
          </a:p>
          <a:p>
            <a:pPr algn="ctr"/>
            <a:endParaRPr lang="fi-FI" dirty="0"/>
          </a:p>
        </p:txBody>
      </p:sp>
      <p:sp>
        <p:nvSpPr>
          <p:cNvPr id="5" name="Kaarinuoli vasemmalle 4"/>
          <p:cNvSpPr/>
          <p:nvPr/>
        </p:nvSpPr>
        <p:spPr>
          <a:xfrm>
            <a:off x="6691745" y="1735283"/>
            <a:ext cx="1205346" cy="19638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" name="Kaarinuoli vasemmalle 5"/>
          <p:cNvSpPr/>
          <p:nvPr/>
        </p:nvSpPr>
        <p:spPr>
          <a:xfrm>
            <a:off x="6691745" y="4000500"/>
            <a:ext cx="1205346" cy="17664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666018" y="1371600"/>
            <a:ext cx="3247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EPIKRIISI</a:t>
            </a:r>
            <a:r>
              <a:rPr lang="fi-FI" sz="3200" dirty="0"/>
              <a:t> on hoitotiivistelmä, kertomus sairauden kulusta ja hoidosta, johon kirjataan usein myös suunnitelma jatkohoidosta tai kuntoutuksesta</a:t>
            </a:r>
          </a:p>
        </p:txBody>
      </p:sp>
    </p:spTree>
    <p:extLst>
      <p:ext uri="{BB962C8B-B14F-4D97-AF65-F5344CB8AC3E}">
        <p14:creationId xmlns:p14="http://schemas.microsoft.com/office/powerpoint/2010/main" val="19386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194</TotalTime>
  <Words>262</Words>
  <Application>Microsoft Office PowerPoint</Application>
  <PresentationFormat>Laajakuva</PresentationFormat>
  <Paragraphs>72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Tw Cen MT</vt:lpstr>
      <vt:lpstr>Pisara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Löfström Leena</dc:creator>
  <cp:lastModifiedBy>Löfström Leena</cp:lastModifiedBy>
  <cp:revision>15</cp:revision>
  <dcterms:created xsi:type="dcterms:W3CDTF">2016-03-13T16:45:12Z</dcterms:created>
  <dcterms:modified xsi:type="dcterms:W3CDTF">2023-03-05T09:06:30Z</dcterms:modified>
</cp:coreProperties>
</file>