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71" r:id="rId3"/>
    <p:sldId id="261" r:id="rId4"/>
    <p:sldId id="258" r:id="rId5"/>
    <p:sldId id="274" r:id="rId6"/>
    <p:sldId id="279" r:id="rId7"/>
    <p:sldId id="275" r:id="rId8"/>
    <p:sldId id="276" r:id="rId9"/>
    <p:sldId id="262" r:id="rId10"/>
    <p:sldId id="263" r:id="rId11"/>
    <p:sldId id="264" r:id="rId12"/>
    <p:sldId id="265" r:id="rId13"/>
    <p:sldId id="268" r:id="rId14"/>
    <p:sldId id="280" r:id="rId15"/>
    <p:sldId id="281" r:id="rId16"/>
    <p:sldId id="267" r:id="rId17"/>
    <p:sldId id="269" r:id="rId18"/>
    <p:sldId id="270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1DD247-30C4-4A5B-8F6A-1693E8EE1352}" v="3" dt="2026-08-16T15:40:55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öfström Leena" userId="1a386c4d-4ebf-4de0-8ffe-0d74508ed4b6" providerId="ADAL" clId="{2102CA33-7896-4CF4-856F-E57AD453801F}"/>
    <pc:docChg chg="custSel addSld modSld">
      <pc:chgData name="Löfström Leena" userId="1a386c4d-4ebf-4de0-8ffe-0d74508ed4b6" providerId="ADAL" clId="{2102CA33-7896-4CF4-856F-E57AD453801F}" dt="2026-08-16T15:56:35.968" v="29" actId="478"/>
      <pc:docMkLst>
        <pc:docMk/>
      </pc:docMkLst>
      <pc:sldChg chg="add setBg">
        <pc:chgData name="Löfström Leena" userId="1a386c4d-4ebf-4de0-8ffe-0d74508ed4b6" providerId="ADAL" clId="{2102CA33-7896-4CF4-856F-E57AD453801F}" dt="2026-08-16T15:33:50.442" v="1"/>
        <pc:sldMkLst>
          <pc:docMk/>
          <pc:sldMk cId="0" sldId="258"/>
        </pc:sldMkLst>
      </pc:sldChg>
      <pc:sldChg chg="delSp mod">
        <pc:chgData name="Löfström Leena" userId="1a386c4d-4ebf-4de0-8ffe-0d74508ed4b6" providerId="ADAL" clId="{2102CA33-7896-4CF4-856F-E57AD453801F}" dt="2026-08-16T15:54:53.961" v="14" actId="478"/>
        <pc:sldMkLst>
          <pc:docMk/>
          <pc:sldMk cId="710320668" sldId="261"/>
        </pc:sldMkLst>
        <pc:picChg chg="del">
          <ac:chgData name="Löfström Leena" userId="1a386c4d-4ebf-4de0-8ffe-0d74508ed4b6" providerId="ADAL" clId="{2102CA33-7896-4CF4-856F-E57AD453801F}" dt="2026-08-16T15:54:53.961" v="14" actId="478"/>
          <ac:picMkLst>
            <pc:docMk/>
            <pc:sldMk cId="710320668" sldId="261"/>
            <ac:picMk id="8" creationId="{9680F1F6-3C3D-49F5-9A6A-0F482C78D6DA}"/>
          </ac:picMkLst>
        </pc:picChg>
      </pc:sldChg>
      <pc:sldChg chg="add">
        <pc:chgData name="Löfström Leena" userId="1a386c4d-4ebf-4de0-8ffe-0d74508ed4b6" providerId="ADAL" clId="{2102CA33-7896-4CF4-856F-E57AD453801F}" dt="2026-08-16T15:35:23.346" v="2"/>
        <pc:sldMkLst>
          <pc:docMk/>
          <pc:sldMk cId="0" sldId="262"/>
        </pc:sldMkLst>
      </pc:sldChg>
      <pc:sldChg chg="delSp modSp mod">
        <pc:chgData name="Löfström Leena" userId="1a386c4d-4ebf-4de0-8ffe-0d74508ed4b6" providerId="ADAL" clId="{2102CA33-7896-4CF4-856F-E57AD453801F}" dt="2026-08-16T15:55:28.044" v="18" actId="478"/>
        <pc:sldMkLst>
          <pc:docMk/>
          <pc:sldMk cId="1218733863" sldId="263"/>
        </pc:sldMkLst>
        <pc:spChg chg="mod">
          <ac:chgData name="Löfström Leena" userId="1a386c4d-4ebf-4de0-8ffe-0d74508ed4b6" providerId="ADAL" clId="{2102CA33-7896-4CF4-856F-E57AD453801F}" dt="2026-08-16T15:36:56.930" v="6" actId="1076"/>
          <ac:spMkLst>
            <pc:docMk/>
            <pc:sldMk cId="1218733863" sldId="263"/>
            <ac:spMk id="2" creationId="{8BBEC1EF-0E1D-4C0A-BD2F-43993599890E}"/>
          </ac:spMkLst>
        </pc:spChg>
        <pc:spChg chg="del">
          <ac:chgData name="Löfström Leena" userId="1a386c4d-4ebf-4de0-8ffe-0d74508ed4b6" providerId="ADAL" clId="{2102CA33-7896-4CF4-856F-E57AD453801F}" dt="2026-08-16T15:36:46.099" v="4" actId="478"/>
          <ac:spMkLst>
            <pc:docMk/>
            <pc:sldMk cId="1218733863" sldId="263"/>
            <ac:spMk id="5" creationId="{4F82FA44-42EE-4849-9C23-361EBAF50440}"/>
          </ac:spMkLst>
        </pc:spChg>
        <pc:spChg chg="mod">
          <ac:chgData name="Löfström Leena" userId="1a386c4d-4ebf-4de0-8ffe-0d74508ed4b6" providerId="ADAL" clId="{2102CA33-7896-4CF4-856F-E57AD453801F}" dt="2026-08-16T15:37:07.433" v="7" actId="1076"/>
          <ac:spMkLst>
            <pc:docMk/>
            <pc:sldMk cId="1218733863" sldId="263"/>
            <ac:spMk id="9" creationId="{00000000-0000-0000-0000-000000000000}"/>
          </ac:spMkLst>
        </pc:spChg>
        <pc:spChg chg="mod">
          <ac:chgData name="Löfström Leena" userId="1a386c4d-4ebf-4de0-8ffe-0d74508ed4b6" providerId="ADAL" clId="{2102CA33-7896-4CF4-856F-E57AD453801F}" dt="2026-08-16T15:36:55.875" v="5" actId="1076"/>
          <ac:spMkLst>
            <pc:docMk/>
            <pc:sldMk cId="1218733863" sldId="263"/>
            <ac:spMk id="13" creationId="{00000000-0000-0000-0000-000000000000}"/>
          </ac:spMkLst>
        </pc:spChg>
        <pc:picChg chg="del">
          <ac:chgData name="Löfström Leena" userId="1a386c4d-4ebf-4de0-8ffe-0d74508ed4b6" providerId="ADAL" clId="{2102CA33-7896-4CF4-856F-E57AD453801F}" dt="2026-08-16T15:55:28.044" v="18" actId="478"/>
          <ac:picMkLst>
            <pc:docMk/>
            <pc:sldMk cId="1218733863" sldId="263"/>
            <ac:picMk id="11" creationId="{A2EF556C-0991-4A88-B3FA-FAC04FBF329D}"/>
          </ac:picMkLst>
        </pc:picChg>
        <pc:picChg chg="del">
          <ac:chgData name="Löfström Leena" userId="1a386c4d-4ebf-4de0-8ffe-0d74508ed4b6" providerId="ADAL" clId="{2102CA33-7896-4CF4-856F-E57AD453801F}" dt="2026-08-16T15:55:09.987" v="15" actId="478"/>
          <ac:picMkLst>
            <pc:docMk/>
            <pc:sldMk cId="1218733863" sldId="263"/>
            <ac:picMk id="12" creationId="{27364549-7E08-4DCA-89E5-C704DEF3AFC3}"/>
          </ac:picMkLst>
        </pc:picChg>
      </pc:sldChg>
      <pc:sldChg chg="delSp modSp mod">
        <pc:chgData name="Löfström Leena" userId="1a386c4d-4ebf-4de0-8ffe-0d74508ed4b6" providerId="ADAL" clId="{2102CA33-7896-4CF4-856F-E57AD453801F}" dt="2026-08-16T15:55:22.713" v="17" actId="478"/>
        <pc:sldMkLst>
          <pc:docMk/>
          <pc:sldMk cId="3309018700" sldId="264"/>
        </pc:sldMkLst>
        <pc:spChg chg="mod">
          <ac:chgData name="Löfström Leena" userId="1a386c4d-4ebf-4de0-8ffe-0d74508ed4b6" providerId="ADAL" clId="{2102CA33-7896-4CF4-856F-E57AD453801F}" dt="2026-08-16T15:40:07.827" v="8" actId="1076"/>
          <ac:spMkLst>
            <pc:docMk/>
            <pc:sldMk cId="3309018700" sldId="264"/>
            <ac:spMk id="2" creationId="{25E13777-F214-441D-958D-14367BD2D3B2}"/>
          </ac:spMkLst>
        </pc:spChg>
        <pc:picChg chg="del">
          <ac:chgData name="Löfström Leena" userId="1a386c4d-4ebf-4de0-8ffe-0d74508ed4b6" providerId="ADAL" clId="{2102CA33-7896-4CF4-856F-E57AD453801F}" dt="2026-08-16T15:55:22.713" v="17" actId="478"/>
          <ac:picMkLst>
            <pc:docMk/>
            <pc:sldMk cId="3309018700" sldId="264"/>
            <ac:picMk id="8" creationId="{DC8776F5-8F6E-4CBF-BD6A-F009BFB8F91B}"/>
          </ac:picMkLst>
        </pc:picChg>
        <pc:picChg chg="del">
          <ac:chgData name="Löfström Leena" userId="1a386c4d-4ebf-4de0-8ffe-0d74508ed4b6" providerId="ADAL" clId="{2102CA33-7896-4CF4-856F-E57AD453801F}" dt="2026-08-16T15:55:15.174" v="16" actId="478"/>
          <ac:picMkLst>
            <pc:docMk/>
            <pc:sldMk cId="3309018700" sldId="264"/>
            <ac:picMk id="9" creationId="{7E080EA7-AC18-4D6D-9B73-4B3802F87067}"/>
          </ac:picMkLst>
        </pc:picChg>
      </pc:sldChg>
      <pc:sldChg chg="delSp modSp mod">
        <pc:chgData name="Löfström Leena" userId="1a386c4d-4ebf-4de0-8ffe-0d74508ed4b6" providerId="ADAL" clId="{2102CA33-7896-4CF4-856F-E57AD453801F}" dt="2026-08-16T15:55:58.454" v="23" actId="1076"/>
        <pc:sldMkLst>
          <pc:docMk/>
          <pc:sldMk cId="3149237349" sldId="265"/>
        </pc:sldMkLst>
        <pc:spChg chg="mod">
          <ac:chgData name="Löfström Leena" userId="1a386c4d-4ebf-4de0-8ffe-0d74508ed4b6" providerId="ADAL" clId="{2102CA33-7896-4CF4-856F-E57AD453801F}" dt="2026-08-16T15:55:58.454" v="23" actId="1076"/>
          <ac:spMkLst>
            <pc:docMk/>
            <pc:sldMk cId="3149237349" sldId="265"/>
            <ac:spMk id="4" creationId="{00000000-0000-0000-0000-000000000000}"/>
          </ac:spMkLst>
        </pc:spChg>
        <pc:picChg chg="del">
          <ac:chgData name="Löfström Leena" userId="1a386c4d-4ebf-4de0-8ffe-0d74508ed4b6" providerId="ADAL" clId="{2102CA33-7896-4CF4-856F-E57AD453801F}" dt="2026-08-16T15:55:33.238" v="19" actId="478"/>
          <ac:picMkLst>
            <pc:docMk/>
            <pc:sldMk cId="3149237349" sldId="265"/>
            <ac:picMk id="7" creationId="{21650068-2661-4DBC-95BB-CA1F7B8A1E11}"/>
          </ac:picMkLst>
        </pc:picChg>
        <pc:picChg chg="del mod">
          <ac:chgData name="Löfström Leena" userId="1a386c4d-4ebf-4de0-8ffe-0d74508ed4b6" providerId="ADAL" clId="{2102CA33-7896-4CF4-856F-E57AD453801F}" dt="2026-08-16T15:55:52.344" v="22" actId="478"/>
          <ac:picMkLst>
            <pc:docMk/>
            <pc:sldMk cId="3149237349" sldId="265"/>
            <ac:picMk id="8" creationId="{ECC962BF-E5D2-463C-9616-DD4985989D08}"/>
          </ac:picMkLst>
        </pc:picChg>
      </pc:sldChg>
      <pc:sldChg chg="delSp mod">
        <pc:chgData name="Löfström Leena" userId="1a386c4d-4ebf-4de0-8ffe-0d74508ed4b6" providerId="ADAL" clId="{2102CA33-7896-4CF4-856F-E57AD453801F}" dt="2026-08-16T15:56:19.929" v="25" actId="478"/>
        <pc:sldMkLst>
          <pc:docMk/>
          <pc:sldMk cId="3157324097" sldId="267"/>
        </pc:sldMkLst>
        <pc:picChg chg="del">
          <ac:chgData name="Löfström Leena" userId="1a386c4d-4ebf-4de0-8ffe-0d74508ed4b6" providerId="ADAL" clId="{2102CA33-7896-4CF4-856F-E57AD453801F}" dt="2026-08-16T15:56:16.490" v="24" actId="478"/>
          <ac:picMkLst>
            <pc:docMk/>
            <pc:sldMk cId="3157324097" sldId="267"/>
            <ac:picMk id="45" creationId="{49D24E8C-A921-4800-9A8D-19C65C33ABBC}"/>
          </ac:picMkLst>
        </pc:picChg>
        <pc:picChg chg="del">
          <ac:chgData name="Löfström Leena" userId="1a386c4d-4ebf-4de0-8ffe-0d74508ed4b6" providerId="ADAL" clId="{2102CA33-7896-4CF4-856F-E57AD453801F}" dt="2026-08-16T15:56:19.929" v="25" actId="478"/>
          <ac:picMkLst>
            <pc:docMk/>
            <pc:sldMk cId="3157324097" sldId="267"/>
            <ac:picMk id="47" creationId="{1EBB4893-C0B9-4431-A799-C709567DCD0B}"/>
          </ac:picMkLst>
        </pc:picChg>
      </pc:sldChg>
      <pc:sldChg chg="add setBg">
        <pc:chgData name="Löfström Leena" userId="1a386c4d-4ebf-4de0-8ffe-0d74508ed4b6" providerId="ADAL" clId="{2102CA33-7896-4CF4-856F-E57AD453801F}" dt="2026-08-16T15:40:55.921" v="12"/>
        <pc:sldMkLst>
          <pc:docMk/>
          <pc:sldMk cId="0" sldId="268"/>
        </pc:sldMkLst>
      </pc:sldChg>
      <pc:sldChg chg="delSp mod">
        <pc:chgData name="Löfström Leena" userId="1a386c4d-4ebf-4de0-8ffe-0d74508ed4b6" providerId="ADAL" clId="{2102CA33-7896-4CF4-856F-E57AD453801F}" dt="2026-08-16T15:56:28.244" v="27" actId="478"/>
        <pc:sldMkLst>
          <pc:docMk/>
          <pc:sldMk cId="24450643" sldId="269"/>
        </pc:sldMkLst>
        <pc:picChg chg="del">
          <ac:chgData name="Löfström Leena" userId="1a386c4d-4ebf-4de0-8ffe-0d74508ed4b6" providerId="ADAL" clId="{2102CA33-7896-4CF4-856F-E57AD453801F}" dt="2026-08-16T15:56:24.325" v="26" actId="478"/>
          <ac:picMkLst>
            <pc:docMk/>
            <pc:sldMk cId="24450643" sldId="269"/>
            <ac:picMk id="14" creationId="{3745E48C-043D-4702-83A2-7E939C4B8966}"/>
          </ac:picMkLst>
        </pc:picChg>
        <pc:picChg chg="del">
          <ac:chgData name="Löfström Leena" userId="1a386c4d-4ebf-4de0-8ffe-0d74508ed4b6" providerId="ADAL" clId="{2102CA33-7896-4CF4-856F-E57AD453801F}" dt="2026-08-16T15:56:28.244" v="27" actId="478"/>
          <ac:picMkLst>
            <pc:docMk/>
            <pc:sldMk cId="24450643" sldId="269"/>
            <ac:picMk id="15" creationId="{07696BCC-9996-4100-9028-A46DE4EC58A1}"/>
          </ac:picMkLst>
        </pc:picChg>
      </pc:sldChg>
      <pc:sldChg chg="delSp mod">
        <pc:chgData name="Löfström Leena" userId="1a386c4d-4ebf-4de0-8ffe-0d74508ed4b6" providerId="ADAL" clId="{2102CA33-7896-4CF4-856F-E57AD453801F}" dt="2026-08-16T15:56:35.968" v="29" actId="478"/>
        <pc:sldMkLst>
          <pc:docMk/>
          <pc:sldMk cId="3975310251" sldId="270"/>
        </pc:sldMkLst>
        <pc:picChg chg="del">
          <ac:chgData name="Löfström Leena" userId="1a386c4d-4ebf-4de0-8ffe-0d74508ed4b6" providerId="ADAL" clId="{2102CA33-7896-4CF4-856F-E57AD453801F}" dt="2026-08-16T15:56:33.205" v="28" actId="478"/>
          <ac:picMkLst>
            <pc:docMk/>
            <pc:sldMk cId="3975310251" sldId="270"/>
            <ac:picMk id="32" creationId="{9C008AF8-BF68-4DE6-ABC1-B41EFBB6D358}"/>
          </ac:picMkLst>
        </pc:picChg>
        <pc:picChg chg="del">
          <ac:chgData name="Löfström Leena" userId="1a386c4d-4ebf-4de0-8ffe-0d74508ed4b6" providerId="ADAL" clId="{2102CA33-7896-4CF4-856F-E57AD453801F}" dt="2026-08-16T15:56:35.968" v="29" actId="478"/>
          <ac:picMkLst>
            <pc:docMk/>
            <pc:sldMk cId="3975310251" sldId="270"/>
            <ac:picMk id="33" creationId="{7D81F49B-3D0E-44EF-8525-3BB17716A3EB}"/>
          </ac:picMkLst>
        </pc:picChg>
      </pc:sldChg>
      <pc:sldChg chg="delSp mod">
        <pc:chgData name="Löfström Leena" userId="1a386c4d-4ebf-4de0-8ffe-0d74508ed4b6" providerId="ADAL" clId="{2102CA33-7896-4CF4-856F-E57AD453801F}" dt="2026-08-16T15:54:48.786" v="13" actId="478"/>
        <pc:sldMkLst>
          <pc:docMk/>
          <pc:sldMk cId="1144070846" sldId="271"/>
        </pc:sldMkLst>
        <pc:picChg chg="del">
          <ac:chgData name="Löfström Leena" userId="1a386c4d-4ebf-4de0-8ffe-0d74508ed4b6" providerId="ADAL" clId="{2102CA33-7896-4CF4-856F-E57AD453801F}" dt="2026-08-16T15:54:48.786" v="13" actId="478"/>
          <ac:picMkLst>
            <pc:docMk/>
            <pc:sldMk cId="1144070846" sldId="271"/>
            <ac:picMk id="15" creationId="{25013483-996B-464E-AE49-E9AEB69457E9}"/>
          </ac:picMkLst>
        </pc:picChg>
      </pc:sldChg>
      <pc:sldChg chg="modSp mod">
        <pc:chgData name="Löfström Leena" userId="1a386c4d-4ebf-4de0-8ffe-0d74508ed4b6" providerId="ADAL" clId="{2102CA33-7896-4CF4-856F-E57AD453801F}" dt="2026-08-16T15:30:25.808" v="0" actId="1076"/>
        <pc:sldMkLst>
          <pc:docMk/>
          <pc:sldMk cId="1973480411" sldId="274"/>
        </pc:sldMkLst>
        <pc:picChg chg="mod">
          <ac:chgData name="Löfström Leena" userId="1a386c4d-4ebf-4de0-8ffe-0d74508ed4b6" providerId="ADAL" clId="{2102CA33-7896-4CF4-856F-E57AD453801F}" dt="2026-08-16T15:30:25.808" v="0" actId="1076"/>
          <ac:picMkLst>
            <pc:docMk/>
            <pc:sldMk cId="1973480411" sldId="274"/>
            <ac:picMk id="5" creationId="{00000000-0000-0000-0000-000000000000}"/>
          </ac:picMkLst>
        </pc:picChg>
      </pc:sldChg>
      <pc:sldChg chg="modSp mod">
        <pc:chgData name="Löfström Leena" userId="1a386c4d-4ebf-4de0-8ffe-0d74508ed4b6" providerId="ADAL" clId="{2102CA33-7896-4CF4-856F-E57AD453801F}" dt="2026-08-16T15:40:44.435" v="11" actId="14100"/>
        <pc:sldMkLst>
          <pc:docMk/>
          <pc:sldMk cId="779366477" sldId="280"/>
        </pc:sldMkLst>
        <pc:spChg chg="mod">
          <ac:chgData name="Löfström Leena" userId="1a386c4d-4ebf-4de0-8ffe-0d74508ed4b6" providerId="ADAL" clId="{2102CA33-7896-4CF4-856F-E57AD453801F}" dt="2026-08-16T15:40:37.522" v="10" actId="1076"/>
          <ac:spMkLst>
            <pc:docMk/>
            <pc:sldMk cId="779366477" sldId="280"/>
            <ac:spMk id="3" creationId="{00000000-0000-0000-0000-000000000000}"/>
          </ac:spMkLst>
        </pc:spChg>
        <pc:spChg chg="mod">
          <ac:chgData name="Löfström Leena" userId="1a386c4d-4ebf-4de0-8ffe-0d74508ed4b6" providerId="ADAL" clId="{2102CA33-7896-4CF4-856F-E57AD453801F}" dt="2026-08-16T15:40:30.279" v="9" actId="1076"/>
          <ac:spMkLst>
            <pc:docMk/>
            <pc:sldMk cId="779366477" sldId="280"/>
            <ac:spMk id="4" creationId="{00000000-0000-0000-0000-000000000000}"/>
          </ac:spMkLst>
        </pc:spChg>
        <pc:spChg chg="mod">
          <ac:chgData name="Löfström Leena" userId="1a386c4d-4ebf-4de0-8ffe-0d74508ed4b6" providerId="ADAL" clId="{2102CA33-7896-4CF4-856F-E57AD453801F}" dt="2026-08-16T15:40:44.435" v="11" actId="14100"/>
          <ac:spMkLst>
            <pc:docMk/>
            <pc:sldMk cId="779366477" sldId="280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EF424-2D5F-4C44-87AF-EC7BA3A385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2D10D-4E38-4724-A52F-712EDFFE292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5162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8624323824_0_5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g38624323824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a65f682c16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3a65f682c16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C073EA-B946-83D1-0B40-4DC3F8B3A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F3C4464-FE5F-9FA2-A673-9206BA17C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C07EE9C-2B22-0D5B-CA85-6F3D2776C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EED7474-1A9A-CAA2-821A-AB2A3E77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EC108B9-FB7C-B22E-BB5C-272BD7DF8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2405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08659F-A788-9A31-FF81-DFE69CE6F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D2210D9-C010-5036-3A3C-AAF851289E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C42A22-B6A1-76C5-D693-62693439E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2A8764C-3271-5FA5-96F0-A452DF28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111D740-A8CA-8D05-1CBF-1E149FCEC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1659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DF0B125-7D2C-20F3-E154-85D7B3C129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60220A8-0C74-5E78-AD1D-DFE443E64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C2D553-BB22-A877-0F69-908C9E5BA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8EEF457-AE07-C990-AD64-DEC7307A3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B1AD956-4759-5B41-184A-0177C24C4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3073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Paragraph with Title">
  <p:cSld name="Two Paragraph with Titl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8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6306783" y="1828909"/>
            <a:ext cx="5130000" cy="4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805873" y="719451"/>
            <a:ext cx="10630800" cy="9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3"/>
          </p:nvPr>
        </p:nvSpPr>
        <p:spPr>
          <a:xfrm>
            <a:off x="805872" y="1828909"/>
            <a:ext cx="5130000" cy="4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7524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Right &amp; Paragraph with Title">
  <p:cSld name="Image Right &amp; Paragraph with 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25" name="Google Shape;25;p15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823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799783" y="718388"/>
            <a:ext cx="4618000" cy="10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3"/>
          </p:nvPr>
        </p:nvSpPr>
        <p:spPr>
          <a:xfrm>
            <a:off x="799783" y="1843087"/>
            <a:ext cx="4618000" cy="4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4"/>
          </p:nvPr>
        </p:nvSpPr>
        <p:spPr>
          <a:xfrm>
            <a:off x="9295176" y="6390635"/>
            <a:ext cx="2635600" cy="4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73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8684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212BDA-C1EB-E86B-FB24-D3D1D0115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3AFA1D-F309-F5DA-9944-2F5FC0D0A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1827842-4332-1329-0594-6E53002D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1C217AF-CB1F-5762-411A-0DD6A8466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53E10E5-73CC-A516-4BA8-CE75E1840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649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BFA197-9DB9-FAB2-B249-FD95BEEA4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3CC2D4-5D04-59F9-2A2D-252F29433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606813-FD08-1F3E-8D32-E4FA3E8E6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BC0819D-F703-CDB9-4D1E-BA05BF3A8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9BD2E78-196B-73E1-CF1C-8A6E3F2EC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592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A76AD1-F3D5-47CF-266D-4857E1BB8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8E165A-DD35-FC04-93FC-A26A11D01F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147492B-F02C-109B-DD89-39A2568F22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A7702A8-B687-CB30-CF3B-63B21F07D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1595D29-EB64-E064-D8C8-1A303F34F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8126C17-3064-2C7D-211A-50E848DB4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65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8DFD7C-CE35-E1A8-F16F-DB68D85C2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A902835-40AC-9E7F-A657-8BB8AEEDC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ED32725-6F83-608C-56A2-4CFFEB1C9B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18C42BA-44B2-D28B-C308-0B4D3B0E0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FEFEC54-3C0C-4C8F-D619-37CC1D290F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9976138-AB60-92BB-6390-F674801B9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92489C4-1D49-7A13-0DAA-AD53CDDC2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0262F45-9BFC-F3B9-4E15-69D7B6E7A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5336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C522F9-E216-A255-EF7D-6B8D004A3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15C35C8-1AC7-5D5C-80A4-B4FEC4DB0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062B3F9-B4AD-37FB-07BD-CFB697EC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DDD01E6-A9CD-B108-2C3C-7A90F2DB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5631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21147C3-C0D5-6EA7-9280-EF16B131F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E9F708A-1824-3DA1-3B88-7A1332871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A712B8A-4D96-597B-4443-B5CD09EA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3420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D6A238-56A2-D81D-CFDC-E8C603B52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E5DCF2A-0FDC-37D8-67FC-B9431E521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1C788F2-AC01-952E-E0C6-218407CEE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BFFE8F7-22EC-5C3F-A7E4-956739514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D84CBC7-D38C-B4AC-2004-651FE55B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802B302-FB72-43CB-CC0D-70CBEB020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1974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CF70F5-2AE8-853D-6936-0870F2A42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7321498-123E-04F8-4027-75AEE47121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3347504-ABB6-4068-CB77-306F891099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6E8BD6C-14BF-D5F0-3CAA-0FA271975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5244A32-AEDB-FABA-9C29-C53D47F3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3614788-8F50-DE45-08D3-E809D9A5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5195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DDDF449-3645-15E6-9034-AC289EC07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A23E828-D8FD-0B92-8B2E-E2268BAEF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4EC5A62-1CF6-9E55-5F71-9C44F79720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E34B82-7BAD-4CBA-AB63-4D5A917256E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F8754B7-864B-3A3C-095C-FE057EC02F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29D2C00-F4D1-00FF-EE1A-BB7BD368F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966CA1-584B-49B2-BBEC-FFB5B45473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400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Pisarat pyynnön muotoilemisessa molekyyli yhteyden">
            <a:extLst>
              <a:ext uri="{FF2B5EF4-FFF2-40B4-BE49-F238E27FC236}">
                <a16:creationId xmlns:a16="http://schemas.microsoft.com/office/drawing/2014/main" id="{C18A1AB9-FCD8-9D14-F05C-919E1A2970A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-390291"/>
            <a:ext cx="12191980" cy="6857999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556DD825-19AB-91B4-EA9F-2795EEE3B2E6}"/>
              </a:ext>
            </a:extLst>
          </p:cNvPr>
          <p:cNvSpPr txBox="1"/>
          <p:nvPr/>
        </p:nvSpPr>
        <p:spPr>
          <a:xfrm>
            <a:off x="1524000" y="1516566"/>
            <a:ext cx="9144000" cy="32227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Tieteellinen</a:t>
            </a:r>
            <a:r>
              <a:rPr lang="en-US" sz="9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96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tutkimusprosessi</a:t>
            </a:r>
            <a:endParaRPr lang="en-US" sz="96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61368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8E561E7E-1C1A-43F6-A84C-C8964D2A3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251" y="643713"/>
            <a:ext cx="5087060" cy="100881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BBEC1EF-0E1D-4C0A-BD2F-439935998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998" y="1664655"/>
            <a:ext cx="5803745" cy="2217652"/>
          </a:xfrm>
        </p:spPr>
        <p:txBody>
          <a:bodyPr>
            <a:normAutofit/>
          </a:bodyPr>
          <a:lstStyle/>
          <a:p>
            <a:r>
              <a:rPr lang="fi-FI" sz="2800" b="1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Poikkileikkausasetelma</a:t>
            </a:r>
            <a:br>
              <a:rPr lang="fi-FI" sz="28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24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tilanne tiettynä ajankohtana</a:t>
            </a:r>
            <a:br>
              <a:rPr lang="fi-FI" sz="24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fi-FI" sz="24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2800" b="1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Pitkittäisasetelma</a:t>
            </a:r>
            <a:br>
              <a:rPr lang="fi-FI" sz="24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24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muutokset pitkällä aikavälillä</a:t>
            </a:r>
            <a:endParaRPr lang="fi-FI" sz="2400" dirty="0">
              <a:solidFill>
                <a:srgbClr val="E3751B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AB67561-FAB6-49E5-BAA9-EEA8A14CB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658" y="4160167"/>
            <a:ext cx="9191210" cy="2722444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700D89E9-C728-4CF4-BDEB-80370B46E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3285" y="1666746"/>
            <a:ext cx="607302" cy="251509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C960D589-7038-4D68-B485-D7A98DCB1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418" y="4116834"/>
            <a:ext cx="5363323" cy="1028844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924338" y="273132"/>
            <a:ext cx="4847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TUTKIMUSASETELMAT </a:t>
            </a:r>
            <a:r>
              <a:rPr lang="fi-FI" b="1" dirty="0"/>
              <a:t>= </a:t>
            </a:r>
            <a:r>
              <a:rPr lang="fi-FI" sz="2000" b="1" dirty="0"/>
              <a:t>aineiston hankinnan yleiset periaatteet, toteuttamiseen liittyvät järjestelyt​</a:t>
            </a:r>
          </a:p>
        </p:txBody>
      </p:sp>
      <p:sp>
        <p:nvSpPr>
          <p:cNvPr id="9" name="Tekstiruutu 8"/>
          <p:cNvSpPr txBox="1"/>
          <p:nvPr/>
        </p:nvSpPr>
        <p:spPr>
          <a:xfrm>
            <a:off x="7959224" y="1531511"/>
            <a:ext cx="40177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Tutkimus yhtenä tiettynä ajankohtana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Kuvaa vallitsevuutta eli </a:t>
            </a:r>
            <a:r>
              <a:rPr lang="fi-FI" dirty="0" err="1"/>
              <a:t>prevalenssia</a:t>
            </a:r>
            <a:r>
              <a:rPr lang="fi-FI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Antaa tietoa väestön terveydestä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Ei kerro syy-seuraussuhteista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Esim. </a:t>
            </a:r>
            <a:r>
              <a:rPr lang="fi-FI" u="sng" dirty="0"/>
              <a:t>kuvaillaan</a:t>
            </a:r>
            <a:r>
              <a:rPr lang="fi-FI" dirty="0"/>
              <a:t> terveyskäyttäytymistä, sairauksien riskitekijöitä, oireita ja sairauksia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Kouluterveystutkimus, </a:t>
            </a:r>
            <a:r>
              <a:rPr lang="fi-FI" dirty="0" err="1"/>
              <a:t>Aikusväestön</a:t>
            </a:r>
            <a:r>
              <a:rPr lang="fi-FI" dirty="0"/>
              <a:t> terveyskäyttäytyminen ja terveys</a:t>
            </a:r>
            <a:r>
              <a:rPr lang="en-US" dirty="0"/>
              <a:t>​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112519" y="4830542"/>
            <a:ext cx="3235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Samoja ihmisiä tutkitaan toistuvasti useita vuosia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Ajassa etenevä eli prospektiivinen -&gt; syy-seuraussuhteet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Ilmaantuvuus eli INSIDENSSI</a:t>
            </a:r>
            <a:r>
              <a:rPr lang="en-US" dirty="0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218733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E13777-F214-441D-958D-14367BD2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85733"/>
            <a:ext cx="9649207" cy="1114566"/>
          </a:xfrm>
        </p:spPr>
        <p:txBody>
          <a:bodyPr>
            <a:normAutofit fontScale="90000"/>
          </a:bodyPr>
          <a:lstStyle/>
          <a:p>
            <a:r>
              <a:rPr lang="fi-FI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TUTKIMUSASETELMAT</a:t>
            </a:r>
            <a:br>
              <a:rPr lang="fi-FI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3600" b="1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Vertailuasetelma</a:t>
            </a:r>
            <a:br>
              <a:rPr lang="fi-FI" sz="3600" b="1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2200" b="1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”tapaus-verrokkitutkimus”</a:t>
            </a:r>
            <a:endParaRPr lang="fi-FI" sz="2200" b="1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C5F9C6E-7C1E-4009-AA1A-0530A5BC4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93" y="1286673"/>
            <a:ext cx="1971040" cy="2894916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DC822072-C866-47E9-A351-133D38632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719" y="1822540"/>
            <a:ext cx="8538612" cy="1806786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EEEE8649-CC93-4771-833C-C2F7110E11BC}"/>
              </a:ext>
            </a:extLst>
          </p:cNvPr>
          <p:cNvSpPr txBox="1"/>
          <p:nvPr/>
        </p:nvSpPr>
        <p:spPr>
          <a:xfrm>
            <a:off x="375920" y="4181589"/>
            <a:ext cx="114604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i-FI" sz="2400" b="1" dirty="0">
                <a:latin typeface="Arial" panose="020B0604020202020204" pitchFamily="34" charset="0"/>
                <a:cs typeface="Arial" panose="020B0604020202020204" pitchFamily="34" charset="0"/>
              </a:rPr>
              <a:t>Tutkimusryhmä A:ta yhdistää</a:t>
            </a:r>
            <a:r>
              <a:rPr lang="fi-FI" sz="2400" dirty="0">
                <a:latin typeface="Arial" panose="020B0604020202020204" pitchFamily="34" charset="0"/>
                <a:cs typeface="Arial" panose="020B0604020202020204" pitchFamily="34" charset="0"/>
              </a:rPr>
              <a:t>, jokin asia, esim. oire, jonka syytä selvitetään.</a:t>
            </a:r>
          </a:p>
          <a:p>
            <a:r>
              <a:rPr lang="fi-FI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i-FI" sz="2400" b="1" dirty="0">
                <a:latin typeface="Arial" panose="020B0604020202020204" pitchFamily="34" charset="0"/>
                <a:cs typeface="Arial" panose="020B0604020202020204" pitchFamily="34" charset="0"/>
              </a:rPr>
              <a:t>Kootaan vertailuryhmä B</a:t>
            </a:r>
            <a:r>
              <a:rPr lang="fi-FI" sz="2400" dirty="0">
                <a:latin typeface="Arial" panose="020B0604020202020204" pitchFamily="34" charset="0"/>
                <a:cs typeface="Arial" panose="020B0604020202020204" pitchFamily="34" charset="0"/>
              </a:rPr>
              <a:t>, joka on mahdollisimman samanlainen kuin ryhmä A, paitsi heillä ei ole tutkittavaa asiaa, esim. oireita.</a:t>
            </a:r>
          </a:p>
          <a:p>
            <a:r>
              <a:rPr lang="fi-FI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i-FI" sz="2400" b="1" dirty="0">
                <a:latin typeface="Arial" panose="020B0604020202020204" pitchFamily="34" charset="0"/>
                <a:cs typeface="Arial" panose="020B0604020202020204" pitchFamily="34" charset="0"/>
              </a:rPr>
              <a:t>Taustatietoja selvittämällä </a:t>
            </a:r>
            <a:r>
              <a:rPr lang="fi-FI" sz="2400" dirty="0">
                <a:latin typeface="Arial" panose="020B0604020202020204" pitchFamily="34" charset="0"/>
                <a:cs typeface="Arial" panose="020B0604020202020204" pitchFamily="34" charset="0"/>
              </a:rPr>
              <a:t>etsitään tekijöitä, jotka selittäisivät, miksi ryhmällä A on oireita mutta ryhmä B on oireeton.</a:t>
            </a:r>
          </a:p>
          <a:p>
            <a:endParaRPr lang="fi-FI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kstiruutu 2"/>
          <p:cNvSpPr txBox="1"/>
          <p:nvPr/>
        </p:nvSpPr>
        <p:spPr>
          <a:xfrm>
            <a:off x="6822514" y="345212"/>
            <a:ext cx="48517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lähtee havainnosta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verrataan sairastuneiden ja mahdollisimman samankaltaisten terveiden eroja vaaratekijöissä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esim. talidomidi-lapset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ongelmana muistivirheet​</a:t>
            </a:r>
          </a:p>
        </p:txBody>
      </p:sp>
    </p:spTree>
    <p:extLst>
      <p:ext uri="{BB962C8B-B14F-4D97-AF65-F5344CB8AC3E}">
        <p14:creationId xmlns:p14="http://schemas.microsoft.com/office/powerpoint/2010/main" val="3309018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1BBD01-5757-4A55-AB86-1204B53FC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05" y="1334119"/>
            <a:ext cx="9694926" cy="1383029"/>
          </a:xfrm>
        </p:spPr>
        <p:txBody>
          <a:bodyPr>
            <a:normAutofit fontScale="90000"/>
          </a:bodyPr>
          <a:lstStyle/>
          <a:p>
            <a:r>
              <a:rPr lang="fi-FI" sz="3100" b="1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Koeasetelma</a:t>
            </a:r>
            <a:r>
              <a:rPr lang="fi-FI" sz="31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i-FI" sz="31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i-FI" dirty="0"/>
              <a:t>nterventio (puuttuminen)</a:t>
            </a:r>
            <a:br>
              <a:rPr lang="fi-FI" sz="31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27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syy(=</a:t>
            </a:r>
            <a:r>
              <a:rPr lang="fi-FI" sz="2700" dirty="0" err="1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altiste</a:t>
            </a:r>
            <a:r>
              <a:rPr lang="fi-FI" sz="27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seuraus(vaste)suhteiden selvittämistä</a:t>
            </a:r>
            <a:br>
              <a:rPr lang="fi-FI" sz="27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fi-FI" sz="3100" dirty="0">
                <a:solidFill>
                  <a:srgbClr val="E3751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Laaditaan koejärjestely, jossa jonkin altisteen aiheuttamaa vaikutusta eli vastetta mitataan kontrolloiduissa olosuhteissa.</a:t>
            </a:r>
            <a:br>
              <a:rPr lang="fi-FI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i-FI" sz="2700" dirty="0">
              <a:solidFill>
                <a:schemeClr val="tx1"/>
              </a:solidFill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4747604-AA5F-4A94-A0B2-9DBDCF266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" y="3339276"/>
            <a:ext cx="8663999" cy="3023423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E5B0A05B-C2D1-4A4D-AC9C-01424F23DC2F}"/>
              </a:ext>
            </a:extLst>
          </p:cNvPr>
          <p:cNvSpPr txBox="1"/>
          <p:nvPr/>
        </p:nvSpPr>
        <p:spPr>
          <a:xfrm>
            <a:off x="420624" y="172107"/>
            <a:ext cx="7942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TUTKIMUSASETELMAT</a:t>
            </a:r>
          </a:p>
        </p:txBody>
      </p:sp>
      <p:sp>
        <p:nvSpPr>
          <p:cNvPr id="4" name="Tekstiruutu 3"/>
          <p:cNvSpPr txBox="1"/>
          <p:nvPr/>
        </p:nvSpPr>
        <p:spPr>
          <a:xfrm>
            <a:off x="9281673" y="139450"/>
            <a:ext cx="276172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b="1" dirty="0"/>
              <a:t>SATUNNAISTETTU VERTAILEVA TUTKIMUS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Tutkittavat jaetaan satunnaisesti kahteen (tai useampaan) ryhmään – tutkimusryhmä ja vertailuryhmä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Esim. lääketutkimuksessa vertailuryhmä syö tietämättään </a:t>
            </a:r>
            <a:r>
              <a:rPr lang="fi-FI" dirty="0" err="1"/>
              <a:t>placeboa</a:t>
            </a:r>
            <a:r>
              <a:rPr lang="fi-FI" dirty="0"/>
              <a:t> eli lumelääkettä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endParaRPr lang="en-US" dirty="0"/>
          </a:p>
          <a:p>
            <a:pPr fontAlgn="base"/>
            <a:r>
              <a:rPr lang="fi-FI" b="1" dirty="0"/>
              <a:t>SATUNNAISTETTU VERTAILEVA KAKSOISSOKKO-TUTKIMUS</a:t>
            </a:r>
            <a:r>
              <a:rPr lang="en-US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§"/>
            </a:pPr>
            <a:r>
              <a:rPr lang="fi-FI" dirty="0"/>
              <a:t>Tällöin tutkijakaan ei tiedä, kuka syö </a:t>
            </a:r>
            <a:r>
              <a:rPr lang="fi-FI" dirty="0" err="1"/>
              <a:t>placeboa</a:t>
            </a:r>
            <a:r>
              <a:rPr lang="fi-FI" dirty="0"/>
              <a:t> (ennakko-odotukset eivät vaikuta)</a:t>
            </a:r>
            <a:r>
              <a:rPr lang="en-US" dirty="0"/>
              <a:t>​</a:t>
            </a:r>
          </a:p>
          <a:p>
            <a:pPr fontAlgn="base"/>
            <a:endParaRPr lang="en-US" dirty="0"/>
          </a:p>
        </p:txBody>
      </p:sp>
      <p:sp>
        <p:nvSpPr>
          <p:cNvPr id="5" name="Alanuoli 4"/>
          <p:cNvSpPr/>
          <p:nvPr/>
        </p:nvSpPr>
        <p:spPr>
          <a:xfrm>
            <a:off x="10144186" y="3752603"/>
            <a:ext cx="187346" cy="2256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9237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g3a65f682c16_1_6" title="puhekupla-ikoni-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800" y="295933"/>
            <a:ext cx="1545667" cy="1545667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3a65f682c16_1_6"/>
          <p:cNvSpPr txBox="1">
            <a:spLocks noGrp="1"/>
          </p:cNvSpPr>
          <p:nvPr>
            <p:ph type="title" idx="4294967295"/>
          </p:nvPr>
        </p:nvSpPr>
        <p:spPr>
          <a:xfrm>
            <a:off x="863600" y="547983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t" anchorCtr="0">
            <a:norm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SzPts val="2800"/>
            </a:pPr>
            <a:r>
              <a:rPr lang="fi-FI"/>
              <a:t>Keskustelu</a:t>
            </a:r>
            <a:endParaRPr/>
          </a:p>
        </p:txBody>
      </p:sp>
      <p:sp>
        <p:nvSpPr>
          <p:cNvPr id="157" name="Google Shape;157;g3a65f682c16_1_6"/>
          <p:cNvSpPr txBox="1">
            <a:spLocks noGrp="1"/>
          </p:cNvSpPr>
          <p:nvPr>
            <p:ph type="body" idx="1"/>
          </p:nvPr>
        </p:nvSpPr>
        <p:spPr>
          <a:xfrm>
            <a:off x="1927500" y="1341767"/>
            <a:ext cx="9991600" cy="5267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marL="0" indent="0">
              <a:spcBef>
                <a:spcPts val="1200"/>
              </a:spcBef>
            </a:pPr>
            <a:r>
              <a:rPr lang="fi-FI" sz="2533"/>
              <a:t>Mitä tutkimusasetelmaa käyttäisit seuraavissa tutkimuksissa: </a:t>
            </a:r>
            <a:endParaRPr sz="2533"/>
          </a:p>
          <a:p>
            <a:pPr indent="-465655">
              <a:spcBef>
                <a:spcPts val="1200"/>
              </a:spcBef>
              <a:buSzPts val="1900"/>
              <a:buAutoNum type="alphaLcParenR"/>
            </a:pPr>
            <a:r>
              <a:rPr lang="fi-FI" sz="2533"/>
              <a:t>Selvitetään 6 kk kestävän voimaharjoittelun vaikutusta iäkkäiden ihmisten lihasvoimaan. </a:t>
            </a:r>
            <a:endParaRPr sz="2533"/>
          </a:p>
          <a:p>
            <a:pPr indent="-465655">
              <a:buSzPts val="1900"/>
              <a:buAutoNum type="alphaLcParenR"/>
            </a:pPr>
            <a:r>
              <a:rPr lang="fi-FI" sz="2533"/>
              <a:t>Tarkastellaan keuhkosyöpää sairastavien ihmisten tupakointikäyttäytymistä verrattuna niihin, joilla ei ole keuhkosyöpää.</a:t>
            </a:r>
            <a:endParaRPr sz="2533"/>
          </a:p>
          <a:p>
            <a:pPr indent="-465655">
              <a:buSzPts val="1900"/>
              <a:buAutoNum type="alphaLcParenR"/>
            </a:pPr>
            <a:r>
              <a:rPr lang="fi-FI" sz="2533"/>
              <a:t>Selvitetään koululaisten kokemuksia terveydestä, hyvinvoinnista, koulunkäynnistä ja opiskelusta sekä elintavoista keväällä 2025.</a:t>
            </a:r>
            <a:endParaRPr sz="2533"/>
          </a:p>
          <a:p>
            <a:pPr indent="-465655">
              <a:buSzPts val="1900"/>
              <a:buAutoNum type="alphaLcParenR"/>
            </a:pPr>
            <a:r>
              <a:rPr lang="fi-FI" sz="2533"/>
              <a:t>Tutkitaan alkoholia käyttämättömien, alkoholia kohtuullisesti käyttävien ja alkoholia paljon käyttävien riskiä saada sydän- ja verisuonisairaus. </a:t>
            </a:r>
            <a:endParaRPr sz="2533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uokaaviosymboli: Yhdistäminen 1"/>
          <p:cNvSpPr/>
          <p:nvPr/>
        </p:nvSpPr>
        <p:spPr>
          <a:xfrm>
            <a:off x="804672" y="1316736"/>
            <a:ext cx="10716768" cy="5266944"/>
          </a:xfrm>
          <a:prstGeom prst="flowChartMerg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   </a:t>
            </a:r>
          </a:p>
        </p:txBody>
      </p:sp>
      <p:sp>
        <p:nvSpPr>
          <p:cNvPr id="3" name="Tekstiruutu 2"/>
          <p:cNvSpPr txBox="1"/>
          <p:nvPr/>
        </p:nvSpPr>
        <p:spPr>
          <a:xfrm>
            <a:off x="3968496" y="1316736"/>
            <a:ext cx="26700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Kokeellinen tutkimus</a:t>
            </a:r>
          </a:p>
          <a:p>
            <a:endParaRPr lang="fi-FI" sz="2400" dirty="0"/>
          </a:p>
          <a:p>
            <a:r>
              <a:rPr lang="fi-FI" sz="2400" dirty="0"/>
              <a:t>Kohorttitutkimus</a:t>
            </a:r>
          </a:p>
          <a:p>
            <a:endParaRPr lang="fi-FI" sz="2400" dirty="0"/>
          </a:p>
          <a:p>
            <a:r>
              <a:rPr lang="fi-FI" sz="2400" dirty="0"/>
              <a:t>Tapaus-verrokkitutkimus</a:t>
            </a:r>
          </a:p>
          <a:p>
            <a:endParaRPr lang="fi-FI" sz="2400" dirty="0"/>
          </a:p>
          <a:p>
            <a:r>
              <a:rPr lang="fi-FI" sz="2400" dirty="0"/>
              <a:t>Poikittaistutkimus</a:t>
            </a:r>
          </a:p>
        </p:txBody>
      </p:sp>
      <p:sp>
        <p:nvSpPr>
          <p:cNvPr id="4" name="Ylänuoli 3"/>
          <p:cNvSpPr/>
          <p:nvPr/>
        </p:nvSpPr>
        <p:spPr>
          <a:xfrm>
            <a:off x="6455664" y="1609344"/>
            <a:ext cx="365760" cy="31272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kstiruutu 4"/>
          <p:cNvSpPr txBox="1"/>
          <p:nvPr/>
        </p:nvSpPr>
        <p:spPr>
          <a:xfrm>
            <a:off x="7059168" y="1609344"/>
            <a:ext cx="2618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Syy-seuraussuhteiden todentamisen varmuus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1682496" y="347472"/>
            <a:ext cx="9546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/>
              <a:t>AINEISTONHANKINTAMENETELMIÄ /TUTKIMUSASETELMIA</a:t>
            </a:r>
          </a:p>
        </p:txBody>
      </p:sp>
    </p:spTree>
    <p:extLst>
      <p:ext uri="{BB962C8B-B14F-4D97-AF65-F5344CB8AC3E}">
        <p14:creationId xmlns:p14="http://schemas.microsoft.com/office/powerpoint/2010/main" val="779366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/>
          <p:cNvSpPr txBox="1"/>
          <p:nvPr/>
        </p:nvSpPr>
        <p:spPr>
          <a:xfrm>
            <a:off x="1133856" y="1243584"/>
            <a:ext cx="1009497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400" b="1" dirty="0"/>
              <a:t>OTOS:</a:t>
            </a:r>
          </a:p>
          <a:p>
            <a:endParaRPr lang="fi-FI" dirty="0"/>
          </a:p>
          <a:p>
            <a:r>
              <a:rPr lang="fi-FI" dirty="0"/>
              <a:t>-</a:t>
            </a:r>
            <a:r>
              <a:rPr lang="fi-FI" sz="3200" b="1" dirty="0"/>
              <a:t>PERUSJOUKKO</a:t>
            </a:r>
            <a:r>
              <a:rPr lang="fi-FI" sz="3200" dirty="0"/>
              <a:t> = kohderyhmä, jota halutaan tutkia. Jos perusjoukko pieni -&gt; </a:t>
            </a:r>
            <a:r>
              <a:rPr lang="fi-FI" sz="3200" b="1" dirty="0"/>
              <a:t>KOKONAISTUTKIMUS</a:t>
            </a:r>
          </a:p>
          <a:p>
            <a:r>
              <a:rPr lang="fi-FI" sz="3200" dirty="0"/>
              <a:t>-Jos perusjoukko suuri -&gt; valitaan tutkittavaksi tietty osa = </a:t>
            </a:r>
            <a:r>
              <a:rPr lang="fi-FI" sz="3200" b="1" dirty="0"/>
              <a:t>OTOS</a:t>
            </a:r>
            <a:r>
              <a:rPr lang="fi-FI" sz="3200" dirty="0"/>
              <a:t> (satunnainen tai harkinnanvarainen)</a:t>
            </a:r>
          </a:p>
          <a:p>
            <a:r>
              <a:rPr lang="fi-FI" sz="3200" dirty="0"/>
              <a:t>-edustavuus, tulosten yleistettävyys koko perusjoukkoon</a:t>
            </a:r>
          </a:p>
        </p:txBody>
      </p:sp>
    </p:spTree>
    <p:extLst>
      <p:ext uri="{BB962C8B-B14F-4D97-AF65-F5344CB8AC3E}">
        <p14:creationId xmlns:p14="http://schemas.microsoft.com/office/powerpoint/2010/main" val="2926770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9F351E-1A5A-40FE-923A-89E5B124A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563"/>
            <a:ext cx="11268075" cy="17710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Aineistonkeruumenetelmät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900" dirty="0"/>
            </a:br>
            <a:br>
              <a:rPr lang="en-US" sz="1900" dirty="0"/>
            </a:br>
            <a:br>
              <a:rPr lang="en-US" sz="1900" dirty="0"/>
            </a:br>
            <a:endParaRPr lang="en-US" sz="1900" dirty="0"/>
          </a:p>
        </p:txBody>
      </p:sp>
      <p:pic>
        <p:nvPicPr>
          <p:cNvPr id="4" name="Kuva 3" descr="Kuva, joka sisältää kohteen teksti, sisä, ohjauspaneeli&#10;&#10;Kuvaus luotu automaattisesti">
            <a:extLst>
              <a:ext uri="{FF2B5EF4-FFF2-40B4-BE49-F238E27FC236}">
                <a16:creationId xmlns:a16="http://schemas.microsoft.com/office/drawing/2014/main" id="{4B9706F2-F9A8-481C-9359-D0B8F351AC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60" r="-3" b="24164"/>
          <a:stretch/>
        </p:blipFill>
        <p:spPr>
          <a:xfrm>
            <a:off x="-12" y="685800"/>
            <a:ext cx="5138068" cy="2622616"/>
          </a:xfrm>
          <a:prstGeom prst="rect">
            <a:avLst/>
          </a:prstGeom>
        </p:spPr>
      </p:pic>
      <p:pic>
        <p:nvPicPr>
          <p:cNvPr id="8" name="Kuva 7" descr="Kuva, joka sisältää kohteen henkilö, laite&#10;&#10;Kuvaus luotu automaattisesti">
            <a:extLst>
              <a:ext uri="{FF2B5EF4-FFF2-40B4-BE49-F238E27FC236}">
                <a16:creationId xmlns:a16="http://schemas.microsoft.com/office/drawing/2014/main" id="{C5344F25-0F01-4FD1-A737-D8AF8DB5F8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9" r="9799" b="-1"/>
          <a:stretch/>
        </p:blipFill>
        <p:spPr>
          <a:xfrm>
            <a:off x="18935" y="3714413"/>
            <a:ext cx="2722848" cy="2737589"/>
          </a:xfrm>
          <a:prstGeom prst="rect">
            <a:avLst/>
          </a:prstGeom>
        </p:spPr>
      </p:pic>
      <p:pic>
        <p:nvPicPr>
          <p:cNvPr id="6" name="Kuva 5" descr="Kuva, joka sisältää kohteen henkilö, sisä, ikkuna, mies&#10;&#10;Kuvaus luotu automaattisesti">
            <a:extLst>
              <a:ext uri="{FF2B5EF4-FFF2-40B4-BE49-F238E27FC236}">
                <a16:creationId xmlns:a16="http://schemas.microsoft.com/office/drawing/2014/main" id="{1DB6CA07-77EB-4FCA-BDDE-6AA402BE82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7" r="5" b="5"/>
          <a:stretch/>
        </p:blipFill>
        <p:spPr>
          <a:xfrm>
            <a:off x="2884165" y="3830855"/>
            <a:ext cx="2308389" cy="2737589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D62CF6E2-3D61-4F57-813B-D5A1E22CDC63}"/>
              </a:ext>
            </a:extLst>
          </p:cNvPr>
          <p:cNvSpPr txBox="1"/>
          <p:nvPr/>
        </p:nvSpPr>
        <p:spPr>
          <a:xfrm>
            <a:off x="5638899" y="685800"/>
            <a:ext cx="4722939" cy="62786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/>
                <a:cs typeface="Arial"/>
              </a:rPr>
              <a:t>Kyselyt</a:t>
            </a:r>
            <a:r>
              <a:rPr lang="en-US" sz="2400" dirty="0">
                <a:latin typeface="Arial"/>
                <a:cs typeface="Arial"/>
              </a:rPr>
              <a:t> (m):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tosiasiat, käyttäytyminen, toiminta, asenteet, uskomukset, </a:t>
            </a:r>
            <a:r>
              <a:rPr lang="fi-FI" dirty="0" err="1"/>
              <a:t>mielipitee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soveltuu suurelle joukolle</a:t>
            </a:r>
            <a:r>
              <a:rPr lang="en-US" dirty="0"/>
              <a:t>​</a:t>
            </a:r>
          </a:p>
          <a:p>
            <a:r>
              <a:rPr lang="en-US" sz="2400" dirty="0" err="1">
                <a:solidFill>
                  <a:srgbClr val="FF0000"/>
                </a:solidFill>
                <a:latin typeface="Arial"/>
                <a:cs typeface="Arial"/>
              </a:rPr>
              <a:t>Haastattelut</a:t>
            </a:r>
            <a:r>
              <a:rPr lang="en-US" sz="2400" dirty="0">
                <a:latin typeface="Arial"/>
                <a:cs typeface="Arial"/>
              </a:rPr>
              <a:t> (l):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b="1" dirty="0"/>
              <a:t>STRUKTUROITU HAASTATTELU – </a:t>
            </a:r>
            <a:r>
              <a:rPr lang="fi-FI" dirty="0"/>
              <a:t>kysymykset ja vastausvaihtoehdot laadittu ennalta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b="1" dirty="0"/>
              <a:t>TEEMAHAASTATTELU </a:t>
            </a:r>
            <a:r>
              <a:rPr lang="fi-FI" dirty="0"/>
              <a:t>– kyselylomakkeen ja avoimen haastattelun välimuoto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b="1" dirty="0"/>
              <a:t>AVOIN HAASTATTELU – </a:t>
            </a:r>
            <a:r>
              <a:rPr lang="fi-FI" dirty="0"/>
              <a:t>mitä tulee esiin keskustelun kuluessa (nauhoitukset -&gt; litterointi)​</a:t>
            </a:r>
          </a:p>
          <a:p>
            <a:pPr fontAlgn="base"/>
            <a:r>
              <a:rPr lang="fi-FI" dirty="0"/>
              <a:t>​</a:t>
            </a:r>
            <a:r>
              <a:rPr lang="en-US" sz="2400" dirty="0" err="1">
                <a:solidFill>
                  <a:srgbClr val="FF0000"/>
                </a:solidFill>
                <a:latin typeface="Arial"/>
                <a:cs typeface="Arial"/>
              </a:rPr>
              <a:t>Havainnointi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(</a:t>
            </a:r>
            <a:r>
              <a:rPr lang="en-US" sz="2400" dirty="0" err="1">
                <a:latin typeface="Arial"/>
                <a:cs typeface="Arial"/>
              </a:rPr>
              <a:t>l&amp;m</a:t>
            </a:r>
            <a:r>
              <a:rPr lang="en-US" sz="2400" dirty="0">
                <a:latin typeface="Arial"/>
                <a:cs typeface="Arial"/>
              </a:rPr>
              <a:t>):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dirty="0"/>
              <a:t>Miten toimitaan arkielämässä tai –ympäristössä ja erityisessä testitilanteessa</a:t>
            </a:r>
          </a:p>
          <a:p>
            <a:pPr fontAlgn="base"/>
            <a:r>
              <a:rPr lang="fi-FI" dirty="0"/>
              <a:t>-&gt;OSALLISTUVA HAVAINNOINTI</a:t>
            </a:r>
            <a:r>
              <a:rPr lang="en-US" dirty="0"/>
              <a:t>​:t</a:t>
            </a:r>
            <a:r>
              <a:rPr lang="fi-FI" dirty="0" err="1"/>
              <a:t>utkija</a:t>
            </a:r>
            <a:r>
              <a:rPr lang="fi-FI" dirty="0"/>
              <a:t> lyöttäytyy tutkittavan ryhmän osaksi</a:t>
            </a:r>
            <a:r>
              <a:rPr lang="en-US" dirty="0"/>
              <a:t>​​</a:t>
            </a:r>
          </a:p>
          <a:p>
            <a:pPr fontAlgn="base"/>
            <a:r>
              <a:rPr lang="en-US" sz="2400" dirty="0" err="1">
                <a:solidFill>
                  <a:srgbClr val="FF0000"/>
                </a:solidFill>
              </a:rPr>
              <a:t>Ryhmäkeskustelu</a:t>
            </a:r>
            <a:r>
              <a:rPr lang="en-US" sz="2400" dirty="0"/>
              <a:t> (l)</a:t>
            </a:r>
          </a:p>
          <a:p>
            <a:pPr fontAlgn="base"/>
            <a:r>
              <a:rPr lang="en-US" sz="2000" dirty="0" err="1">
                <a:solidFill>
                  <a:srgbClr val="FF0000"/>
                </a:solidFill>
                <a:latin typeface="Arial"/>
                <a:cs typeface="Arial"/>
              </a:rPr>
              <a:t>Mittaukset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ja </a:t>
            </a:r>
            <a:r>
              <a:rPr lang="en-US" sz="2000" dirty="0" err="1">
                <a:solidFill>
                  <a:srgbClr val="FF0000"/>
                </a:solidFill>
                <a:latin typeface="Arial"/>
                <a:cs typeface="Arial"/>
              </a:rPr>
              <a:t>kokeet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(m)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err="1">
                <a:latin typeface="Arial"/>
                <a:cs typeface="Arial"/>
              </a:rPr>
              <a:t>Olemassaolevat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aineistot</a:t>
            </a:r>
            <a:r>
              <a:rPr lang="en-US" sz="2000" dirty="0">
                <a:latin typeface="Arial"/>
                <a:cs typeface="Arial"/>
              </a:rPr>
              <a:t>:</a:t>
            </a:r>
          </a:p>
          <a:p>
            <a:pPr fontAlgn="base"/>
            <a:r>
              <a:rPr lang="en-US" sz="1600" dirty="0" err="1">
                <a:latin typeface="Arial"/>
                <a:cs typeface="Arial"/>
              </a:rPr>
              <a:t>Tilastot</a:t>
            </a:r>
            <a:r>
              <a:rPr lang="en-US" sz="1600" dirty="0">
                <a:latin typeface="Arial"/>
                <a:cs typeface="Arial"/>
              </a:rPr>
              <a:t> ja </a:t>
            </a:r>
            <a:r>
              <a:rPr lang="en-US" sz="1600" dirty="0" err="1">
                <a:latin typeface="Arial"/>
                <a:cs typeface="Arial"/>
              </a:rPr>
              <a:t>rekisterit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600" dirty="0" err="1">
                <a:latin typeface="Arial"/>
                <a:cs typeface="Arial"/>
              </a:rPr>
              <a:t>okumentit</a:t>
            </a:r>
            <a:r>
              <a:rPr lang="en-US" sz="1600" dirty="0">
                <a:latin typeface="Arial"/>
                <a:cs typeface="Arial"/>
              </a:rPr>
              <a:t>, </a:t>
            </a:r>
            <a:r>
              <a:rPr lang="en-US" sz="1600" dirty="0" err="1">
                <a:latin typeface="Arial"/>
                <a:cs typeface="Arial"/>
              </a:rPr>
              <a:t>päiväkirjat</a:t>
            </a:r>
            <a:r>
              <a:rPr lang="en-US" sz="1600" dirty="0">
                <a:latin typeface="Arial"/>
                <a:cs typeface="Arial"/>
              </a:rPr>
              <a:t>…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i-FI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FEF73056-3344-4D82-AD06-277219F85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2943" y="5298105"/>
            <a:ext cx="1133459" cy="938035"/>
          </a:xfrm>
          <a:prstGeom prst="rect">
            <a:avLst/>
          </a:prstGeom>
        </p:spPr>
      </p:pic>
      <p:pic>
        <p:nvPicPr>
          <p:cNvPr id="14" name="Kuva 13" descr="Kuva, joka sisältää kohteen teksti, kuivaaja&#10;&#10;Kuvaus luotu automaattisesti">
            <a:extLst>
              <a:ext uri="{FF2B5EF4-FFF2-40B4-BE49-F238E27FC236}">
                <a16:creationId xmlns:a16="http://schemas.microsoft.com/office/drawing/2014/main" id="{E198D320-943A-4B77-9F53-6EF8A107803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109" y="634359"/>
            <a:ext cx="1351997" cy="5677221"/>
          </a:xfrm>
          <a:prstGeom prst="rect">
            <a:avLst/>
          </a:prstGeom>
        </p:spPr>
      </p:pic>
      <p:sp>
        <p:nvSpPr>
          <p:cNvPr id="36" name="Tekstiruutu 35">
            <a:extLst>
              <a:ext uri="{FF2B5EF4-FFF2-40B4-BE49-F238E27FC236}">
                <a16:creationId xmlns:a16="http://schemas.microsoft.com/office/drawing/2014/main" id="{F99CE9CC-7757-424A-8BC8-7D6F28C90250}"/>
              </a:ext>
            </a:extLst>
          </p:cNvPr>
          <p:cNvSpPr txBox="1"/>
          <p:nvPr/>
        </p:nvSpPr>
        <p:spPr>
          <a:xfrm>
            <a:off x="13319" y="3308415"/>
            <a:ext cx="27228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Sam McGhee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BEA6411F-F843-4958-AE48-1CCF55FB0531}"/>
              </a:ext>
            </a:extLst>
          </p:cNvPr>
          <p:cNvSpPr txBox="1"/>
          <p:nvPr/>
        </p:nvSpPr>
        <p:spPr>
          <a:xfrm>
            <a:off x="-35240" y="6503032"/>
            <a:ext cx="29630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Abadi Extra Light" panose="020B0604020202020204" pitchFamily="34" charset="0"/>
              </a:rPr>
              <a:t>Kuva: Unsplash.com/ Mockup Graphics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A1B4E795-ED72-44AF-B63C-4FB52441F227}"/>
              </a:ext>
            </a:extLst>
          </p:cNvPr>
          <p:cNvSpPr txBox="1"/>
          <p:nvPr/>
        </p:nvSpPr>
        <p:spPr>
          <a:xfrm rot="16200000">
            <a:off x="3660763" y="4678784"/>
            <a:ext cx="34330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LinkedIn Sales Solutions</a:t>
            </a:r>
            <a:endParaRPr lang="en-US" sz="1400" b="1" dirty="0">
              <a:latin typeface="Abadi Extra Light" panose="020B0604020202020204" pitchFamily="34" charset="0"/>
            </a:endParaRP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A5865378-75A9-41AA-B616-688E8FC14919}"/>
              </a:ext>
            </a:extLst>
          </p:cNvPr>
          <p:cNvSpPr txBox="1"/>
          <p:nvPr/>
        </p:nvSpPr>
        <p:spPr>
          <a:xfrm rot="5400000">
            <a:off x="10197094" y="3462304"/>
            <a:ext cx="35289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Julia </a:t>
            </a:r>
            <a:r>
              <a:rPr lang="en-US" sz="1400" dirty="0" err="1">
                <a:latin typeface="Abadi Extra Light" panose="020B0604020202020204" pitchFamily="34" charset="0"/>
              </a:rPr>
              <a:t>Joppien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324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D7CCE7-3E4C-44D4-80DA-67AE2BA31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23849"/>
            <a:ext cx="10543032" cy="1004887"/>
          </a:xfrm>
        </p:spPr>
        <p:txBody>
          <a:bodyPr>
            <a:normAutofit/>
          </a:bodyPr>
          <a:lstStyle/>
          <a:p>
            <a:r>
              <a:rPr lang="fi-FI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Tutkimustulosten analysointi</a:t>
            </a:r>
            <a:endParaRPr lang="fi-FI" sz="4000" dirty="0">
              <a:solidFill>
                <a:srgbClr val="7030A0"/>
              </a:solidFill>
            </a:endParaRP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7590CDFA-EA03-4339-B3CA-E30A7C841DAF}"/>
              </a:ext>
            </a:extLst>
          </p:cNvPr>
          <p:cNvSpPr/>
          <p:nvPr/>
        </p:nvSpPr>
        <p:spPr>
          <a:xfrm>
            <a:off x="420624" y="1590675"/>
            <a:ext cx="3637026" cy="2143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fi-FI" sz="2400" b="1" dirty="0">
                <a:latin typeface="Arial" panose="020B0604020202020204" pitchFamily="34" charset="0"/>
                <a:cs typeface="Arial" panose="020B0604020202020204" pitchFamily="34" charset="0"/>
              </a:rPr>
              <a:t>Kvantitatiiviset</a:t>
            </a:r>
            <a:r>
              <a:rPr lang="fi-FI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eli määrälliset tutkimukset</a:t>
            </a:r>
          </a:p>
          <a:p>
            <a:r>
              <a:rPr lang="fi-FI" sz="2000" dirty="0">
                <a:latin typeface="Arial"/>
                <a:cs typeface="Arial"/>
              </a:rPr>
              <a:t>- aineisto esim. kyselyn valmiit vastausvaihtoehdot muutetaan numeeriseen muotoon </a:t>
            </a:r>
            <a:endParaRPr lang="fi-F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fi-FI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BEA0D653-9EF7-4945-BA70-ED038DACD24C}"/>
              </a:ext>
            </a:extLst>
          </p:cNvPr>
          <p:cNvSpPr/>
          <p:nvPr/>
        </p:nvSpPr>
        <p:spPr>
          <a:xfrm>
            <a:off x="420624" y="3995738"/>
            <a:ext cx="3637026" cy="214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i-FI" sz="2400" b="1" dirty="0">
                <a:latin typeface="Arial" panose="020B0604020202020204" pitchFamily="34" charset="0"/>
                <a:cs typeface="Arial" panose="020B0604020202020204" pitchFamily="34" charset="0"/>
              </a:rPr>
              <a:t>Kvalitatiiviset</a:t>
            </a:r>
            <a:r>
              <a:rPr lang="fi-FI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eli laadulliset tutkimukset</a:t>
            </a:r>
          </a:p>
          <a:p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- aineisto esim. haastattelun avoimet kysymykset ryhmitellään teemojen tai näkökulmien mukaisesti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8AE8B39E-50A4-4290-90BD-F0D3E84B2436}"/>
              </a:ext>
            </a:extLst>
          </p:cNvPr>
          <p:cNvSpPr/>
          <p:nvPr/>
        </p:nvSpPr>
        <p:spPr>
          <a:xfrm>
            <a:off x="4798695" y="1714500"/>
            <a:ext cx="2518410" cy="20193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i-FI" sz="2000" b="1" dirty="0">
                <a:latin typeface="Arial" panose="020B0604020202020204" pitchFamily="34" charset="0"/>
                <a:cs typeface="Arial" panose="020B0604020202020204" pitchFamily="34" charset="0"/>
              </a:rPr>
              <a:t>Tulokset </a:t>
            </a:r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havainnollistetaan taulukkoina ja diagrammeina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0EB20408-E744-4DFA-9658-1CF2430140D5}"/>
              </a:ext>
            </a:extLst>
          </p:cNvPr>
          <p:cNvSpPr/>
          <p:nvPr/>
        </p:nvSpPr>
        <p:spPr>
          <a:xfrm>
            <a:off x="4798695" y="3995738"/>
            <a:ext cx="2518410" cy="20812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i-FI" sz="2000" b="1" dirty="0">
                <a:latin typeface="Arial" panose="020B0604020202020204" pitchFamily="34" charset="0"/>
                <a:cs typeface="Arial" panose="020B0604020202020204" pitchFamily="34" charset="0"/>
              </a:rPr>
              <a:t>Tulokset </a:t>
            </a:r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havainnollistetaan ja perustellaan esim.</a:t>
            </a:r>
          </a:p>
          <a:p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haastateltavien suorilla lainauksilla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F4AEFAFA-E896-4679-8C7B-4356D7C07F94}"/>
              </a:ext>
            </a:extLst>
          </p:cNvPr>
          <p:cNvSpPr/>
          <p:nvPr/>
        </p:nvSpPr>
        <p:spPr>
          <a:xfrm>
            <a:off x="8058150" y="2324100"/>
            <a:ext cx="3848100" cy="2819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i-FI" sz="2400" b="1" dirty="0">
                <a:latin typeface="Arial" panose="020B0604020202020204" pitchFamily="34" charset="0"/>
                <a:cs typeface="Arial" panose="020B0604020202020204" pitchFamily="34" charset="0"/>
              </a:rPr>
              <a:t>Johtopäätökset</a:t>
            </a:r>
          </a:p>
          <a:p>
            <a:endParaRPr lang="fi-FI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Aikaisemmin tehtyjen tutkimusten ja uusien tutkimustulosten pohjalta yritetään ymmärtää ja selittää tutkimuksen kohteena olevaa ilmiötä</a:t>
            </a:r>
          </a:p>
          <a:p>
            <a:pPr marL="285750" indent="-285750">
              <a:buFontTx/>
              <a:buChar char="-"/>
            </a:pPr>
            <a:endParaRPr lang="fi-FI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Nuoli: Oikea 9">
            <a:extLst>
              <a:ext uri="{FF2B5EF4-FFF2-40B4-BE49-F238E27FC236}">
                <a16:creationId xmlns:a16="http://schemas.microsoft.com/office/drawing/2014/main" id="{948A92D8-35CA-4AE1-8F33-70ABBD9F8F94}"/>
              </a:ext>
            </a:extLst>
          </p:cNvPr>
          <p:cNvSpPr/>
          <p:nvPr/>
        </p:nvSpPr>
        <p:spPr>
          <a:xfrm>
            <a:off x="4123372" y="2388075"/>
            <a:ext cx="633095" cy="548323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Nuoli: Oikea 10">
            <a:extLst>
              <a:ext uri="{FF2B5EF4-FFF2-40B4-BE49-F238E27FC236}">
                <a16:creationId xmlns:a16="http://schemas.microsoft.com/office/drawing/2014/main" id="{F1DEBD38-D209-497A-9FF1-632E80A3072B}"/>
              </a:ext>
            </a:extLst>
          </p:cNvPr>
          <p:cNvSpPr/>
          <p:nvPr/>
        </p:nvSpPr>
        <p:spPr>
          <a:xfrm>
            <a:off x="4111625" y="4762182"/>
            <a:ext cx="633095" cy="548323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Nuoli: Oikea 11">
            <a:extLst>
              <a:ext uri="{FF2B5EF4-FFF2-40B4-BE49-F238E27FC236}">
                <a16:creationId xmlns:a16="http://schemas.microsoft.com/office/drawing/2014/main" id="{93D538B0-FE25-4523-9E82-E885042483F1}"/>
              </a:ext>
            </a:extLst>
          </p:cNvPr>
          <p:cNvSpPr/>
          <p:nvPr/>
        </p:nvSpPr>
        <p:spPr>
          <a:xfrm>
            <a:off x="7359333" y="2936398"/>
            <a:ext cx="633095" cy="548323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Nuoli: Oikea 12">
            <a:extLst>
              <a:ext uri="{FF2B5EF4-FFF2-40B4-BE49-F238E27FC236}">
                <a16:creationId xmlns:a16="http://schemas.microsoft.com/office/drawing/2014/main" id="{2E7707D5-1F1E-4E9A-9648-E9A7ABC1EC9A}"/>
              </a:ext>
            </a:extLst>
          </p:cNvPr>
          <p:cNvSpPr/>
          <p:nvPr/>
        </p:nvSpPr>
        <p:spPr>
          <a:xfrm>
            <a:off x="7371080" y="4213859"/>
            <a:ext cx="633095" cy="548323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50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54CF15-B28C-4E16-8A11-59AFCF999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0617" y="64758"/>
            <a:ext cx="6276642" cy="59338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Tutkimusraportti</a:t>
            </a:r>
            <a:endParaRPr lang="en-US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Sisällön paikkamerkki 5" descr="Kuva, joka sisältää kohteen sisä&#10;&#10;Kuvaus luotu automaattisesti">
            <a:extLst>
              <a:ext uri="{FF2B5EF4-FFF2-40B4-BE49-F238E27FC236}">
                <a16:creationId xmlns:a16="http://schemas.microsoft.com/office/drawing/2014/main" id="{6BEAF61C-B8B4-4857-A98C-F5E17BEECE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4" r="11290" b="-2"/>
          <a:stretch/>
        </p:blipFill>
        <p:spPr>
          <a:xfrm>
            <a:off x="413004" y="685800"/>
            <a:ext cx="2391841" cy="5486400"/>
          </a:xfrm>
          <a:prstGeom prst="rect">
            <a:avLst/>
          </a:prstGeom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7DADC82-8D04-4531-ACE5-9BFA9AA49F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33619" y="658144"/>
            <a:ext cx="8843356" cy="5794454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lnSpc>
                <a:spcPts val="2800"/>
              </a:lnSpc>
            </a:pPr>
            <a:r>
              <a:rPr lang="en-US" sz="29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KANSILEHTI</a:t>
            </a:r>
          </a:p>
          <a:p>
            <a:pPr>
              <a:lnSpc>
                <a:spcPts val="2800"/>
              </a:lnSpc>
            </a:pPr>
            <a:r>
              <a:rPr lang="en-US" sz="29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Sisällysluettelo</a:t>
            </a:r>
            <a:endParaRPr lang="en-US" sz="29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</a:pPr>
            <a:r>
              <a:rPr lang="en-US" sz="29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Tiivistelmä</a:t>
            </a:r>
            <a:r>
              <a:rPr lang="en-US" sz="29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Yhteenveto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kaikesta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pituus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maksimissaan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yksi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sivu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800"/>
              </a:lnSpc>
            </a:pPr>
            <a:r>
              <a:rPr lang="en-US" sz="29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Johdanto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Miksi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tutkitaan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mitä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jo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tutkittu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aikaisemmin</a:t>
            </a:r>
            <a:endParaRPr lang="en-US" sz="2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</a:pPr>
            <a:r>
              <a:rPr lang="en-US" sz="29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TUTKIMUSONGELMAT –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Pääkysymys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alaongelmat</a:t>
            </a:r>
            <a:endParaRPr lang="en-US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</a:pPr>
            <a:r>
              <a:rPr lang="en-US" sz="29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Menetelmät</a:t>
            </a:r>
            <a:r>
              <a:rPr lang="en-US" sz="29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Tutkimusotteen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asetelman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otoksen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aineiston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hankinnan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analyysimenetelmien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kuvaus</a:t>
            </a:r>
            <a:endParaRPr lang="en-US" sz="2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</a:pPr>
            <a:r>
              <a:rPr lang="en-US" sz="29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Tulokset</a:t>
            </a:r>
            <a:r>
              <a:rPr lang="en-US" sz="2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Saatujen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tulosten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esittely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teksin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taulukoiden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diagrammien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avulla</a:t>
            </a:r>
            <a:endParaRPr lang="en-US" sz="2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</a:pPr>
            <a:r>
              <a:rPr lang="en-US" sz="29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Pohdinta</a:t>
            </a:r>
            <a:r>
              <a:rPr lang="en-US" sz="29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Tulosten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tulkinta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vertailu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aikaisemmin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tehtyihin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tutkimuksiin</a:t>
            </a:r>
            <a:endParaRPr lang="en-US" sz="2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</a:pPr>
            <a:r>
              <a:rPr lang="en-US" sz="29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Kirjallisuusluettelo</a:t>
            </a:r>
            <a:r>
              <a:rPr lang="en-US" sz="29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Tekstissä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mainittujen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tutkimusten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muiden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lähteiden</a:t>
            </a:r>
            <a:r>
              <a:rPr lang="en-US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tiedot</a:t>
            </a:r>
            <a:endParaRPr lang="en-US" sz="2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</a:pPr>
            <a:r>
              <a:rPr lang="en-US" sz="29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liitteet</a:t>
            </a:r>
            <a:endParaRPr lang="en-US" sz="29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800"/>
              </a:lnSpc>
            </a:pP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D3D99651-458F-494B-97BE-365E9DFC000F}"/>
              </a:ext>
            </a:extLst>
          </p:cNvPr>
          <p:cNvSpPr txBox="1"/>
          <p:nvPr/>
        </p:nvSpPr>
        <p:spPr>
          <a:xfrm>
            <a:off x="695815" y="6314956"/>
            <a:ext cx="37911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>
                <a:latin typeface="Abadi Extra Light" panose="020B0604020202020204" pitchFamily="34" charset="0"/>
              </a:rPr>
              <a:t> / </a:t>
            </a:r>
            <a:r>
              <a:rPr lang="en-US" sz="1400" dirty="0">
                <a:latin typeface="Abadi Extra Light" panose="020B0604020202020204" pitchFamily="34" charset="0"/>
              </a:rPr>
              <a:t>Julian </a:t>
            </a:r>
            <a:r>
              <a:rPr lang="en-US" sz="1400" dirty="0" err="1">
                <a:latin typeface="Abadi Extra Light" panose="020B0604020202020204" pitchFamily="34" charset="0"/>
              </a:rPr>
              <a:t>Hochgesang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310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B48D7C-AEDA-4C54-B981-7CFED82A4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732" y="943275"/>
            <a:ext cx="3063488" cy="26005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Tutkimus</a:t>
            </a:r>
            <a:r>
              <a:rPr lang="en-US" sz="4800" dirty="0"/>
              <a:t> </a:t>
            </a:r>
            <a:r>
              <a:rPr lang="en-US" sz="4800" dirty="0" err="1"/>
              <a:t>etenee</a:t>
            </a:r>
            <a:r>
              <a:rPr lang="en-US" sz="4800" dirty="0"/>
              <a:t> </a:t>
            </a:r>
            <a:r>
              <a:rPr lang="en-US" sz="4800" dirty="0" err="1"/>
              <a:t>vaiheittain</a:t>
            </a:r>
            <a:endParaRPr lang="en-US" sz="48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2D2E1938-5ECD-4479-A72C-4F42E3A23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47" y="225721"/>
            <a:ext cx="6863403" cy="6451598"/>
          </a:xfrm>
          <a:prstGeom prst="rect">
            <a:avLst/>
          </a:prstGeom>
        </p:spPr>
      </p:pic>
      <p:sp>
        <p:nvSpPr>
          <p:cNvPr id="4" name="Suorakulmio 3">
            <a:extLst>
              <a:ext uri="{FF2B5EF4-FFF2-40B4-BE49-F238E27FC236}">
                <a16:creationId xmlns:a16="http://schemas.microsoft.com/office/drawing/2014/main" id="{215C9437-6F6A-42FD-9DBB-706746DD4D5F}"/>
              </a:ext>
            </a:extLst>
          </p:cNvPr>
          <p:cNvSpPr/>
          <p:nvPr/>
        </p:nvSpPr>
        <p:spPr>
          <a:xfrm>
            <a:off x="691896" y="172722"/>
            <a:ext cx="618743" cy="770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CB411DF5-93BD-4F44-B95A-7CC37CB8F187}"/>
              </a:ext>
            </a:extLst>
          </p:cNvPr>
          <p:cNvSpPr/>
          <p:nvPr/>
        </p:nvSpPr>
        <p:spPr>
          <a:xfrm>
            <a:off x="688847" y="167111"/>
            <a:ext cx="534483" cy="7903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CB336BD5-2BFA-42DC-A605-BBF31A0EABB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86" y="225721"/>
            <a:ext cx="1861424" cy="428937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 rot="17692917">
            <a:off x="-505073" y="1857710"/>
            <a:ext cx="2922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SUUNNITTELUVAIHE</a:t>
            </a:r>
          </a:p>
        </p:txBody>
      </p:sp>
      <p:sp>
        <p:nvSpPr>
          <p:cNvPr id="7" name="Tekstiruutu 6"/>
          <p:cNvSpPr txBox="1"/>
          <p:nvPr/>
        </p:nvSpPr>
        <p:spPr>
          <a:xfrm rot="2475161">
            <a:off x="5248893" y="1132572"/>
            <a:ext cx="3538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TOTEUTUSVAIHE</a:t>
            </a:r>
          </a:p>
        </p:txBody>
      </p:sp>
      <p:sp>
        <p:nvSpPr>
          <p:cNvPr id="9" name="Tekstiruutu 8"/>
          <p:cNvSpPr txBox="1"/>
          <p:nvPr/>
        </p:nvSpPr>
        <p:spPr>
          <a:xfrm rot="18165658">
            <a:off x="6139086" y="4533978"/>
            <a:ext cx="2826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ARVIOINTI</a:t>
            </a:r>
          </a:p>
        </p:txBody>
      </p:sp>
    </p:spTree>
    <p:extLst>
      <p:ext uri="{BB962C8B-B14F-4D97-AF65-F5344CB8AC3E}">
        <p14:creationId xmlns:p14="http://schemas.microsoft.com/office/powerpoint/2010/main" val="114407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106C0F-9494-47DC-B37F-214DFFF27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89" y="126027"/>
            <a:ext cx="10870367" cy="1083014"/>
          </a:xfrm>
        </p:spPr>
        <p:txBody>
          <a:bodyPr>
            <a:normAutofit/>
          </a:bodyPr>
          <a:lstStyle/>
          <a:p>
            <a:r>
              <a:rPr lang="fi-FI" sz="4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Tutkimussuunnitelma ohjaa toteutusta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352470C-B6E1-4CF4-A543-12C0D34EF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89" y="1209040"/>
            <a:ext cx="6096851" cy="5181599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8E9A5EF9-CB71-423C-AA53-BCFB73213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044" y="1209041"/>
            <a:ext cx="6134956" cy="5181598"/>
          </a:xfrm>
          <a:prstGeom prst="rect">
            <a:avLst/>
          </a:prstGeom>
        </p:spPr>
      </p:pic>
      <p:pic>
        <p:nvPicPr>
          <p:cNvPr id="7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2BB422E-74CC-4C3A-B7EA-17DC34D3F7F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86" y="225721"/>
            <a:ext cx="18614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20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8" title="puhekupla-ikoni-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800" y="295933"/>
            <a:ext cx="1545667" cy="154566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8"/>
          <p:cNvSpPr txBox="1">
            <a:spLocks noGrp="1"/>
          </p:cNvSpPr>
          <p:nvPr>
            <p:ph type="title" idx="4294967295"/>
          </p:nvPr>
        </p:nvSpPr>
        <p:spPr>
          <a:xfrm>
            <a:off x="863600" y="754383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t" anchorCtr="0">
            <a:norm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buSzPts val="2800"/>
            </a:pPr>
            <a:r>
              <a:rPr lang="fi-FI"/>
              <a:t>Keskustelu</a:t>
            </a:r>
            <a:endParaRPr/>
          </a:p>
        </p:txBody>
      </p:sp>
      <p:sp>
        <p:nvSpPr>
          <p:cNvPr id="89" name="Google Shape;89;p8"/>
          <p:cNvSpPr txBox="1">
            <a:spLocks noGrp="1"/>
          </p:cNvSpPr>
          <p:nvPr>
            <p:ph type="body" idx="1"/>
          </p:nvPr>
        </p:nvSpPr>
        <p:spPr>
          <a:xfrm>
            <a:off x="2019200" y="1841600"/>
            <a:ext cx="9386400" cy="1284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marL="0" indent="0">
              <a:spcBef>
                <a:spcPts val="1200"/>
              </a:spcBef>
            </a:pPr>
            <a:r>
              <a:rPr lang="fi-FI" sz="2667"/>
              <a:t>Mikä olisi sellainen terveyteen liittyvä aihepiiri, josta haluaisit saada lisää tietoa?</a:t>
            </a:r>
            <a:endParaRPr sz="2667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/>
          <p:cNvSpPr txBox="1"/>
          <p:nvPr/>
        </p:nvSpPr>
        <p:spPr>
          <a:xfrm>
            <a:off x="344386" y="957190"/>
            <a:ext cx="488075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sz="3200" b="1" dirty="0"/>
              <a:t>Tutkimusaiheen valinta</a:t>
            </a:r>
          </a:p>
          <a:p>
            <a:pPr marL="285750" indent="-285750" fontAlgn="base">
              <a:buFont typeface="Wingdings" panose="05000000000000000000" pitchFamily="2" charset="2"/>
              <a:buChar char="Ø"/>
            </a:pPr>
            <a:endParaRPr lang="fi-FI" b="1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fi-FI" sz="2400" b="1" dirty="0"/>
              <a:t>Perehdy ongelmasta jo kirjoitettuun tutkimustietoon </a:t>
            </a:r>
            <a:r>
              <a:rPr lang="en-US" sz="2400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fi-FI" sz="2400" b="1" dirty="0"/>
              <a:t>Onko asiasta jo tietoa, onko se suppeaa tai vanhaa?</a:t>
            </a:r>
            <a:r>
              <a:rPr lang="en-US" sz="2400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fi-FI" sz="2400" b="1" dirty="0"/>
              <a:t>Onko asia ajankohtainen, merkityksellinen?</a:t>
            </a:r>
            <a:r>
              <a:rPr lang="en-US" sz="2400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fi-FI" sz="2400" b="1" dirty="0"/>
              <a:t>Löytyykö ennen tutkittuun uusia näkökulmia?</a:t>
            </a:r>
            <a:r>
              <a:rPr lang="en-US" sz="2400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fi-FI" sz="2400" b="1" dirty="0"/>
              <a:t>Onko saatavalla tiedolla käyttöä?</a:t>
            </a:r>
            <a:r>
              <a:rPr lang="en-US" sz="2400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fi-FI" sz="2400" b="1" dirty="0"/>
              <a:t>Voidaanko ilmiötä järkevästi selvittää?</a:t>
            </a:r>
            <a:r>
              <a:rPr lang="en-US" sz="2400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fi-FI" sz="2400" b="1" dirty="0"/>
              <a:t>RAJAA tutkimuskohde</a:t>
            </a:r>
            <a:r>
              <a:rPr lang="en-US" sz="2400" dirty="0"/>
              <a:t>​</a:t>
            </a:r>
          </a:p>
        </p:txBody>
      </p:sp>
      <p:sp>
        <p:nvSpPr>
          <p:cNvPr id="4" name="Tekstiruutu 3"/>
          <p:cNvSpPr txBox="1"/>
          <p:nvPr/>
        </p:nvSpPr>
        <p:spPr>
          <a:xfrm>
            <a:off x="7631876" y="957189"/>
            <a:ext cx="46788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sz="2400" b="1" dirty="0"/>
              <a:t>TUTKIMUSONGELMAN ASETTAMINEN</a:t>
            </a:r>
            <a:r>
              <a:rPr lang="en-US" sz="2400" dirty="0"/>
              <a:t>​</a:t>
            </a:r>
          </a:p>
          <a:p>
            <a:pPr fontAlgn="base"/>
            <a:r>
              <a:rPr lang="fi-FI" sz="2400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fi-FI" sz="2400" dirty="0"/>
              <a:t>Mihin </a:t>
            </a:r>
            <a:r>
              <a:rPr lang="fi-FI" sz="2400" b="1" dirty="0"/>
              <a:t>kysymykseen</a:t>
            </a:r>
            <a:r>
              <a:rPr lang="fi-FI" sz="2400" dirty="0"/>
              <a:t> tai </a:t>
            </a:r>
            <a:r>
              <a:rPr lang="fi-FI" sz="2400" b="1" dirty="0"/>
              <a:t>kysymyksiin</a:t>
            </a:r>
            <a:r>
              <a:rPr lang="fi-FI" sz="2400" dirty="0"/>
              <a:t> tutkimuksella haetaan vastausta</a:t>
            </a:r>
            <a:r>
              <a:rPr lang="en-US" sz="2400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fi-FI" sz="2400" dirty="0"/>
              <a:t>Muotoile selkeiksi kysymyksiksi: pääkysymys + alaongelmat</a:t>
            </a:r>
            <a:r>
              <a:rPr lang="en-US" sz="2400" dirty="0"/>
              <a:t>​</a:t>
            </a:r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fi-FI" sz="2400" dirty="0"/>
              <a:t>Voit asettaa </a:t>
            </a:r>
            <a:r>
              <a:rPr lang="fi-FI" sz="2400" b="1" dirty="0"/>
              <a:t>hypoteesin</a:t>
            </a:r>
            <a:r>
              <a:rPr lang="fi-FI" sz="2400" dirty="0"/>
              <a:t> eli väitteen, joka ilmaisee, minkälainen tulos on tutkimuksesta ennustettavissa</a:t>
            </a:r>
            <a:r>
              <a:rPr lang="en-US" sz="2400" dirty="0"/>
              <a:t>​</a:t>
            </a: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932" y="2573328"/>
            <a:ext cx="3560135" cy="290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80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/>
          <p:cNvSpPr txBox="1"/>
          <p:nvPr/>
        </p:nvSpPr>
        <p:spPr>
          <a:xfrm>
            <a:off x="1188720" y="512064"/>
            <a:ext cx="9930384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Kirjallisuuskatsaus:</a:t>
            </a:r>
          </a:p>
          <a:p>
            <a:endParaRPr lang="fi-FI" sz="1100" dirty="0"/>
          </a:p>
          <a:p>
            <a:r>
              <a:rPr lang="fi-FI" sz="3600" dirty="0"/>
              <a:t>TIEDONHAUN VAIHEET:</a:t>
            </a:r>
          </a:p>
          <a:p>
            <a:endParaRPr lang="fi-FI" sz="2000" dirty="0"/>
          </a:p>
          <a:p>
            <a:pPr marL="742950" indent="-742950">
              <a:buAutoNum type="arabicParenR"/>
            </a:pPr>
            <a:r>
              <a:rPr lang="fi-FI" sz="2800" dirty="0"/>
              <a:t>ENNAKKOTIETOJEN KARTOITTAMINEN</a:t>
            </a:r>
          </a:p>
          <a:p>
            <a:pPr marL="742950" indent="-742950">
              <a:buAutoNum type="arabicParenR"/>
            </a:pPr>
            <a:r>
              <a:rPr lang="fi-FI" sz="2800" dirty="0"/>
              <a:t>AIHEEN RAJAAMINEN</a:t>
            </a:r>
          </a:p>
          <a:p>
            <a:pPr marL="742950" indent="-742950">
              <a:buAutoNum type="arabicParenR"/>
            </a:pPr>
            <a:r>
              <a:rPr lang="fi-FI" sz="2800" dirty="0"/>
              <a:t>KYSYMYKSEN ASETTAMINEN</a:t>
            </a:r>
          </a:p>
          <a:p>
            <a:pPr marL="742950" indent="-742950">
              <a:buAutoNum type="arabicParenR"/>
            </a:pPr>
            <a:r>
              <a:rPr lang="fi-FI" sz="2800" dirty="0"/>
              <a:t>HAKUSANOJEN MUOTOILU</a:t>
            </a:r>
          </a:p>
          <a:p>
            <a:pPr marL="742950" indent="-742950">
              <a:buAutoNum type="arabicParenR"/>
            </a:pPr>
            <a:r>
              <a:rPr lang="fi-FI" sz="2800" dirty="0"/>
              <a:t>TIEDONHAUN TOTEUTUS</a:t>
            </a:r>
          </a:p>
          <a:p>
            <a:pPr marL="742950" indent="-742950">
              <a:buAutoNum type="arabicParenR"/>
            </a:pPr>
            <a:r>
              <a:rPr lang="fi-FI" sz="2800" dirty="0"/>
              <a:t>LÖYDETYN AINEISTON LÄPIKÄYNTI JA ARVIOINTI</a:t>
            </a:r>
          </a:p>
          <a:p>
            <a:pPr marL="742950" indent="-742950">
              <a:buAutoNum type="arabicParenR"/>
            </a:pPr>
            <a:r>
              <a:rPr lang="fi-FI" sz="2800" dirty="0"/>
              <a:t>HYVIEN LÄHTEIDEN KIRJAAMINEN YLÖS</a:t>
            </a:r>
          </a:p>
          <a:p>
            <a:pPr marL="742950" indent="-742950">
              <a:buAutoNum type="arabicParenR"/>
            </a:pPr>
            <a:r>
              <a:rPr lang="fi-FI" sz="2800" dirty="0"/>
              <a:t>ENNAKKOTIETOJEN VERTAAMINEN LÖYDETTYYN TIETOON</a:t>
            </a:r>
          </a:p>
          <a:p>
            <a:pPr marL="742950" indent="-742950">
              <a:buAutoNum type="arabicParenR"/>
            </a:pPr>
            <a:r>
              <a:rPr lang="fi-FI" sz="2800" dirty="0"/>
              <a:t>LÖYDETYN TIEDON KÄYTTÖ</a:t>
            </a:r>
          </a:p>
        </p:txBody>
      </p:sp>
    </p:spTree>
    <p:extLst>
      <p:ext uri="{BB962C8B-B14F-4D97-AF65-F5344CB8AC3E}">
        <p14:creationId xmlns:p14="http://schemas.microsoft.com/office/powerpoint/2010/main" val="4260966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/>
          <p:cNvSpPr txBox="1"/>
          <p:nvPr/>
        </p:nvSpPr>
        <p:spPr>
          <a:xfrm>
            <a:off x="1579418" y="878774"/>
            <a:ext cx="862148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sz="4000" b="1" dirty="0"/>
              <a:t>TUTKIMUSOTE </a:t>
            </a:r>
            <a:r>
              <a:rPr lang="en-US" sz="4000" dirty="0"/>
              <a:t>​</a:t>
            </a:r>
          </a:p>
          <a:p>
            <a:pPr fontAlgn="base"/>
            <a:endParaRPr lang="en-US" sz="4000" dirty="0"/>
          </a:p>
          <a:p>
            <a:pPr fontAlgn="base"/>
            <a:r>
              <a:rPr lang="fi-FI" sz="2800" dirty="0"/>
              <a:t>Valitaan </a:t>
            </a:r>
            <a:r>
              <a:rPr lang="fi-FI" sz="2800" u="sng" dirty="0"/>
              <a:t>TUTKIMUSOTE</a:t>
            </a:r>
            <a:r>
              <a:rPr lang="fi-FI" sz="2800" dirty="0"/>
              <a:t> (lähestymistapa):</a:t>
            </a:r>
            <a:r>
              <a:rPr lang="en-US" sz="2800" dirty="0"/>
              <a:t>​</a:t>
            </a:r>
          </a:p>
          <a:p>
            <a:pPr fontAlgn="base"/>
            <a:r>
              <a:rPr lang="fi-FI" sz="2800" dirty="0"/>
              <a:t>​</a:t>
            </a:r>
          </a:p>
          <a:p>
            <a:pPr fontAlgn="base"/>
            <a:r>
              <a:rPr lang="fi-FI" sz="2800" b="1" u="sng" dirty="0"/>
              <a:t>KVANTITATIIVINEN</a:t>
            </a:r>
            <a:r>
              <a:rPr lang="fi-FI" sz="2800" dirty="0"/>
              <a:t> eli määrällinen tutkimus, jolloin kerätty aineisto muutetaan numeeriseksi ja analysoidaan tilastollisin menetelmin</a:t>
            </a:r>
            <a:r>
              <a:rPr lang="en-US" sz="2800" dirty="0"/>
              <a:t>​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fi-FI" sz="2800" dirty="0"/>
              <a:t>Riittävä otos perusjoukosta</a:t>
            </a:r>
            <a:r>
              <a:rPr lang="en-US" sz="2800" dirty="0"/>
              <a:t>​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fi-FI" sz="2800" dirty="0"/>
              <a:t>Valmiit vastausvaihtoehdot ja tarkat mittavälineet</a:t>
            </a:r>
            <a:r>
              <a:rPr lang="en-US" sz="2800" dirty="0"/>
              <a:t>​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fi-FI" sz="2800" dirty="0"/>
              <a:t>Tutkitaan ilmiön </a:t>
            </a:r>
            <a:r>
              <a:rPr lang="fi-FI" sz="2800" dirty="0" err="1"/>
              <a:t>prevalenssia</a:t>
            </a:r>
            <a:r>
              <a:rPr lang="fi-FI" sz="2800" dirty="0"/>
              <a:t> tai </a:t>
            </a:r>
            <a:r>
              <a:rPr lang="fi-FI" sz="2800" dirty="0" err="1"/>
              <a:t>insidenssiä</a:t>
            </a:r>
            <a:r>
              <a:rPr lang="fi-FI" sz="2800" dirty="0"/>
              <a:t>​</a:t>
            </a:r>
          </a:p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fi-FI" sz="2800" dirty="0" err="1"/>
              <a:t>Tyypillisä</a:t>
            </a:r>
            <a:r>
              <a:rPr lang="fi-FI" sz="2800" dirty="0"/>
              <a:t> kokeelliset ja kyselytutkimukset</a:t>
            </a:r>
            <a:r>
              <a:rPr lang="en-US" sz="2800" dirty="0"/>
              <a:t>​</a:t>
            </a:r>
          </a:p>
        </p:txBody>
      </p:sp>
      <p:sp>
        <p:nvSpPr>
          <p:cNvPr id="3" name="AutoShape 2" descr="data:image/png;base64,%20iVBORw0KGgoAAAANSUhEUgAAAJQAAACVCAYAAAC+YNNxAAAAAXNSR0IArs4c6QAAAARnQU1BAACxjwv8YQUAAAAJcEhZcwAADsMAAA7DAcdvqGQAADzoSURBVHhe7V0HYFTF1j7bW3Y32WTTNr33kEYKBAihRAHpiCgCFgRRRLErImJvvz4r+qw8FURFpCtSpQVCgEBII72XTbIt2/efc/cGRTopBMinYXdn5raZ755z5szMGQbcZBh9+7J0o9UYpqw8Co3VBcDgim8RSt0mGjRNAFYDqNtbwGY1AzAYYNR3QIdOQx9ph0DoAFy+AMBmAwaTBQ4SF2CweMBzcAGLUbfWqGve7OIZCGK3SPOeX974msFg2OhDbwrc0IRa/G2d6MD3S6ILcv/gyz1Dlivri0VMNidEp+sQmfRqMBq0YDET8hAwWUzCISZweALqk8HkkU8GsDlcYBLiMJgMqqzJaKDK2wj5kFRmk4GkG8lvGyBzsDyeg8UWgEmvyvPwCTHzRXJtU23RkrC4kfqUGcvz3rnbQ0ud5AbEDUWoHTYb+8VxDziqNNoH2utOhdbXVwfyBYK0tqZqsFosFClYLC44SGXA5QpAKJYBWyADB7EjIQAHjB2qrUKpPI7N5rkCS0CIxCScITShpBETrFYrfSWSZNaRyrMRgumpP7PZBBp1O9iM7dChUYKKSDqjQU+VQVjI9SXOHuQaHfs8FL6nnRSRhR5u8hWLv3+nLYPBsLP6BsANQagR09/wbK7OnlJTXpBpNWlHtDZXCTEdScQXikDs6AZSFx/gEVUllHoSCSIixGJRkocwhbCDOg35sOqIpOERycSy2f4mz/mA0ovQzF6B5Dv1Qf2yEuJZKPKZiQQ0GVR1mubSNS5yl7ktdRW82voGhrpdSUQiG+QefjqeQLJN5OD0p3fYqJ+2rXqqljrRdYzrllCZ05+Pqy856GWyWF+qKMx2IWrKS69tJyqHAw6EQK7EjhFKvYAvcgAOkUYMBpuSMjbS0JRyQsnToyD0IhKR8FLD4XBPiUTs9thg1wAPN1mAuq0e/tq9Cw7s3wvNzc2UDSZxklW7eUU0c9icF5Y++fbWadOijPSJritcd4RKy3o4sLEmb6lB3zZVWVfO12raKLtF7CgHYicRteIFQokraUwifQhpUGVRaqtTDPU6kFhEXRJpaSZ/MkcHSE+O/nPq2EEKnaZVcTA7R7x+0++w48/NpEPQRiSqGNXvruDojEqh2HPZvi0fnKZPdF3guiFUUsbkSGVDzdzWlob5rU0VHJQ0YkdXcFGEENURCDyRMzGsWZTgsRGV01dhJca7wWgycNisopGDo2HmtNHRQQFecCwvHzZs2Air16yFvKPZ5CEs4Cj3NTnLPT5x9/b7bO/WVSfpU/Rp9HlCRaeMjm+qK5+nbKiaZDEZnJFIzp5B4O4dBhIXX2BzhXY1dgmbp8+B2F0mkxkEPBaMzUysXvTAVBaTxfZobVfDzl274duvv4Q/fv8dtFoNiKSyFt/gRKWji/eifVu+2ESfoU+izxJqcOaMgNNFOS+2KesmdWhVIg6XD55+UeDsEQoiJw9golFMSGRXZ9cv8PbVWm1FsK8b+747sxSjh6fSOQD79h+EL77+Dn75aRW0KZtQImvk7l5rPRWxL/7151eldLE+BWJo9C2MvvOlUBZYX6g4feS75vqKWGJ7cL2CBkBI3Chw8YoEnkB8QxCpE9hB5PP4jq2qDsmOvcdArVZDZKgf8Hhc8Pb2gvHjboERo24hFiAb8k/mceurT8eqtW0LfYLiZYNGzCsrzNvWQp+qT6BPSajE4TP+U3HqwJ2tzTUyi9kA7r5RoAhMJCJfbnccXm9q7QqBL4nRaIK0hKDmN56fr+TyuSF0FoUjuSfgjbfehF9/+gGMZhso/COVCr+o77K3f7+QLnLN0SckVOq4h4YTqfRNRcGBqe3KeoGzux8EDRgNHgFxwOWLKBvp2vXSeg92zzwbisvrO7btOWIMDfSUubs607kAHh6uMHXyRBiYMhgqquvgRO5+QUtDebLCPyYzIm1SRXVRdhld9JrhmhJq7ooaoaG5eGnpsW1vN1QXhWJXPzAqHfwjhoLAQWYn0g2i2q4EPC5X2NqulR04nA+hAe7gSYj0TwQF+sP0aVPBzcMLDmfvh+qKIl9NS8X4oNjh4glLdhzI2fCuiS7a67hmhBo89sHMQ2tffreq9Ni9WpWS7+IRBOHJE8DJLYDi0I2u3i4FNotJjHU9ZOcWQFSoD/xTUiE4RJIlD0yEsbdNgPpGJRw5fJDf2lQ9pO7Y+gExg6c2VBYduibS6poQakD6jHvryo+urik7HsrjCyEoOh18w9Mpj3Zf9iH1NtgsFqg0HZBztMiQnhLVJBGLxHTWGbg4y2DihPHg5RsIR44cgerywhBSh3cGRGbU1Ffm5dLFeg29SqhJD37oCzbzG+Wndi9rritloq0UEpcFjm5BdgvpJpdK5wNKImW7VpdfWPbfcSOTfRlMppTOOgMWkwkJcbEwauQIKCmrhtzsnUxNe904V4V35aMrduXvWvNxr72lvUaorPve9zp1YP36mpJDY3TqVkZg1BDwi8wArsChXypdAlwOh1dZ05TY2trqkJoQwcYRgfPB1VUOEyZMAIuNA3t2/s7QqtXjKvNP3jpwxKLNJXlbVHSxHkWvECo2ZbiiLG/P5srC7BgcoY9IzAJX31jaOXnzGd1XDhtwuRx2flE129lJBBGh/nT6ueBxOTBy+FAIDAmHXbt2MqpLj3vqNNUjh4y487fi/ANquliPoccJFT5gRHDl6eObmuvKI53knhCWNB6kcr9+qXQVsJJ3r7i0ClITwsDRUUKnngfkRY2JioQhwzIh+/BRKDmV69baWnuLb1DS7831pUq6VI+gRwmVOmbeyzVluV8rG6s8Za7eEBJ/KwgdnMGKU2z7ccVAW6mlTQtanRaGpcVRfquLwcvTHW7JGgV5eXlw8vhROYPNvCc2fbqwuvjQdrpIt6PHCJWcdf8rBYc3P9dSX8b1CoiBoNhRwOGL+yVTF8Fhs6CyuhHCgxTgpXCjUy8MR0cp3HrLGCivqodD+3ZwzQb1kOhBU7nVxYd7hFQ9Qqikkfe+Ul2079mm2tPgFRgDAdGZwGRxb3rfUncApZLeYAK1WgMZgwdQM08vBZFICGPG3ArVtU2wd9dW0Kmb0yOSJ3Lryo52O6m6nVBpYxYsL8rd8lxTTQl4BUSDPyETMMhl+o3vbgP28mrrmyEuKgg83V3o1IsD3Q8jR2RCu8YAu//cBGAxpMcMmsqqKj68gy7SLeg2Qi3dYWMbmupfPHVow5K2xko7maKGk6fn9JOpm4Gmk95gBhGffSItKcqZSC0mnXVRkJ4iZA4fRnnWd2/fDE21JRFxgycdvP+r4zW7vlnWLeqj2wilKtwfUF1y7KfmulKKTKjmGBSZ+tVcTwBX5FRWNZQPSYnwJD2+yyIUgk1ssMzMTKiqbYQjh/aJrBbjnLLs9Subqk93S++vWwgVHJuiqCo7tbalodJD7hkAIXG3gI3B7idTDwJ9eHqjWeHj6cyMDAugUy8PXFR/I0dCUUkFHNq/A6wmY3rqsDs2lBXndNlPddnMvhBunfWhu06lXqdSNsbJ5F4QGDOSyOR+ydQbQKfwoaOFYKYXq14JHER8+OiDd2H48OHQ0lAVV1Swfx22JZ191egSoX48YeMWHV27sa6qOEHq7AGhieOAK5CQB+13DfQGOGwO5J48vUmn0zXSSVcEN1c5fPnlVxARkwTVZfkJ2JbYpnT2VaFLhHpsTNiUqqIDcbjq1j96JCFTv5+pN4FhE9Qa48jDx4rOnjB1BfD19YFPPv4QHKUSqCzYF4dtSmddFa6aUAOG3D5D1a782mjQMUJjM8BR5gFWS78HvLeBa/0aGppz6J9XhSGDBsJ7//mICAMTA9s0KXPWnXTWFeOqjPJhEx4dWl2a+xPpdnL9wlLBzXcApc/70fuwWm1WHl/QmjEo1g2HZq4WsVER0NKuh907fmeRnl+Uu7z5c6USrljdXPEdzF36m/D08W2LakuP8mRuPqAISqbHlPoJdS3AZrE4dQ1N0RpN1wK64Ormpc8/DYPSM6C+8lSIkZP6/dylh6kYEVeCK5ZQJpPxhcqSnLk4jBKROBZ4QlzW1E+mawUrqXsWwwpZGUkgFovo1KuDQMCHuAED4OdffgGtWhWu01XZ6ivyr8iTfkUSavAt9w6qKtp/n0GnhoCo4SCSuhO92+8euJbgcHjQ1KLeSIzqPXRSlxAXFwvPLXkRVMo6qCo8cN+wSQ8NorMuC5dNqKVLd7Bryk6+09pc6+7pFwHuPuH97oG+AKIpTBbwL6us9aRTuox598+BW8feBq3Nde5VRbnvDCVtT2ddEpet8qraG7Lqyo49SrqqrNA4nIqC/qYbXzrh0q4+tRr2HGBwIoY8aUCILNCvezjFZrMhKjoWflz9A7S0NLmJDdpD9RXHi+nsi+KyJNT42W97axqLX9JrWzlewckgELvdFP4mG6me9nbVYV2HoaZPm4nkxVZ30Sj/N2KjI+CxJ54BvUbJqSs98BJygM66KC5JqKVLbczCo1ueUDbXJDi7eYN3UDwVne3GBgNDGGojgz1/W/XxUyXPPDS5ReHqqDFbMLBm30RPdIzmPTAX4gemQ2NtWULh8a1PIBforAvikirPKGryqSo+9E2HuoWFK1WEEmKI3+CqDtuGxWSynl04RRETFZIQHuLnJncWHN66IweDmznRxfoMLBYrDEqKgIgQPzqleyDg80Aud4G1v6zBa8TpuZXflp/a305nnxeXZFxjWfYzrY3lXCc3P3B0DyHS6cZXdehXs9osm8QOojPmk9FoSeNy2P59UzozSG+PQ3/vXoy9NQuGDhsOzXWnuVWlec/QyRfERQk1cPiUiJbGmolYiV6BicCk5nHdBD4nQiOrDTI3/bF/e0Njc82pwtOq334/CGbyLuG0kb4GK9j0ErGwR9QxTsp79tlnQeQghabKoxMHDr8tgs46Ly6q8nhc/jNN9RUjnNx8wSt44E3BpU4wgMHKL6n1+WnD7u/W/5HNrmtSeePktL4GJosNGo129bInZ9exWaxgOrlb4e3jA/mFpXA4e5+IJ3I3Eo21lc46BxeUUINGzPRpbambZbGYQRGQAEwmm+qg3izAabVEGolIJ3oh4VZaX5RMCIyP7uIoHNNQ35hOJ3U7WEwGPDh/HoglUmipK541aOxMHzrrHJyXUFOn/siqqylYpGpvlsmI7SSV+97Ea+msRFr13RcJzRGxWOjI43HPCaTRnUhNjoMRuMihpVZWd7pgEXKEzjoL5yVUhXqPR3ubcoHNYqGl00VNrX5cQ2CP1MXZCRwcrngc94qAMxnmz38Q+DwutCqbF1Tq/zrvcpvzMsWoqXuutamC6+jiCVKZ+03Rs7segb1RvcGgGpkev0Qk6trA8OVg8KBUSEgeBG0NZezGU7tj6OSzcA6hsqa/EqNuq5tsNZvBwy8GmBz7zkv96HtAZyabyRSIxbypvWHhoV/qrpmz0QBgmizGZ4fO+opPZ53BOYSqq8l3b6wtlYvETiCW+fRLpz4MJBRRQRxvT4/zSouewKTxt4J/UBgoWxqHKU9vHkwnn8E5hNJrGl5QK+sAg4Hx+ESM9gunPguLxQY+nk7g4yWnU3oernJnyLplDOhUzWDUKl+kk8/gLEKNmf+xU0tdiQIXHbh6RRIuYXbvMspoMlM7DFhwCwuDiRgKZ3PebLaA0Uh6nCTdYDRRww6Xwj/PhefHhrDPMkU7BPfGw9kZnUoD92ZhU+nUL2qvvMuevdF7ILdrNBk7YiKD6iViBzqxdzD99tupnb2aa4oUyBk6mcJZXT9nmcv9VaXH7+ALHaipvWfquJeAe8qNGBwDfj5yC5vFMIzOSOC0tqnWtrZpQlikm2Eym80p8WGm+Cg/lsmo/3Xk0PhwPKapRUV6oue/WZzE769whlsyE3FEfm1qQli4r5fb3pKyGgZ5cSTkqB18HusLm82qYDI5LkyGLZ/HZb1PbXPGZPuwWdZPuWzGBrPFmkJO14eYRe7cZm195elZpRKJ+LJmAnQX3N3ksGnTRqiorHJ0FDnUVJcdz6az/pZQaGBVl56IN+hUgBF5Wd08NmTfFfNv/uJ3ar+6fwDJMW38MJg/e3zr0JSowwvvmwzTxqb9RiSRFec86zoMFfNnjTv0wN1jGQ/NuXXLow9MhdjIAIo0/wYlecgfSrRAP1dYeP9kWHBX1pZ7Z2TBnRPSoxgMm1yl0ZZ98Or8bVtXvTbnuYW3e5vNRlg8f7zv1h9emXPP7UMj+RwLfP7mQ7dtXfXqnOS4AC4l5f4BPL/9Gc4l85m8izhE8Zn+XQeXC+q5/D1cpY7Sv/fy6CXgLg9jxk0G3BW1vqYwftbSv43zM08zwG+AQ1XN0e90GiXTN2wQtWCzK707nOuMqglPQYxHa1u76pDZZG5isVjuaEy2t6uO6Q3GSvJbwWbhi2+/Vmtr+9qCgvId2/ceL2xqamlZuXZPFJPFCmOAjcFisWWV1fU+ZeVVP72zYv0xo6FDu33fiXqD0RqEzkdUZ0gu9Opr1JoycsYGgVDo0qJs/0PVrtrz4TdbiqNDvf7z1eqtsxtatHx9h77pifmTT3C53MltKi1n8/ZDMOGWNK6Xp5usrLKWf/BIAfh5ezK1egMcyi10qK1vpVQsPhv+qdWaQr1eX0y440qegZZeDDCRxtZqdWUqtbqA/HYi98/tXJGCdYL3SJ4FVCpVgVqjKWYymK7kcPaFqXc2UF3rOvTKWVMydAmxYT3rgLoAREIBrFq1ChhsbrSLk9e7hcd26TH9jISq1VTeoWyqsAklLvRWGFc/qo5beLk4CmHWtAzIHBwFUaHe1j2//V/O9x8/keflIQP8+/6Tp04c2vLR4RGDordrdbp8JosDRGvtEDuIBk6ZMDJg3cpXJE4yp1Eh/u7jSAUy8Jy4c5PEgQcDosODD275KFXh6Z4U4uc+CqxG0kBMGD8yCe4Ynw6hge7rPn1zYckdk4YVtijbToQGKPjuHq4J239+MykhNnKKwl3OdBDwyJ3aGHq9fQSgc6/pTpsMPdD4tbistu1EQUVti1IDLs4SmHN7JozJTICBsQHww6fPFOf88eHBwYmhBjyaHGPr0OvVA2MD4bO3HynP3/PlwUfuHadxdRFbtDq9hsW0wYSsJJg5ZZg5NNBj3fvLHyw8ufvLg9PGpRlZDKuaHG6/iUuA3KPNzVlcPmXs0B4Nb3gxhIWHQ0BQEDTXltpqqyvvoJP/llAiqdvjzXUlMbgTprNHCJEqV08ofEODvOWw5PFZkJwQAUNTo5nOTtIkF2en2KTYYBg5JB5CgnxjCAmShqfHOeUXnN5b16Bs//CV+RHTJgx35/O54crW9tRBA6N45FgoLq08WFffLH364am8ebMngJvcyb2ppT15YFyYfGhqDKOurhFKymphyaMzIHNIImSkxroFBXhFlpTWhoUHKf5c+sSsjPBgX6+qmoZkB0JYck2W3FkM23bnKOdMG3VcIORnYLylLTtyyL3FgY/CDU4VlsGxE0WwZPEsyaCB0e6HjuSB3miF1567B5IGhAG5N/BWuBPbjp2SmhDOy845+VdFdaPzS4/fuX3BPZPCXOVO/q2tqpTUpCiHjNQY1bH8kj1arT7k+UUzYMTQREbmoFg3Xy+PAWw2KyVtYDTPaNBvzD5eHMJhc87uhfwLKJ20ug7zI3Mn5EZHBPW6uusEBoctLa+Gv3bvZIqkLhplfelPmE7d/NQHP3RQNRZLcXt5iZN7l1RdJ+g3FhxEQti57+j6F9/6uklPVIefjye0tKp2P/TU/5XU1jeRUgzH0CCv6Z5uEtcOo0lWVlFzYN5jr+2fu2g5HMzJAzHpwQxLjZI7SQVcqcRB06E3/vrY8+8vun/hMs2mbfuAqCtIT41rIddqIoYzNd1CIBQ4/bx+Jzn++AGFh0tSbb2y9qMv1uyctWCZ+t0Pv6Duj5ARvNwcQU8HmjifqYPVgHYd9Z38YRnsIQqJuF+9bgcsev6DNc0trXpiFEN8lL8b+XMYnZkynmg31eKlH1SPn/UCbPxjL7i5OjsumjtZCjZLKUpaYl8xyAtUNevhV/8qKC6vw/MHBfhM4uBk7kv0qtF28vdy4QweGDOOTrpmSExMIv8S86XxtBQ5hGkUoZqq8mJJPWVxeQIQO/ugzYPJXQYapkTSwJffbxyXfSRf3rkYceWPW4fsz8kPqqqm6hL4PDYUlTcHv/r+D8zTpVXFX33wfMkrzz+IlUzncwOq6tosL7z1bduB7GN1K/7v6cgP3njclBgbSuU7O4kbiR1SS65I/V67YUfb8vd+sB0+XpHywRe/Bf1vzcbaWbffcuqTN5/Qz5oxkXo+nIriIBKA1WyXxJ1uhEsBy+EmiZu250D20cKpdfWNlEFKeqBB8TEhakIKYsMxO6aOH9myaN408PWyBzRxcRIPlkpEAUQlUr9XrtkSs+9wgaOTo/hT/M3lsi9pZmCzmEzGtsljB1ndXWV06rVDWnICeCq8wGSxZiGHMI0iVMWJPSZNeyO15SpudNhdhELgubh0j7HTPsHGxBB9nYPOJpMFAryc4f3l82FERsrM0or6mX9lnyLdUvsm4Sh53OWSgq/ff9KYMSRpvlqlziT5hvziCiqfnJdYQDbSraN+okG8g7zsFjbLBgtm3wJPPnz3EDaHNz+/pEZ+9GTpPkIKHZbDx+y8h857uxDw1FgeeYdbkDHIfyj2O4nI53LqAv28D+N3Yi+5iQXs2BA/F7wX2Jd9DMora3MtZkstvmQIfGYBn89g4e7aBGioY6/vYjAR8g8ZGLZ72m0ZfWKDa1c3d4iKHgAqZT1UFOyhusDUEwjkwUsMeh3whTJgsDCaSzcSioh4O6nYwObgnsA26OjQUw3R2RgoxocNQv+TAiqJ1Fr47Pvw+oerS4itQIk00pMyEptFqvCQBxDbrn76vNf+s/z91cKmZvv0ZnImPO2Z6VrkvBw8p7urFEYNQ7EMQFQePLZ0hXLbzoNEh9nsDCeXN9PTctCovywgCcl9o98LCdaJDoPJ8+jJ4gz8TshV9szL/90+Z9F78Pn/NkFBURnkHj9VoDeamlAlI+hHPwtI0gvBZDLbHB04p+bPmXgbG9/6PgAuac+IyGiwmPTAdwpegmlULXZomrzRCHd0drvoQ10JkCzYVcb93zq3ksApxJiONgiiM4ItbkdvMppa8buLsyNMGZcOn725UJ02MLazlYmJZGnGL+QNl8y/+9ZZyxbfIRk3Ko3KFIl4DBZp5U7nJuUHJ9/Rb4RvNSI5PhKlleG15x/wIGfhUA1KCIE2GKJT23RKLDabNDxFHPtvvG88hsliUBK2k0yd+UIhsRX3HNmo0+lKWGy2/9In7xl+34zRsOype+CeuyaYPdw9x5jN1lgLbbOhuYRvAZuoOgSXXO9C46ZYzmK12JY/Pbst0N+LTu0bSExKwV3cQa9u8sXfzMwpz0d3qBtdsNvenStaDAYj1DW2QLtK1aDRdGQTQQUNTS3QQNIMRiN546wVpJKOtxAbi1Q0rNm0b31TS+uffB7fev/M8SZXF+mA4yeLDrQo2zEgBH/PwZPJG3//i5zXwB+XNThu1ND40t37cvJalCpCRqNVJORYibEPjU1K0Bv0Zg4ha1NrB7F1srcpla3WwSmxpjl33OLxy8Y9QcQQhrZ2DSVlyD1ZW5Rt6BOi7hu/Y57NZtlD/mlvaW2DenLPKrWWkqT1DS1QRzoTlIoi/+HzKMl1LRbzn7WNbanPvPrVmoqq2tK0pEjLgnsnGQU8jm3Nuu3aNz/+ZT8hOrSp1NDUrLSQ+tlBXihGbW29VdlG0lqU5H7OdXIicfWkLmdOzmAmxUVcs17dhRAaEgg8Hh/aGksplccYPvmZBbl//fChtr0J4ofPIW8sj3ojugI8HN10jhIHrHitslWtJjaTu1QspN5olUaH0kMlcRAaBAKeXKfTk4rWWonxXe/rJW+Wuzj+kHu8+GVi7NW4yKQ+RkLA1naikvkc8FW4fk9U396DR04u0OmNrq7OTi6k99jWrtZZZU5iGW4J1tquqSSN702kCoNoywqFh5NbdFjAM8TmeqShqd3PSSqibLjWNo2RxWa1k/uQo11EzgFiEZ8KGkFIVUPUjIuTowMPpVO7Sks5M52kDlTvtU2lo+pJ7EDK83mEiKpKs9XmQ4iilopFVn9v162ebk67ThRVPtnYrPK12Yi0I5aeVCJEyWxTtmmqSA/SXcjnqiQSBxedrgM0urPXGeD5jSYTjB+VCIvnTycNh76zvoW29naIS0iGxuY2fWLGrFmM5Izb5+Yd/n0FrmoIGziJFKF1QReBZ7ASQxcbA+0TSmzThi9KBiQWdqGxcVA9oXrEBjOb7N51VCtYBrvtlKoh3/EcKCWwHN2bsufTx6PUwAvbVan9GfD6eIzdO82k8vCa9nLknKSM/T7t16DuiUhp9GSj9/3ve0Z1TRvv5LPT843l8b46r4nXwzSMe4n3SV2TSB48FmHpvDZ5PgQea6WeEYdh6EIEJJlIcgOMHBwFSxbPIS9T3yMTAusj69axsGv3XxCTnDWfWVV6xGjUa0EkkVGVRj1tNwCrBivTbrzaz2lvULsdhWlYyVSZzt+kDEoO7ELbK9feIPb7spMD87F3dVY+fTw2Mv7+5zNQ6SQNj0HpRd3XmXL/vE/7bzyvvdy/75n6af9Nl0Vgefu57OU7n6vzPqlz0ccizlyblMM/+/Xx5fm7EJ6DqG24bUQCPLvo7j5LJgQ+S3hkFDWu11SRZ2XyBE7xlP+DicbpP568H9cE+MabiJqbMT4dFi+4g9pWo6/DzdW+54xK1WZgsvlOD+OKFpEUOz/9hLpmIHVvJXYWw2bZ/9ITM08tmnc7+qnozL4NP1+qgwdiF//FTIMOxxfRYCQff2uKfvQa0B3BwpkLtRGBrns/fH1B0qiMgSGo3q8XeCk8gMPlUjMPmDZzBzEQ2YCT6s54BvvRK8DaJj1Uk9HYcfi+6SNkH772SNiAqFB0TJ3rP+jDQLXM5wvA0qEEplbdSu1GzuESXY2GYj96BTgvymI2QVpCCGPtVy/wFtw3hc/l8c7eS/86gczZDcQSR9C0NwHTYur0ffSTqcfBsM+DN5mMEBPmBcRWgndeepDt7iqPpktclxCh7470RE2ES1R/mMHmAYMjIgLK7nPpR/fA7h6xj1V26A02g163PzkuCJYsmg7vv/IwjBiaRLkMrnegyuPRrg2Gg8TRZmVwIW7oXXbDvB9XDzSkCYOQROjA7NDr64U8lsDL002aGh9smzF59CmZk0MENU54A8FA1HdSUiIUl5RSjiebUOpGCHVnP6GuEDh33WK1UF5xnFVhMhs1bCZLwBfwaiJDFBUpCZGOCdEBjn4+Xt4ikX1A/EYEjgwMzciEv3bvsBNK5uYP4ckTb1pC4aAsEqNzSIbq7dr/p4BDI1TeP8DmcHFQeoOIz5QpPOVpLs4yiAr336qQixPCQwMlAb6eBiKxxHTxGxpIqFG3jIU/f99kJ5TUxRui0qbeFISiSEJ0EvIDB14Ruo6OfVIHfrBYJJTjADSPz6cmBbJxiIQY0k4S4VovN8lwYitIsbyDAx8kYgnEhAcec5VLRUaTOQhXgfRUWMK+DiTUyKwxsP2PzXZCSZwVEJt+B/l2YxrlOPCKswlwvhFyRCgUWN1dpb+GBnhMQskyaeyQb9UqVbrNxvQXCrjUqD7OOMAJZFhZ1ED0DWA89xTOklBcHt8mlikgLGn8DSWhqN6VxWzDh7VZLfvCgzxjQoN8xfFR/hAU4A1B/t4qwjQJXbwfXQD2YtGG2vfXLmA4yuQ2gxkgftjM655Qnd109PVw2Azw9XI9kDUsXpKWHC1SuDm78/vysP11DL3BRPXySk6XAUPq5GIzWRm02+A6ZhRRax26jjaBgFOYOShaODw9ITo2MpDYOr0bSOJmhEanh+TkgVBeUY2EkttwRmTc0OnA5uJWZdeXHYWT2IhEMgu47F1Tx6SZx986OMLHywPnU3Rp79x+XD4ampSQlpZCTYdmiiTOpFtMDFbz2YEgrgegQ81ms5jvmjjslzWfPxf88NypowmZMBJJP5l6EVqtHkcCwAEnabLYOAbTAUaD1u7pvQ6AhjZO3I8K9oDXn5nNXnj/pGluri4XDHXcj56FsqUBNKp2YHMEwGQKnGjnTN8nExrdZgtO9bXCXZOG4sAqLkOn0vtx7YCLWfX6DmDypMC0mQ15+MZrNeo+3TB4bxptR6uHXHx62RMzYeH9U6it4ftx7VFdUwsmYn6IHCTAVDWWvYMrPIyGDjq7bwJVXHpKxPf/+/Ap27BBCXRqP/oCKioryRtvA6tJ8wFTInHk4Zp6m6m9T3rKURtj1JahyaHw4uKZ8wRCYZA9px99BeUVVVRDaZTVR5hy32gmly8CraqFGLtIqL6j9tBJaSSSacLoRHjh8Tmo4vrHP/oYkDMlxYXA4YvBIyCBzxQ5+StZHL5e1dZMzSTsO2YUhhY0w9jMOFg8/w4qzlQ/+h7Uag2Ul5UDhyfQI5eYu39980cum5mPAUstBg0pcu0ZZTfAta1p8cHrHibGd+dswH70PRSXVkFDfQ3wuKx85BK1BFYs8+BYCKF0qnrSmFTSNQVGTAny89j/9rL5If09ub6NwqLTYDDoQerkRs3dodgjELlUIJHaWpvPTCq7VsCps0IeExbPm3wrk8kKp5OvGPgcjU3NcLq0/Exkle6GVqeDqiryhjY00vbnxdHc0gZl5RXQ0mK3V5uamqC0rIJIYx313DW19cTAraEGt68XHD58gFq9wxO7UdHfKELpVZXLeXwhGHRtpKOH8YuundrD5UXTx6dDckIknXJ1wAAYcx98DJJT0uDHn9fSqd2LX9f/DkOGDIE5994Pau2l3S6vvfEWpKYOgudfeBHa1R1w/wPzITVtMKzb+Ac1DpY5aizEJaZAzpFj9BF9Gx16I+QeyQE2VwBGVd1yTKMI5RuWznGQuoKqpQaMeg1lw1wL4JuZEOULt08cQadcPXAXSr2mCVqa6qC9HW3D7geGJSovL6ekFAa4uBTaWuooe6OuDk0LBjmuGhrrq6G9TQUOQj4Mz0iHieNvBWfnax8/83LQ3NwERQUnQOLiDb5xt1EqjwqfJveOPsbK+WOL0ajP6lA1AF8opbrsvQlsEA6LAbNvzwKxQ9f3fsNZCB0GuxrqjKyCqmXVj2vh8ME9VBggXO069rbxMGrEcKqBcYBz/cbfYef2P8Bk0AJf5Ahpg4fA5PFjqIgwOLf8hzVrYfeObeDh6QEmm/0+MfQQBrlY+9sWYlMUw7ChgyElKY5St7+s2wTOMhnMuft2an9gROfsTzyuEwKBEFJSB1MOZmcnCTlPCazbsBWCggJByOfCurVryP2KYOq0aZCWOpA6BsN3r123GXb+uZn00PUQEBgKd9xxJ/j5Kqiwkyu/X0PVa2J8DKxa/RO0tzbCkGGZcPvUyVR0mK5if3YO1NXWgpsiaKvc5kaJVeqsaz5+SBM8YHR7Y0MlYPBWJw97dN3eBG4YNHxQFCTFX7XZdBZwbpdIYJ/jjWvf1BotzLlvHvy8+n/g5OIBAQF+cOTwIfjyyy/g2+/WwIRxWfDwoifhixX/AQexGIJDoyA3Jxs+/M978MHHn8FD8++Fz7/6jvrEVS4urp5nbB0kLDbuRx99BH/+vgFeeOlNilA5OUfgyccWgIfCD+6+C+fsn1/yY6yo5hYlPPTQw6BurYPI/QehsqoOnlr8EAgdpCAQCkGn1UCHVg3rfvsVdu7aDQpC6KeeexH+7+03QSyRgFgshdqqL2HlDz/D+rU/gkzmCM89/yy0NNSAr68ftLS1g7pNCV9/+z/gC8QwZeKt9NWvHjt37cMPm1AkKVuz5iFKDZzp0jk6e+7icLnmprpSYmThauLeU3soTfAtvHNSZrctfMRz6uhdEhCtyhaMbALjJ02D7IP74a/du2DqHbNBRwzrjVu2EQNbC1pNO4wZN4kKnnVw/x54/KnnyZFW2LxpI8ZWJ4T5gCLTXbPmwskTeTCdSIN/onORQqfk6ZSMuDfKP2GvWfv6vU5YyXcq3ieDRR2PQdRwPxyz0QCvv/E2bNywkfSkHKGsrBzy8wvgz+27CZneAG+FB+zdsxtKik6RZ5sOp45nw3sffE7OwaFIhhJqdNYtcPDAAUgfkkEkbwds3/EnfdWrB9qMe3f/gfE19QaL4VU6+W9CeXr5/ODi5sfQqVsAwyNeKsRxdwIN8cHJ4RARFkCndB2owngce8Nij8rHxwfefvsdSExMhmeeeQ4Gkcrd/sdGKr+tpR4kRCq98/ZbkDkyC5a9/CYMJOrnx9XfUflmoxaKiAqqrCgj7c2GCROngKtcBolJyVR+l+0DcjjafJ3ANX4sNhfnwlNxwCfcNoaouRTw8Q0mmRbQqttg0+Yt5MFMoO3QwRuvvwILHpwLVRWnqeMPH9pLVF4HWExGokoFMHvW3RAeGgwDEuz3q9V0vddbcOoUlJWWgItnIDcydcqZWI5/Syg/Pz2X77ASGd3eXEEahM7oYeD1BHw2ZGUkUSToNpBGQimFwOhw5ZW1MGHSZFjy7GKoqqmBO26fCjEDEql8XC7V1q6GadNnwmML50JxYQHMIPnpg+0716Ok0WlawUSkBVYZh22vtn+7Cjp51fkyopS5LJBi1GIKcgI2l09sLA6RJFQodZA4ySjJZ7aYz0hvrCaDwd6GbK4IdCYOqPVMCI9KgNn3LSR24UT74lNyYrz3TonZobUTqTvqeROR6mqViqhjyUrPQL8zDD1DqG+WzdG7K0KP8IQSaK4rIezuHV+I0WiyBvq6/hEb2f1jvp2EEpK3dNsfv8PRw/tB7uYBa39eA48/9gixQxRUPi6b2nfgEOzdtZU0oAus+n4lPPH4YxAQbLfn0ID39PKjIozYLEYoLcmn0tGf1AlsOFwYgVC32dOLi0upz3/DflcYF4r6QgG/Y0Nj8BIcteDx7XPh9UQVI1MxUD4Vn5MAF6YGBxNpRSCXy+GLzz6ENd9/AffeMws83Z0hMjyMVp/2CyBRETxiO3UHMMLexg0/U+N3yBnkDp31N6EQziGp/xOJpOU4UKzXNJP76R575uJgMNOTIsK7P/SffXs1BFaAkwwj5TBIF70VPvhoBTz17BJYvWrlmXwJMWzRftEQdfL5F1/CkmWvwWcrqF0zqHx/P29IH2Z3Z7z1znvw0KInYMVH/0f9xjFH3H7egyboqh++gxl3zoB3332X+m0h0sX+aY9Dbv+0B3ZFoKRDGwrPg35ApIFeZ3/pcXwVgbEsOyUinm/ibVng4xcIJ48dgpmz7yMG+nKYPn06vPryUsg/VUAtVDXoO+ySiiaUTtNGfXbex9Vif/ZROH4sj9SZUzlyhk6mcBahNn7yYKuzR1CNldxwQ00RndpzoDZhZNh2ZAzu/vlNWIVoNwUER5JemxSyRo+EmXdjAFQBvP3Gy7Br5054dPGT4O3rDyIHB0iIi4WHH30GJKRXteKTD+HHH1fD/ffeA1Ex8SCUyCkb55WXXiCkGgWtLY3wE+ktTpxM1GZ8GvgHBFPS6YEH5sGAxEGUBxx7QLeNvw1i4hIhOCyavJxM8PDyB4WXL7kvP0p4BAWHgcLbD1ycnQghWRAbHQFhkQkgEDmQnqg76WlGQ1h45BlV5+3lTc4VRalAf39/+OqrryBt0BDYTnqW7771ClHdAC8ufwMWE7WN27XFxw8AXz9/u7TC4/1CwDcghLp+V7Bq9WqKrC6KkBrkDJ1M4R9C147owdNGlObt/AP3oIsdciewOd2798s/gQHv/b2cbCveXmx1cBB1uzjUaLXE1jBTmwRhTwt9RXn5RRiTAMJCA0BMiNRGutPYYLjrFeIEydeQHkw4yZdKxESttVI2COajWkNb61RBCWWUBwb4Ur/ZxKayz4ZgYFB7KCmtpLZR9fdVkHwVyWdT+egbwnGvzpXJGJscVzRTq5S5HMoBi/YeqQtKsmhJPq5aFpJjsaFwqi2Gx/7nsncsU3K6gjq3QuGOW65R6WiTqTUa6kXAXR7w3vF4vB6f9KjRWL8aNDa1QEpaOjQ0NkFgzPCReX/9uI3OonAOoXCr2NwNz65XtzaMiBp4K8g8IwAlVveDgZWgnTp2cOnjC6ZF4wP3o+/j0y/+B/PvmwkKv4htQUOfGLfrm7/tJ8Q5rYgFAiIGlaKIrik9SnqmHaTtz+Fd98BmYcRH+ZFOUT+ZrgfgSMJ3K7+mvssVEaX/JhPivC0pdQlY7uzub2xrroV2ZT3Vq+hu4IJSEdEDMpljFJ3Ujz6OXbv2wOEDf+Em50apawA1GPxvnJdQrnck1kkcZR8xiG1RU5pDjdx3N9Aq43FYua6usjNOsX70XaDL4pv/rQY96Tk7yX0+Qo7QWWfhvIRaM22axd0j5D2J1EWpbKgATWt1t0sptPNlTqIN7nJZz0wF6Ee3Yv/BXNi4/meQOrkqfUNHvYccobPOwgWNl73bVlY6OXt8gz2U+orjlO+Dca4Nf9XAXoyzVLSE2E/XZSjlmwkW0mP8+JNPQa1WgbNc8c22NU9X2nPOxUWtYRdFwH9FYlljXUU+qJU13Tq+h64I7M7/c9OcvgacAYEbbdfWX96MzBsVO3buhnVrfwSpzLPRM3Tof+nk8+KiDMne/lO+s6tiLfbCqk8fBtz26zyehqsGbhvbV4F+nOycPNi9N5v8HYK8k4V0zs0F9Fu9+ebroNOowEXutvav396xjztdAJcUOa7+A19zcvUztjaUQ1t9UbfZUqg+HRzQudY3JRSu1a+tq6ckKfZIUUp1DpXcTNiwcTPs2rEdnNz8jcgFOvmCuCShRiV9VCV3D1jBYLKhtuwo2Kw4ttR31VR3gcflgpNUTL2her2Jmt5i3xfv5gFuXfvKa29Rq5DcFIErkAt01gVxyRpatoxhDYif8I7CP0qtbKyGqpIcyo3fVaDboDuN/O4Gbqg0MGkAxEaFQcKASEiMt4/H3Uz4dMVncOTQX+Dq6Z8TGpP1FnKBzrogLkt/Feduag+OHSpqbapMbWuqZLl4+FFTF6i+/1UC/Rp+3i4wNK3vhuPB8T8ck3NzdaF25ryZcOz4SZj/wL1gYwlM/hHDH9i17u0cOuuiuOxX7vCOVc+7K8KO4CSzyqJsajZgV4iAtgnO8emjXLqpodfr4emnn4bWtnZQ+IUfkWbc8zuddUlckQxXBEQvdnLxrK+vLABl7UlChqt/a1FttrapSonuu/5iMd7gWPH5V7B18waQuSiavUPiFu9alnHZvZErYkRlSW5VyIBRju3K2iHkDxxdvIArcLgq1UfNhWIynpk2flgK+dkfqreP4Nix43D//fdjqGijk1Q24vjBLQforMvCFVuZKSOfeU3uFf4LzigsPbkTrKQrfTWqDw/p0JvGNja39pOpj0DZ2g4LHl4ETY314Bkw4Lfq6uJsOuuyccWE+mxZoo5nOTDD1TO4SNlQCbWlh+zsuNIem82K8a3HVlXXdX1VZz+6DLRpl738OuzdswPcfcKLmIb6mXTWFeGq+sElJWBw9094SeIoN5Wd2gfKmvwrdiWgVNN3dJiUyvZGOqkf1xCf/vcb+OSDtwHb1Dt44EsVFRXnzHW6HFy1Vd1QeSJP7uZ92mDQT2quK2FInD1B4OBEeZUvByjUTCarOiTQ5+iAqMCAvuo6uBmw98AhuGf23WC2WG0yF/e7C3L//J7OumJclYTqxLsbC37yDknOxdHo0hM7Qa9pu+yhGbTjWSyW44GcE5kYQ7Mf1wYVFZXwwLwFoFKrwS98cC62KZ11VegSoaZFMYwhAyaO8fQNy9G0NaIDFMxGHZE+l3danGh/srBsu1aro2IL9aN3gQsN7rlnDrUUS+EXkRObNmMMtimdfVXosvu3+NgmTWLahI3t7Q0ZysZqD6ulA2SufkSn4akv5U6wYU/P281ZxIuOCO7fTqMXodHqYe68h2DThnXg7OadGxmTcdvG75ecdxbmlaDLhEKUFeeo/aNT/mQx2AvrKk6BxaSlSGV3fF6CVDaGjctmrR82KDaiuwJl9OPi0Or08OBDC2HVd1+Du3cIyH2Ch2Tv+LFbtESXVN4/MfW1reV+0cOWO8q9obo0D0rz/gSb1UQk1cUvwWazWEdOnJ5yqqicTulHTwJDED3y6GOw8uvPwd0nDAKiM5dj29HZXUa3iYRd3yyzVhfn7IjPmMnWqBqHNFYXgdWkAydK/V2YVNi703UYQcjnQFpS/wKYngSquYcfeRS+/PwT0i4+EBKX9fK+TR+/gG1HF+kyul3HVBUf2hGdNoULVkN6TdlJsJp1RP35X1L91dQ1QXpyJDhKuyegQz/Ohq7DAA8+vAi+/uJT8PSNAL/Ioa8e3LICA2B1K3rEaKktzd0ekTKBq21vSm+sLiY2lQ4kMk9gsnmEU+eSCp2iGp2BChQxCKVUv0+qW9HU3EIZ4D+s/JJSc35RQ149uPXz5+jsbkWPWcE1JUe2x2XM4Bg72hOIoU7IVU+pvwvFSmAStVhWWQfJcaHg4uxIp/ajq6iorIK7Z94FG9b/CnKvIG1gzIi39m/6tNslUyd6jFCI6uLD230C4tcAwzyitalGrm6tBaHUjQ4Ke7ba7rSlMJbkkNTYKx7K6ce5OJCdA3fNnAP79+0BFw+fU3LXwGG5e1Z3yXF5KfQooRDN9aXKjKx7fu3Q60Y215W6NdcWgshBDAKJ/JzhZHQbFJbWgMJdBiGB/Rt0Xj1s8N2qn+Duu+6EstOF4OkflZeYPHb0vu3f93hXuscJhSjOP6DOvGv5emOHNrND3eheU3Yc2Cw2iKTu9hDLtApE0wnD+BUWlcPA+DCQOfZvy3Gl0On08MKy1+HJxQvBaDJZAyKH5oQnzrht8+qlNXSRHkWvEApRkL1elTpm8WabRSPo0LYmNFQVMHBvGYmTG/D4EkIkO6lYRNWptSaoqW/YN2pYgoDBYPZvQ3WZOHkyH+65fx588+WnIBTLbC5uHvfNeumrRV+8cNtZQcF6Er1GKAQudmiuPb0hYuDEalV7vZ9aWevW3lQJbJ4DCEWOVIRdlFYYwKugpErPYth2xkYGxd5sy5euFBjA9b9frYR58xdA7uH94B0Ub/EKSp5bdGznl7vWfNy1+IdXiF4lVCfqK/Nyw4cMWsmximLVamVIfflxygkqEEmAKyDSymoDPo/nnHO8OBaj4Q5MiCBH9bsSzocT+QWw4KGF8M6br+G4KCgC4zf6hiYtyN725c90kV7FNSEUoqG01DT9jdxfdXUnwNihimmsPc1vri22hyd0dLVvY0E4lFdQDnwOA2KoKMH9pOpER4cBPv3sC5h73xw4fCgbHJ3d2wIi09+588FtC1e+O7bnA6ReAH2ihVLHPTS8tvDAi/WVp9INei3IPQPBMzAJJM4KogIZgHv5zZgwGB6YPZGKV3kzA314v2/bAa+89ibs2fE7NanR1TNwj2do8ov713+4nS7WD4RPUMxYiaO8kM3h2UiPz+bhF2VLzJxtGzLhCVvKrQttK7755SuzydRCKvWmxOEjx20z5zxg43LYpDPMsikColsGjrz3P3T19QlcM5V3PrQrG4pGTHx6q81qspG/gc11pYyGihNEQulALJXDwWMVwsLTlfVBfh6eMicpfdSNj8O5J2DpS6/Ak088DocO7AGJi4/NJyjug5iESfO2//rmWXHC+3EBDM6cEeDhHfotMdQxwp2Nw+XbfEISbRGp02yT5rxgW791r81isdDv7o0HM3m0/QeybffNe8Tm6CRHn4rNQSLTBITFfzs4c073bYpzsyE6ZXS8u2/oZ1y+sJnFYtuYTKZN6upvi0gaY3vh1Y9tpRV1dBPcGFC2qmzrfttou238BJtIJKKIJHGSN3v6hn+GdWGvlX50GUkZkyP9w+Lfl8k9jUgqBvnjCiS2mKRM23uffGdraLx+TSur1Urso2O2115/yxYTn0bZR+SRbY5yX2NgRMr7g0ZP79p+uf24MNKy7g8MjR/5rUAo3ikSO1IVT0xBW0Rsku2tdz+wHc87QdRF31eFeI94rx989Klt1Ogsm0TqRD0LXyi2iSSynQMGTf42LevhQOqhryNct46dH3+0cZe9OWq03mB+SdNWO6C5vgIsJj3IZM4QnzgQMjNHQHJKCoSFBIKrqxtca2c7RuZubGyAUwVFsHv3X7Bv3x7IOZQNSmULsNh8EDvKql29wps5bM4LS598e+u0aVFdWn1yrXBDeAqHTnp6Zn3pASetRpVp6FCNaKqrEOLmhAg//wCIjomDpKQEiB2QAGGhwdQumLi/Sk8C916pqWuA/PxCOH4sBw4dPkI+j0B5Gb3lGZMDcg9fHVHb2yQS5z+DU2//6beP7qu1Z16/uKFczztsNvY7MxY71jU0PdBaczK0ob46kMPlpamU9WC1mIDN5YGQzwf/gAAIixxA7dsbFBQEnp5e4CyTgNTRmdrkB6chI+Fw9gOH3rwQgXO2cG9hjAiMnmrcOAg3xm5vawFiTENNTTWUlJRATW0dFJw8CqWlp6ntLHCbVwRGq5E6K2xspuUHR4/wfA83+YrF37/TlsFg3DDBO28oQv0bb31rFW1YMze6vCiXz+FLlxt1SlFtZSGbzXWIxl3PLcbO5fs24AsEIBRJKCLhbk+4CzqPLwSpVHZmJgQuYFW3KwmZtNRefLgTFEoinVaFcRqwBFWOxeUDTygF0kvTCoSiIoGDq7a5tmhJWNxIvYN7sHHr108doQregLihCXU+EHuYkT7pqdnqhpPs5trTwBXKbmFyRBMN6iYixfSEMC1UkH+sGtzy3mxEopwNgYMjJa1YLDaIpc7AZBECieVEy2rXEtJudnELBJlPAnCZrIKtq5fuoQ+7CQDw/1XCpkk/UJN+AAAAAElFTkSuQmCC"/>
          <p:cNvSpPr>
            <a:spLocks noChangeAspect="1" noChangeArrowheads="1"/>
          </p:cNvSpPr>
          <p:nvPr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4" name="AutoShape 4" descr="data:image/png;base64,%20iVBORw0KGgoAAAANSUhEUgAAAJQAAACVCAYAAAC+YNNxAAAAAXNSR0IArs4c6QAAAARnQU1BAACxjwv8YQUAAAAJcEhZcwAADsMAAA7DAcdvqGQAADzoSURBVHhe7V0HYFTF1j7bW3Y32WTTNr33kEYKBAihRAHpiCgCFgRRRLErImJvvz4r+qw8FURFpCtSpQVCgEBII72XTbIt2/efc/cGRTopBMinYXdn5raZ755z5szMGQbcZBh9+7J0o9UYpqw8Co3VBcDgim8RSt0mGjRNAFYDqNtbwGY1AzAYYNR3QIdOQx9ph0DoAFy+AMBmAwaTBQ4SF2CweMBzcAGLUbfWqGve7OIZCGK3SPOeX974msFg2OhDbwrc0IRa/G2d6MD3S6ILcv/gyz1Dlivri0VMNidEp+sQmfRqMBq0YDET8hAwWUzCISZweALqk8HkkU8GsDlcYBLiMJgMqqzJaKDK2wj5kFRmk4GkG8lvGyBzsDyeg8UWgEmvyvPwCTHzRXJtU23RkrC4kfqUGcvz3rnbQ0ud5AbEDUWoHTYb+8VxDziqNNoH2utOhdbXVwfyBYK0tqZqsFosFClYLC44SGXA5QpAKJYBWyADB7EjIQAHjB2qrUKpPI7N5rkCS0CIxCScITShpBETrFYrfSWSZNaRyrMRgumpP7PZBBp1O9iM7dChUYKKSDqjQU+VQVjI9SXOHuQaHfs8FL6nnRSRhR5u8hWLv3+nLYPBsLP6BsANQagR09/wbK7OnlJTXpBpNWlHtDZXCTEdScQXikDs6AZSFx/gEVUllHoSCSIixGJRkocwhbCDOg35sOqIpOERycSy2f4mz/mA0ovQzF6B5Dv1Qf2yEuJZKPKZiQQ0GVR1mubSNS5yl7ktdRW82voGhrpdSUQiG+QefjqeQLJN5OD0p3fYqJ+2rXqqljrRdYzrllCZ05+Pqy856GWyWF+qKMx2IWrKS69tJyqHAw6EQK7EjhFKvYAvcgAOkUYMBpuSMjbS0JRyQsnToyD0IhKR8FLD4XBPiUTs9thg1wAPN1mAuq0e/tq9Cw7s3wvNzc2UDSZxklW7eUU0c9icF5Y++fbWadOijPSJritcd4RKy3o4sLEmb6lB3zZVWVfO12raKLtF7CgHYicRteIFQokraUwifQhpUGVRaqtTDPU6kFhEXRJpaSZ/MkcHSE+O/nPq2EEKnaZVcTA7R7x+0++w48/NpEPQRiSqGNXvruDojEqh2HPZvi0fnKZPdF3guiFUUsbkSGVDzdzWlob5rU0VHJQ0YkdXcFGEENURCDyRMzGsWZTgsRGV01dhJca7wWgycNisopGDo2HmtNHRQQFecCwvHzZs2Air16yFvKPZ5CEs4Cj3NTnLPT5x9/b7bO/WVSfpU/Rp9HlCRaeMjm+qK5+nbKiaZDEZnJFIzp5B4O4dBhIXX2BzhXY1dgmbp8+B2F0mkxkEPBaMzUysXvTAVBaTxfZobVfDzl274duvv4Q/fv8dtFoNiKSyFt/gRKWji/eifVu+2ESfoU+izxJqcOaMgNNFOS+2KesmdWhVIg6XD55+UeDsEQoiJw9golFMSGRXZ9cv8PbVWm1FsK8b+747sxSjh6fSOQD79h+EL77+Dn75aRW0KZtQImvk7l5rPRWxL/7151eldLE+BWJo9C2MvvOlUBZYX6g4feS75vqKWGJ7cL2CBkBI3Chw8YoEnkB8QxCpE9hB5PP4jq2qDsmOvcdArVZDZKgf8Hhc8Pb2gvHjboERo24hFiAb8k/mceurT8eqtW0LfYLiZYNGzCsrzNvWQp+qT6BPSajE4TP+U3HqwJ2tzTUyi9kA7r5RoAhMJCJfbnccXm9q7QqBL4nRaIK0hKDmN56fr+TyuSF0FoUjuSfgjbfehF9/+gGMZhso/COVCr+o77K3f7+QLnLN0SckVOq4h4YTqfRNRcGBqe3KeoGzux8EDRgNHgFxwOWLKBvp2vXSeg92zzwbisvrO7btOWIMDfSUubs607kAHh6uMHXyRBiYMhgqquvgRO5+QUtDebLCPyYzIm1SRXVRdhld9JrhmhJq7ooaoaG5eGnpsW1vN1QXhWJXPzAqHfwjhoLAQWYn0g2i2q4EPC5X2NqulR04nA+hAe7gSYj0TwQF+sP0aVPBzcMLDmfvh+qKIl9NS8X4oNjh4glLdhzI2fCuiS7a67hmhBo89sHMQ2tffreq9Ni9WpWS7+IRBOHJE8DJLYDi0I2u3i4FNotJjHU9ZOcWQFSoD/xTUiE4RJIlD0yEsbdNgPpGJRw5fJDf2lQ9pO7Y+gExg6c2VBYduibS6poQakD6jHvryo+urik7HsrjCyEoOh18w9Mpj3Zf9iH1NtgsFqg0HZBztMiQnhLVJBGLxHTWGbg4y2DihPHg5RsIR44cgerywhBSh3cGRGbU1Ffm5dLFeg29SqhJD37oCzbzG+Wndi9rritloq0UEpcFjm5BdgvpJpdK5wNKImW7VpdfWPbfcSOTfRlMppTOOgMWkwkJcbEwauQIKCmrhtzsnUxNe904V4V35aMrduXvWvNxr72lvUaorPve9zp1YP36mpJDY3TqVkZg1BDwi8wArsChXypdAlwOh1dZ05TY2trqkJoQwcYRgfPB1VUOEyZMAIuNA3t2/s7QqtXjKvNP3jpwxKLNJXlbVHSxHkWvECo2ZbiiLG/P5srC7BgcoY9IzAJX31jaOXnzGd1XDhtwuRx2flE129lJBBGh/nT6ueBxOTBy+FAIDAmHXbt2MqpLj3vqNNUjh4y487fi/ANquliPoccJFT5gRHDl6eObmuvKI53knhCWNB6kcr9+qXQVsJJ3r7i0ClITwsDRUUKnngfkRY2JioQhwzIh+/BRKDmV69baWnuLb1DS7831pUq6VI+gRwmVOmbeyzVluV8rG6s8Za7eEBJ/KwgdnMGKU2z7ccVAW6mlTQtanRaGpcVRfquLwcvTHW7JGgV5eXlw8vhROYPNvCc2fbqwuvjQdrpIt6PHCJWcdf8rBYc3P9dSX8b1CoiBoNhRwOGL+yVTF8Fhs6CyuhHCgxTgpXCjUy8MR0cp3HrLGCivqodD+3ZwzQb1kOhBU7nVxYd7hFQ9Qqikkfe+Ul2079mm2tPgFRgDAdGZwGRxb3rfUncApZLeYAK1WgMZgwdQM08vBZFICGPG3ArVtU2wd9dW0Kmb0yOSJ3Lryo52O6m6nVBpYxYsL8rd8lxTTQl4BUSDPyETMMhl+o3vbgP28mrrmyEuKgg83V3o1IsD3Q8jR2RCu8YAu//cBGAxpMcMmsqqKj68gy7SLeg2Qi3dYWMbmupfPHVow5K2xko7maKGk6fn9JOpm4Gmk95gBhGffSItKcqZSC0mnXVRkJ4iZA4fRnnWd2/fDE21JRFxgycdvP+r4zW7vlnWLeqj2wilKtwfUF1y7KfmulKKTKjmGBSZ+tVcTwBX5FRWNZQPSYnwJD2+yyIUgk1ssMzMTKiqbYQjh/aJrBbjnLLs9Subqk93S++vWwgVHJuiqCo7tbalodJD7hkAIXG3gI3B7idTDwJ9eHqjWeHj6cyMDAugUy8PXFR/I0dCUUkFHNq/A6wmY3rqsDs2lBXndNlPddnMvhBunfWhu06lXqdSNsbJ5F4QGDOSyOR+ydQbQKfwoaOFYKYXq14JHER8+OiDd2H48OHQ0lAVV1Swfx22JZ191egSoX48YeMWHV27sa6qOEHq7AGhieOAK5CQB+13DfQGOGwO5J48vUmn0zXSSVcEN1c5fPnlVxARkwTVZfkJ2JbYpnT2VaFLhHpsTNiUqqIDcbjq1j96JCFTv5+pN4FhE9Qa48jDx4rOnjB1BfD19YFPPv4QHKUSqCzYF4dtSmddFa6aUAOG3D5D1a782mjQMUJjM8BR5gFWS78HvLeBa/0aGppz6J9XhSGDBsJ7//mICAMTA9s0KXPWnXTWFeOqjPJhEx4dWl2a+xPpdnL9wlLBzXcApc/70fuwWm1WHl/QmjEo1g2HZq4WsVER0NKuh907fmeRnl+Uu7z5c6USrljdXPEdzF36m/D08W2LakuP8mRuPqAISqbHlPoJdS3AZrE4dQ1N0RpN1wK64Ormpc8/DYPSM6C+8lSIkZP6/dylh6kYEVeCK5ZQJpPxhcqSnLk4jBKROBZ4QlzW1E+mawUrqXsWwwpZGUkgFovo1KuDQMCHuAED4OdffgGtWhWu01XZ6ivyr8iTfkUSavAt9w6qKtp/n0GnhoCo4SCSuhO92+8euJbgcHjQ1KLeSIzqPXRSlxAXFwvPLXkRVMo6qCo8cN+wSQ8NorMuC5dNqKVLd7Bryk6+09pc6+7pFwHuPuH97oG+AKIpTBbwL6us9aRTuox598+BW8feBq3Nde5VRbnvDCVtT2ddEpet8qraG7Lqyo49SrqqrNA4nIqC/qYbXzrh0q4+tRr2HGBwIoY8aUCILNCvezjFZrMhKjoWflz9A7S0NLmJDdpD9RXHi+nsi+KyJNT42W97axqLX9JrWzlewckgELvdFP4mG6me9nbVYV2HoaZPm4nkxVZ30Sj/N2KjI+CxJ54BvUbJqSs98BJygM66KC5JqKVLbczCo1ueUDbXJDi7eYN3UDwVne3GBgNDGGojgz1/W/XxUyXPPDS5ReHqqDFbMLBm30RPdIzmPTAX4gemQ2NtWULh8a1PIBforAvikirPKGryqSo+9E2HuoWFK1WEEmKI3+CqDtuGxWSynl04RRETFZIQHuLnJncWHN66IweDmznRxfoMLBYrDEqKgIgQPzqleyDg80Aud4G1v6zBa8TpuZXflp/a305nnxeXZFxjWfYzrY3lXCc3P3B0DyHS6cZXdehXs9osm8QOojPmk9FoSeNy2P59UzozSG+PQ3/vXoy9NQuGDhsOzXWnuVWlec/QyRfERQk1cPiUiJbGmolYiV6BicCk5nHdBD4nQiOrDTI3/bF/e0Njc82pwtOq334/CGbyLuG0kb4GK9j0ErGwR9QxTsp79tlnQeQghabKoxMHDr8tgs46Ly6q8nhc/jNN9RUjnNx8wSt44E3BpU4wgMHKL6n1+WnD7u/W/5HNrmtSeePktL4GJosNGo129bInZ9exWaxgOrlb4e3jA/mFpXA4e5+IJ3I3Eo21lc46BxeUUINGzPRpbambZbGYQRGQAEwmm+qg3izAabVEGolIJ3oh4VZaX5RMCIyP7uIoHNNQ35hOJ3U7WEwGPDh/HoglUmipK541aOxMHzrrHJyXUFOn/siqqylYpGpvlsmI7SSV+97Ea+msRFr13RcJzRGxWOjI43HPCaTRnUhNjoMRuMihpVZWd7pgEXKEzjoL5yVUhXqPR3ubcoHNYqGl00VNrX5cQ2CP1MXZCRwcrngc94qAMxnmz38Q+DwutCqbF1Tq/zrvcpvzMsWoqXuutamC6+jiCVKZ+03Rs7segb1RvcGgGpkev0Qk6trA8OVg8KBUSEgeBG0NZezGU7tj6OSzcA6hsqa/EqNuq5tsNZvBwy8GmBz7zkv96HtAZyabyRSIxbypvWHhoV/qrpmz0QBgmizGZ4fO+opPZ53BOYSqq8l3b6wtlYvETiCW+fRLpz4MJBRRQRxvT4/zSouewKTxt4J/UBgoWxqHKU9vHkwnn8E5hNJrGl5QK+sAg4Hx+ESM9gunPguLxQY+nk7g4yWnU3oernJnyLplDOhUzWDUKl+kk8/gLEKNmf+xU0tdiQIXHbh6RRIuYXbvMspoMlM7DFhwCwuDiRgKZ3PebLaA0Uh6nCTdYDRRww6Xwj/PhefHhrDPMkU7BPfGw9kZnUoD92ZhU+nUL2qvvMuevdF7ILdrNBk7YiKD6iViBzqxdzD99tupnb2aa4oUyBk6mcJZXT9nmcv9VaXH7+ALHaipvWfquJeAe8qNGBwDfj5yC5vFMIzOSOC0tqnWtrZpQlikm2Eym80p8WGm+Cg/lsmo/3Xk0PhwPKapRUV6oue/WZzE769whlsyE3FEfm1qQli4r5fb3pKyGgZ5cSTkqB18HusLm82qYDI5LkyGLZ/HZb1PbXPGZPuwWdZPuWzGBrPFmkJO14eYRe7cZm195elZpRKJ+LJmAnQX3N3ksGnTRqiorHJ0FDnUVJcdz6az/pZQaGBVl56IN+hUgBF5Wd08NmTfFfNv/uJ3ar+6fwDJMW38MJg/e3zr0JSowwvvmwzTxqb9RiSRFec86zoMFfNnjTv0wN1jGQ/NuXXLow9MhdjIAIo0/wYlecgfSrRAP1dYeP9kWHBX1pZ7Z2TBnRPSoxgMm1yl0ZZ98Or8bVtXvTbnuYW3e5vNRlg8f7zv1h9emXPP7UMj+RwLfP7mQ7dtXfXqnOS4AC4l5f4BPL/9Gc4l85m8izhE8Zn+XQeXC+q5/D1cpY7Sv/fy6CXgLg9jxk0G3BW1vqYwftbSv43zM08zwG+AQ1XN0e90GiXTN2wQtWCzK707nOuMqglPQYxHa1u76pDZZG5isVjuaEy2t6uO6Q3GSvJbwWbhi2+/Vmtr+9qCgvId2/ceL2xqamlZuXZPFJPFCmOAjcFisWWV1fU+ZeVVP72zYv0xo6FDu33fiXqD0RqEzkdUZ0gu9Opr1JoycsYGgVDo0qJs/0PVrtrz4TdbiqNDvf7z1eqtsxtatHx9h77pifmTT3C53MltKi1n8/ZDMOGWNK6Xp5usrLKWf/BIAfh5ezK1egMcyi10qK1vpVQsPhv+qdWaQr1eX0y440qegZZeDDCRxtZqdWUqtbqA/HYi98/tXJGCdYL3SJ4FVCpVgVqjKWYymK7kcPaFqXc2UF3rOvTKWVMydAmxYT3rgLoAREIBrFq1ChhsbrSLk9e7hcd26TH9jISq1VTeoWyqsAklLvRWGFc/qo5beLk4CmHWtAzIHBwFUaHe1j2//V/O9x8/keflIQP8+/6Tp04c2vLR4RGDordrdbp8JosDRGvtEDuIBk6ZMDJg3cpXJE4yp1Eh/u7jSAUy8Jy4c5PEgQcDosODD275KFXh6Z4U4uc+CqxG0kBMGD8yCe4Ynw6hge7rPn1zYckdk4YVtijbToQGKPjuHq4J239+MykhNnKKwl3OdBDwyJ3aGHq9fQSgc6/pTpsMPdD4tbistu1EQUVti1IDLs4SmHN7JozJTICBsQHww6fPFOf88eHBwYmhBjyaHGPr0OvVA2MD4bO3HynP3/PlwUfuHadxdRFbtDq9hsW0wYSsJJg5ZZg5NNBj3fvLHyw8ufvLg9PGpRlZDKuaHG6/iUuA3KPNzVlcPmXs0B4Nb3gxhIWHQ0BQEDTXltpqqyvvoJP/llAiqdvjzXUlMbgTprNHCJEqV08ofEODvOWw5PFZkJwQAUNTo5nOTtIkF2en2KTYYBg5JB5CgnxjCAmShqfHOeUXnN5b16Bs//CV+RHTJgx35/O54crW9tRBA6N45FgoLq08WFffLH364am8ebMngJvcyb2ppT15YFyYfGhqDKOurhFKymphyaMzIHNIImSkxroFBXhFlpTWhoUHKf5c+sSsjPBgX6+qmoZkB0JYck2W3FkM23bnKOdMG3VcIORnYLylLTtyyL3FgY/CDU4VlsGxE0WwZPEsyaCB0e6HjuSB3miF1567B5IGhAG5N/BWuBPbjp2SmhDOy845+VdFdaPzS4/fuX3BPZPCXOVO/q2tqpTUpCiHjNQY1bH8kj1arT7k+UUzYMTQREbmoFg3Xy+PAWw2KyVtYDTPaNBvzD5eHMJhc87uhfwLKJ20ug7zI3Mn5EZHBPW6uusEBoctLa+Gv3bvZIqkLhplfelPmE7d/NQHP3RQNRZLcXt5iZN7l1RdJ+g3FhxEQti57+j6F9/6uklPVIefjye0tKp2P/TU/5XU1jeRUgzH0CCv6Z5uEtcOo0lWVlFzYN5jr+2fu2g5HMzJAzHpwQxLjZI7SQVcqcRB06E3/vrY8+8vun/hMs2mbfuAqCtIT41rIddqIoYzNd1CIBQ4/bx+Jzn++AGFh0tSbb2y9qMv1uyctWCZ+t0Pv6Duj5ARvNwcQU8HmjifqYPVgHYd9Z38YRnsIQqJuF+9bgcsev6DNc0trXpiFEN8lL8b+XMYnZkynmg31eKlH1SPn/UCbPxjL7i5OjsumjtZCjZLKUpaYl8xyAtUNevhV/8qKC6vw/MHBfhM4uBk7kv0qtF28vdy4QweGDOOTrpmSExMIv8S86XxtBQ5hGkUoZqq8mJJPWVxeQIQO/ugzYPJXQYapkTSwJffbxyXfSRf3rkYceWPW4fsz8kPqqqm6hL4PDYUlTcHv/r+D8zTpVXFX33wfMkrzz+IlUzncwOq6tosL7z1bduB7GN1K/7v6cgP3njclBgbSuU7O4kbiR1SS65I/V67YUfb8vd+sB0+XpHywRe/Bf1vzcbaWbffcuqTN5/Qz5oxkXo+nIriIBKA1WyXxJ1uhEsBy+EmiZu250D20cKpdfWNlEFKeqBB8TEhakIKYsMxO6aOH9myaN408PWyBzRxcRIPlkpEAUQlUr9XrtkSs+9wgaOTo/hT/M3lsi9pZmCzmEzGtsljB1ndXWV06rVDWnICeCq8wGSxZiGHMI0iVMWJPSZNeyO15SpudNhdhELgubh0j7HTPsHGxBB9nYPOJpMFAryc4f3l82FERsrM0or6mX9lnyLdUvsm4Sh53OWSgq/ff9KYMSRpvlqlziT5hvziCiqfnJdYQDbSraN+okG8g7zsFjbLBgtm3wJPPnz3EDaHNz+/pEZ+9GTpPkIKHZbDx+y8h857uxDw1FgeeYdbkDHIfyj2O4nI53LqAv28D+N3Yi+5iQXs2BA/F7wX2Jd9DMora3MtZkstvmQIfGYBn89g4e7aBGioY6/vYjAR8g8ZGLZ72m0ZfWKDa1c3d4iKHgAqZT1UFOyhusDUEwjkwUsMeh3whTJgsDCaSzcSioh4O6nYwObgnsA26OjQUw3R2RgoxocNQv+TAiqJ1Fr47Pvw+oerS4itQIk00pMyEptFqvCQBxDbrn76vNf+s/z91cKmZvv0ZnImPO2Z6VrkvBw8p7urFEYNQ7EMQFQePLZ0hXLbzoNEh9nsDCeXN9PTctCovywgCcl9o98LCdaJDoPJ8+jJ4gz8TshV9szL/90+Z9F78Pn/NkFBURnkHj9VoDeamlAlI+hHPwtI0gvBZDLbHB04p+bPmXgbG9/6PgAuac+IyGiwmPTAdwpegmlULXZomrzRCHd0drvoQ10JkCzYVcb93zq3ksApxJiONgiiM4ItbkdvMppa8buLsyNMGZcOn725UJ02MLazlYmJZGnGL+QNl8y/+9ZZyxbfIRk3Ko3KFIl4DBZp5U7nJuUHJ9/Rb4RvNSI5PhKlleG15x/wIGfhUA1KCIE2GKJT23RKLDabNDxFHPtvvG88hsliUBK2k0yd+UIhsRX3HNmo0+lKWGy2/9In7xl+34zRsOype+CeuyaYPdw9x5jN1lgLbbOhuYRvAZuoOgSXXO9C46ZYzmK12JY/Pbst0N+LTu0bSExKwV3cQa9u8sXfzMwpz0d3qBtdsNvenStaDAYj1DW2QLtK1aDRdGQTQQUNTS3QQNIMRiN546wVpJKOtxAbi1Q0rNm0b31TS+uffB7fev/M8SZXF+mA4yeLDrQo2zEgBH/PwZPJG3//i5zXwB+XNThu1ND40t37cvJalCpCRqNVJORYibEPjU1K0Bv0Zg4ha1NrB7F1srcpla3WwSmxpjl33OLxy8Y9QcQQhrZ2DSVlyD1ZW5Rt6BOi7hu/Y57NZtlD/mlvaW2DenLPKrWWkqT1DS1QRzoTlIoi/+HzKMl1LRbzn7WNbanPvPrVmoqq2tK0pEjLgnsnGQU8jm3Nuu3aNz/+ZT8hOrSp1NDUrLSQ+tlBXihGbW29VdlG0lqU5H7OdXIicfWkLmdOzmAmxUVcs17dhRAaEgg8Hh/aGksplccYPvmZBbl//fChtr0J4ofPIW8sj3ojugI8HN10jhIHrHitslWtJjaTu1QspN5olUaH0kMlcRAaBAKeXKfTk4rWWonxXe/rJW+Wuzj+kHu8+GVi7NW4yKQ+RkLA1naikvkc8FW4fk9U396DR04u0OmNrq7OTi6k99jWrtZZZU5iGW4J1tquqSSN702kCoNoywqFh5NbdFjAM8TmeqShqd3PSSqibLjWNo2RxWa1k/uQo11EzgFiEZ8KGkFIVUPUjIuTowMPpVO7Sks5M52kDlTvtU2lo+pJ7EDK83mEiKpKs9XmQ4iilopFVn9v162ebk67ThRVPtnYrPK12Yi0I5aeVCJEyWxTtmmqSA/SXcjnqiQSBxedrgM0urPXGeD5jSYTjB+VCIvnTycNh76zvoW29naIS0iGxuY2fWLGrFmM5Izb5+Yd/n0FrmoIGziJFKF1QReBZ7ASQxcbA+0TSmzThi9KBiQWdqGxcVA9oXrEBjOb7N51VCtYBrvtlKoh3/EcKCWwHN2bsufTx6PUwAvbVan9GfD6eIzdO82k8vCa9nLknKSM/T7t16DuiUhp9GSj9/3ve0Z1TRvv5LPT843l8b46r4nXwzSMe4n3SV2TSB48FmHpvDZ5PgQea6WeEYdh6EIEJJlIcgOMHBwFSxbPIS9T3yMTAusj69axsGv3XxCTnDWfWVV6xGjUa0EkkVGVRj1tNwCrBivTbrzaz2lvULsdhWlYyVSZzt+kDEoO7ELbK9feIPb7spMD87F3dVY+fTw2Mv7+5zNQ6SQNj0HpRd3XmXL/vE/7bzyvvdy/75n6af9Nl0Vgefu57OU7n6vzPqlz0ccizlyblMM/+/Xx5fm7EJ6DqG24bUQCPLvo7j5LJgQ+S3hkFDWu11SRZ2XyBE7xlP+DicbpP568H9cE+MabiJqbMT4dFi+4g9pWo6/DzdW+54xK1WZgsvlOD+OKFpEUOz/9hLpmIHVvJXYWw2bZ/9ITM08tmnc7+qnozL4NP1+qgwdiF//FTIMOxxfRYCQff2uKfvQa0B3BwpkLtRGBrns/fH1B0qiMgSGo3q8XeCk8gMPlUjMPmDZzBzEQ2YCT6s54BvvRK8DaJj1Uk9HYcfi+6SNkH772SNiAqFB0TJ3rP+jDQLXM5wvA0qEEplbdSu1GzuESXY2GYj96BTgvymI2QVpCCGPtVy/wFtw3hc/l8c7eS/86gczZDcQSR9C0NwHTYur0ffSTqcfBsM+DN5mMEBPmBcRWgndeepDt7iqPpktclxCh7470RE2ES1R/mMHmAYMjIgLK7nPpR/fA7h6xj1V26A02g163PzkuCJYsmg7vv/IwjBiaRLkMrnegyuPRrg2Gg8TRZmVwIW7oXXbDvB9XDzSkCYOQROjA7NDr64U8lsDL002aGh9smzF59CmZk0MENU54A8FA1HdSUiIUl5RSjiebUOpGCHVnP6GuEDh33WK1UF5xnFVhMhs1bCZLwBfwaiJDFBUpCZGOCdEBjn4+Xt4ikX1A/EYEjgwMzciEv3bvsBNK5uYP4ckTb1pC4aAsEqNzSIbq7dr/p4BDI1TeP8DmcHFQeoOIz5QpPOVpLs4yiAr336qQixPCQwMlAb6eBiKxxHTxGxpIqFG3jIU/f99kJ5TUxRui0qbeFISiSEJ0EvIDB14Ruo6OfVIHfrBYJJTjADSPz6cmBbJxiIQY0k4S4VovN8lwYitIsbyDAx8kYgnEhAcec5VLRUaTOQhXgfRUWMK+DiTUyKwxsP2PzXZCSZwVEJt+B/l2YxrlOPCKswlwvhFyRCgUWN1dpb+GBnhMQskyaeyQb9UqVbrNxvQXCrjUqD7OOMAJZFhZ1ED0DWA89xTOklBcHt8mlikgLGn8DSWhqN6VxWzDh7VZLfvCgzxjQoN8xfFR/hAU4A1B/t4qwjQJXbwfXQD2YtGG2vfXLmA4yuQ2gxkgftjM655Qnd109PVw2Azw9XI9kDUsXpKWHC1SuDm78/vysP11DL3BRPXySk6XAUPq5GIzWRm02+A6ZhRRax26jjaBgFOYOShaODw9ITo2MpDYOr0bSOJmhEanh+TkgVBeUY2EkttwRmTc0OnA5uJWZdeXHYWT2IhEMgu47F1Tx6SZx986OMLHywPnU3Rp79x+XD4ampSQlpZCTYdmiiTOpFtMDFbz2YEgrgegQ81ms5jvmjjslzWfPxf88NypowmZMBJJP5l6EVqtHkcCwAEnabLYOAbTAUaD1u7pvQ6AhjZO3I8K9oDXn5nNXnj/pGluri4XDHXcj56FsqUBNKp2YHMEwGQKnGjnTN8nExrdZgtO9bXCXZOG4sAqLkOn0vtx7YCLWfX6DmDypMC0mQ15+MZrNeo+3TB4bxptR6uHXHx62RMzYeH9U6it4ftx7VFdUwsmYn6IHCTAVDWWvYMrPIyGDjq7bwJVXHpKxPf/+/Ap27BBCXRqP/oCKioryRtvA6tJ8wFTInHk4Zp6m6m9T3rKURtj1JahyaHw4uKZ8wRCYZA9px99BeUVVVRDaZTVR5hy32gmly8CraqFGLtIqL6j9tBJaSSSacLoRHjh8Tmo4vrHP/oYkDMlxYXA4YvBIyCBzxQ5+StZHL5e1dZMzSTsO2YUhhY0w9jMOFg8/w4qzlQ/+h7Uag2Ul5UDhyfQI5eYu39980cum5mPAUstBg0pcu0ZZTfAta1p8cHrHibGd+dswH70PRSXVkFDfQ3wuKx85BK1BFYs8+BYCKF0qnrSmFTSNQVGTAny89j/9rL5If09ub6NwqLTYDDoQerkRs3dodgjELlUIJHaWpvPTCq7VsCps0IeExbPm3wrk8kKp5OvGPgcjU3NcLq0/Exkle6GVqeDqiryhjY00vbnxdHc0gZl5RXQ0mK3V5uamqC0rIJIYx313DW19cTAraEGt68XHD58gFq9wxO7UdHfKELpVZXLeXwhGHRtpKOH8YuundrD5UXTx6dDckIknXJ1wAAYcx98DJJT0uDHn9fSqd2LX9f/DkOGDIE5994Pau2l3S6vvfEWpKYOgudfeBHa1R1w/wPzITVtMKzb+Ac1DpY5aizEJaZAzpFj9BF9Gx16I+QeyQE2VwBGVd1yTKMI5RuWznGQuoKqpQaMeg1lw1wL4JuZEOULt08cQadcPXAXSr2mCVqa6qC9HW3D7geGJSovL6ekFAa4uBTaWuooe6OuDk0LBjmuGhrrq6G9TQUOQj4Mz0iHieNvBWfnax8/83LQ3NwERQUnQOLiDb5xt1EqjwqfJveOPsbK+WOL0ajP6lA1AF8opbrsvQlsEA6LAbNvzwKxQ9f3fsNZCB0GuxrqjKyCqmXVj2vh8ME9VBggXO069rbxMGrEcKqBcYBz/cbfYef2P8Bk0AJf5Ahpg4fA5PFjqIgwOLf8hzVrYfeObeDh6QEmm/0+MfQQBrlY+9sWYlMUw7ChgyElKY5St7+s2wTOMhnMuft2an9gROfsTzyuEwKBEFJSB1MOZmcnCTlPCazbsBWCggJByOfCurVryP2KYOq0aZCWOpA6BsN3r123GXb+uZn00PUQEBgKd9xxJ/j5Kqiwkyu/X0PVa2J8DKxa/RO0tzbCkGGZcPvUyVR0mK5if3YO1NXWgpsiaKvc5kaJVeqsaz5+SBM8YHR7Y0MlYPBWJw97dN3eBG4YNHxQFCTFX7XZdBZwbpdIYJ/jjWvf1BotzLlvHvy8+n/g5OIBAQF+cOTwIfjyyy/g2+/WwIRxWfDwoifhixX/AQexGIJDoyA3Jxs+/M978MHHn8FD8++Fz7/6jvrEVS4urp5nbB0kLDbuRx99BH/+vgFeeOlNilA5OUfgyccWgIfCD+6+C+fsn1/yY6yo5hYlPPTQw6BurYPI/QehsqoOnlr8EAgdpCAQCkGn1UCHVg3rfvsVdu7aDQpC6KeeexH+7+03QSyRgFgshdqqL2HlDz/D+rU/gkzmCM89/yy0NNSAr68ftLS1g7pNCV9/+z/gC8QwZeKt9NWvHjt37cMPm1AkKVuz5iFKDZzp0jk6e+7icLnmprpSYmThauLeU3soTfAtvHNSZrctfMRz6uhdEhCtyhaMbALjJ02D7IP74a/du2DqHbNBRwzrjVu2EQNbC1pNO4wZN4kKnnVw/x54/KnnyZFW2LxpI8ZWJ4T5gCLTXbPmwskTeTCdSIN/onORQqfk6ZSMuDfKP2GvWfv6vU5YyXcq3ieDRR2PQdRwPxyz0QCvv/E2bNywkfSkHKGsrBzy8wvgz+27CZneAG+FB+zdsxtKik6RZ5sOp45nw3sffE7OwaFIhhJqdNYtcPDAAUgfkkEkbwds3/EnfdWrB9qMe3f/gfE19QaL4VU6+W9CeXr5/ODi5sfQqVsAwyNeKsRxdwIN8cHJ4RARFkCndB2owngce8Nij8rHxwfefvsdSExMhmeeeQ4Gkcrd/sdGKr+tpR4kRCq98/ZbkDkyC5a9/CYMJOrnx9XfUflmoxaKiAqqrCgj7c2GCROngKtcBolJyVR+l+0DcjjafJ3ANX4sNhfnwlNxwCfcNoaouRTw8Q0mmRbQqttg0+Yt5MFMoO3QwRuvvwILHpwLVRWnqeMPH9pLVF4HWExGokoFMHvW3RAeGgwDEuz3q9V0vddbcOoUlJWWgItnIDcydcqZWI5/Syg/Pz2X77ASGd3eXEEahM7oYeD1BHw2ZGUkUSToNpBGQimFwOhw5ZW1MGHSZFjy7GKoqqmBO26fCjEDEql8XC7V1q6GadNnwmML50JxYQHMIPnpg+0716Ok0WlawUSkBVYZh22vtn+7Cjp51fkyopS5LJBi1GIKcgI2l09sLA6RJFQodZA4ySjJZ7aYz0hvrCaDwd6GbK4IdCYOqPVMCI9KgNn3LSR24UT74lNyYrz3TonZobUTqTvqeROR6mqViqhjyUrPQL8zDD1DqG+WzdG7K0KP8IQSaK4rIezuHV+I0WiyBvq6/hEb2f1jvp2EEpK3dNsfv8PRw/tB7uYBa39eA48/9gixQxRUPi6b2nfgEOzdtZU0oAus+n4lPPH4YxAQbLfn0ID39PKjIozYLEYoLcmn0tGf1AlsOFwYgVC32dOLi0upz3/DflcYF4r6QgG/Y0Nj8BIcteDx7XPh9UQVI1MxUD4Vn5MAF6YGBxNpRSCXy+GLzz6ENd9/AffeMws83Z0hMjyMVp/2CyBRETxiO3UHMMLexg0/U+N3yBnkDp31N6EQziGp/xOJpOU4UKzXNJP76R575uJgMNOTIsK7P/SffXs1BFaAkwwj5TBIF70VPvhoBTz17BJYvWrlmXwJMWzRftEQdfL5F1/CkmWvwWcrqF0zqHx/P29IH2Z3Z7z1znvw0KInYMVH/0f9xjFH3H7egyboqh++gxl3zoB3332X+m0h0sX+aY9Dbv+0B3ZFoKRDGwrPg35ApIFeZ3/pcXwVgbEsOyUinm/ibVng4xcIJ48dgpmz7yMG+nKYPn06vPryUsg/VUAtVDXoO+ySiiaUTtNGfXbex9Vif/ZROH4sj9SZUzlyhk6mcBahNn7yYKuzR1CNldxwQ00RndpzoDZhZNh2ZAzu/vlNWIVoNwUER5JemxSyRo+EmXdjAFQBvP3Gy7Br5054dPGT4O3rDyIHB0iIi4WHH30GJKRXteKTD+HHH1fD/ffeA1Ex8SCUyCkb55WXXiCkGgWtLY3wE+ktTpxM1GZ8GvgHBFPS6YEH5sGAxEGUBxx7QLeNvw1i4hIhOCyavJxM8PDyB4WXL7kvP0p4BAWHgcLbD1ycnQghWRAbHQFhkQkgEDmQnqg76WlGQ1h45BlV5+3lTc4VRalAf39/+OqrryBt0BDYTnqW7771ClHdAC8ufwMWE7WN27XFxw8AXz9/u7TC4/1CwDcghLp+V7Bq9WqKrC6KkBrkDJ1M4R9C147owdNGlObt/AP3oIsdciewOd2798s/gQHv/b2cbCveXmx1cBB1uzjUaLXE1jBTmwRhTwt9RXn5RRiTAMJCA0BMiNRGutPYYLjrFeIEydeQHkw4yZdKxESttVI2COajWkNb61RBCWWUBwb4Ur/ZxKayz4ZgYFB7KCmtpLZR9fdVkHwVyWdT+egbwnGvzpXJGJscVzRTq5S5HMoBi/YeqQtKsmhJPq5aFpJjsaFwqi2Gx/7nsncsU3K6gjq3QuGOW65R6WiTqTUa6kXAXR7w3vF4vB6f9KjRWL8aNDa1QEpaOjQ0NkFgzPCReX/9uI3OonAOoXCr2NwNz65XtzaMiBp4K8g8IwAlVveDgZWgnTp2cOnjC6ZF4wP3o+/j0y/+B/PvmwkKv4htQUOfGLfrm7/tJ8Q5rYgFAiIGlaKIrik9SnqmHaTtz+Fd98BmYcRH+ZFOUT+ZrgfgSMJ3K7+mvssVEaX/JhPivC0pdQlY7uzub2xrroV2ZT3Vq+hu4IJSEdEDMpljFJ3Ujz6OXbv2wOEDf+Em50apawA1GPxvnJdQrnck1kkcZR8xiG1RU5pDjdx3N9Aq43FYua6usjNOsX70XaDL4pv/rQY96Tk7yX0+Qo7QWWfhvIRaM22axd0j5D2J1EWpbKgATWt1t0sptPNlTqIN7nJZz0wF6Ee3Yv/BXNi4/meQOrkqfUNHvYccobPOwgWNl73bVlY6OXt8gz2U+orjlO+Dca4Nf9XAXoyzVLSE2E/XZSjlmwkW0mP8+JNPQa1WgbNc8c22NU9X2nPOxUWtYRdFwH9FYlljXUU+qJU13Tq+h64I7M7/c9OcvgacAYEbbdfWX96MzBsVO3buhnVrfwSpzLPRM3Tof+nk8+KiDMne/lO+s6tiLfbCqk8fBtz26zyehqsGbhvbV4F+nOycPNi9N5v8HYK8k4V0zs0F9Fu9+ebroNOowEXutvav396xjztdAJcUOa7+A19zcvUztjaUQ1t9UbfZUqg+HRzQudY3JRSu1a+tq6ckKfZIUUp1DpXcTNiwcTPs2rEdnNz8jcgFOvmCuCShRiV9VCV3D1jBYLKhtuwo2Kw4ttR31VR3gcflgpNUTL2her2Jmt5i3xfv5gFuXfvKa29Rq5DcFIErkAt01gVxyRpatoxhDYif8I7CP0qtbKyGqpIcyo3fVaDboDuN/O4Gbqg0MGkAxEaFQcKASEiMt4/H3Uz4dMVncOTQX+Dq6Z8TGpP1FnKBzrogLkt/Feduag+OHSpqbapMbWuqZLl4+FFTF6i+/1UC/Rp+3i4wNK3vhuPB8T8ck3NzdaF25ryZcOz4SZj/wL1gYwlM/hHDH9i17u0cOuuiuOxX7vCOVc+7K8KO4CSzyqJsajZgV4iAtgnO8emjXLqpodfr4emnn4bWtnZQ+IUfkWbc8zuddUlckQxXBEQvdnLxrK+vLABl7UlChqt/a1FttrapSonuu/5iMd7gWPH5V7B18waQuSiavUPiFu9alnHZvZErYkRlSW5VyIBRju3K2iHkDxxdvIArcLgq1UfNhWIynpk2flgK+dkfqreP4Nix43D//fdjqGijk1Q24vjBLQforMvCFVuZKSOfeU3uFf4LzigsPbkTrKQrfTWqDw/p0JvGNja39pOpj0DZ2g4LHl4ETY314Bkw4Lfq6uJsOuuyccWE+mxZoo5nOTDD1TO4SNlQCbWlh+zsuNIem82K8a3HVlXXdX1VZz+6DLRpl738OuzdswPcfcKLmIb6mXTWFeGq+sElJWBw9094SeIoN5Wd2gfKmvwrdiWgVNN3dJiUyvZGOqkf1xCf/vcb+OSDtwHb1Dt44EsVFRXnzHW6HFy1Vd1QeSJP7uZ92mDQT2quK2FInD1B4OBEeZUvByjUTCarOiTQ5+iAqMCAvuo6uBmw98AhuGf23WC2WG0yF/e7C3L//J7OumJclYTqxLsbC37yDknOxdHo0hM7Qa9pu+yhGbTjWSyW44GcE5kYQ7Mf1wYVFZXwwLwFoFKrwS98cC62KZ11VegSoaZFMYwhAyaO8fQNy9G0NaIDFMxGHZE+l3danGh/srBsu1aro2IL9aN3gQsN7rlnDrUUS+EXkRObNmMMtimdfVXosvu3+NgmTWLahI3t7Q0ZysZqD6ulA2SufkSn4akv5U6wYU/P281ZxIuOCO7fTqMXodHqYe68h2DThnXg7OadGxmTcdvG75ecdxbmlaDLhEKUFeeo/aNT/mQx2AvrKk6BxaSlSGV3fF6CVDaGjctmrR82KDaiuwJl9OPi0Or08OBDC2HVd1+Du3cIyH2Ch2Tv+LFbtESXVN4/MfW1reV+0cOWO8q9obo0D0rz/gSb1UQk1cUvwWazWEdOnJ5yqqicTulHTwJDED3y6GOw8uvPwd0nDAKiM5dj29HZXUa3iYRd3yyzVhfn7IjPmMnWqBqHNFYXgdWkAydK/V2YVNi703UYQcjnQFpS/wKYngSquYcfeRS+/PwT0i4+EBKX9fK+TR+/gG1HF+kyul3HVBUf2hGdNoULVkN6TdlJsJp1RP35X1L91dQ1QXpyJDhKuyegQz/Ohq7DAA8+vAi+/uJT8PSNAL/Ioa8e3LICA2B1K3rEaKktzd0ekTKBq21vSm+sLiY2lQ4kMk9gsnmEU+eSCp2iGp2BChQxCKVUv0+qW9HU3EIZ4D+s/JJSc35RQ149uPXz5+jsbkWPWcE1JUe2x2XM4Bg72hOIoU7IVU+pvwvFSmAStVhWWQfJcaHg4uxIp/ajq6iorIK7Z94FG9b/CnKvIG1gzIi39m/6tNslUyd6jFCI6uLD230C4tcAwzyitalGrm6tBaHUjQ4Ke7ba7rSlMJbkkNTYKx7K6ce5OJCdA3fNnAP79+0BFw+fU3LXwGG5e1Z3yXF5KfQooRDN9aXKjKx7fu3Q60Y215W6NdcWgshBDAKJ/JzhZHQbFJbWgMJdBiGB/Rt0Xj1s8N2qn+Duu+6EstOF4OkflZeYPHb0vu3f93hXuscJhSjOP6DOvGv5emOHNrND3eheU3Yc2Cw2iKTu9hDLtApE0wnD+BUWlcPA+DCQOfZvy3Gl0On08MKy1+HJxQvBaDJZAyKH5oQnzrht8+qlNXSRHkWvEApRkL1elTpm8WabRSPo0LYmNFQVMHBvGYmTG/D4EkIkO6lYRNWptSaoqW/YN2pYgoDBYPZvQ3WZOHkyH+65fx588+WnIBTLbC5uHvfNeumrRV+8cNtZQcF6Er1GKAQudmiuPb0hYuDEalV7vZ9aWevW3lQJbJ4DCEWOVIRdlFYYwKugpErPYth2xkYGxd5sy5euFBjA9b9frYR58xdA7uH94B0Ub/EKSp5bdGznl7vWfNy1+IdXiF4lVCfqK/Nyw4cMWsmximLVamVIfflxygkqEEmAKyDSymoDPo/nnHO8OBaj4Q5MiCBH9bsSzocT+QWw4KGF8M6br+G4KCgC4zf6hiYtyN725c90kV7FNSEUoqG01DT9jdxfdXUnwNihimmsPc1vri22hyd0dLVvY0E4lFdQDnwOA2KoKMH9pOpER4cBPv3sC5h73xw4fCgbHJ3d2wIi09+588FtC1e+O7bnA6ReAH2ihVLHPTS8tvDAi/WVp9INei3IPQPBMzAJJM4KogIZgHv5zZgwGB6YPZGKV3kzA314v2/bAa+89ibs2fE7NanR1TNwj2do8ov713+4nS7WD4RPUMxYiaO8kM3h2UiPz+bhF2VLzJxtGzLhCVvKrQttK7755SuzydRCKvWmxOEjx20z5zxg43LYpDPMsikColsGjrz3P3T19QlcM5V3PrQrG4pGTHx6q81qspG/gc11pYyGihNEQulALJXDwWMVwsLTlfVBfh6eMicpfdSNj8O5J2DpS6/Ak088DocO7AGJi4/NJyjug5iESfO2//rmWXHC+3EBDM6cEeDhHfotMdQxwp2Nw+XbfEISbRGp02yT5rxgW791r81isdDv7o0HM3m0/QeybffNe8Tm6CRHn4rNQSLTBITFfzs4c073bYpzsyE6ZXS8u2/oZ1y+sJnFYtuYTKZN6upvi0gaY3vh1Y9tpRV1dBPcGFC2qmzrfttou238BJtIJKKIJHGSN3v6hn+GdWGvlX50GUkZkyP9w+Lfl8k9jUgqBvnjCiS2mKRM23uffGdraLx+TSur1Urso2O2115/yxYTn0bZR+SRbY5yX2NgRMr7g0ZP79p+uf24MNKy7g8MjR/5rUAo3ikSO1IVT0xBW0Rsku2tdz+wHc87QdRF31eFeI94rx989Klt1Ogsm0TqRD0LXyi2iSSynQMGTf42LevhQOqhryNct46dH3+0cZe9OWq03mB+SdNWO6C5vgIsJj3IZM4QnzgQMjNHQHJKCoSFBIKrqxtca2c7RuZubGyAUwVFsHv3X7Bv3x7IOZQNSmULsNh8EDvKql29wps5bM4LS598e+u0aVFdWn1yrXBDeAqHTnp6Zn3pASetRpVp6FCNaKqrEOLmhAg//wCIjomDpKQEiB2QAGGhwdQumLi/Sk8C916pqWuA/PxCOH4sBw4dPkI+j0B5Gb3lGZMDcg9fHVHb2yQS5z+DU2//6beP7qu1Z16/uKFczztsNvY7MxY71jU0PdBaczK0ob46kMPlpamU9WC1mIDN5YGQzwf/gAAIixxA7dsbFBQEnp5e4CyTgNTRmdrkB6chI+Fw9gOH3rwQgXO2cG9hjAiMnmrcOAg3xm5vawFiTENNTTWUlJRATW0dFJw8CqWlp6ntLHCbVwRGq5E6K2xspuUHR4/wfA83+YrF37/TlsFg3DDBO28oQv0bb31rFW1YMze6vCiXz+FLlxt1SlFtZSGbzXWIxl3PLcbO5fs24AsEIBRJKCLhbk+4CzqPLwSpVHZmJgQuYFW3KwmZtNRefLgTFEoinVaFcRqwBFWOxeUDTygF0kvTCoSiIoGDq7a5tmhJWNxIvYN7sHHr108doQregLihCXU+EHuYkT7pqdnqhpPs5trTwBXKbmFyRBMN6iYixfSEMC1UkH+sGtzy3mxEopwNgYMjJa1YLDaIpc7AZBECieVEy2rXEtJudnELBJlPAnCZrIKtq5fuoQ+7CQDw/1XCpkk/UJN+AAAAAElFTkSuQmCC"/>
          <p:cNvSpPr>
            <a:spLocks noChangeAspect="1" noChangeArrowheads="1"/>
          </p:cNvSpPr>
          <p:nvPr/>
        </p:nvSpPr>
        <p:spPr bwMode="auto">
          <a:xfrm>
            <a:off x="3714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18" y="312738"/>
            <a:ext cx="4583336" cy="2715470"/>
          </a:xfrm>
          <a:prstGeom prst="rect">
            <a:avLst/>
          </a:prstGeom>
        </p:spPr>
      </p:pic>
      <p:sp>
        <p:nvSpPr>
          <p:cNvPr id="7" name="Nuoli vasemmalle 6"/>
          <p:cNvSpPr/>
          <p:nvPr/>
        </p:nvSpPr>
        <p:spPr>
          <a:xfrm rot="2951316">
            <a:off x="11091553" y="2683825"/>
            <a:ext cx="546265" cy="30875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3295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/>
          <p:cNvSpPr txBox="1"/>
          <p:nvPr/>
        </p:nvSpPr>
        <p:spPr>
          <a:xfrm>
            <a:off x="1270661" y="973777"/>
            <a:ext cx="68639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sz="3200" b="1" u="sng" dirty="0"/>
              <a:t>KVALITATIIVINEN</a:t>
            </a:r>
            <a:r>
              <a:rPr lang="fi-FI" sz="3200" dirty="0"/>
              <a:t> eli laadullinen tutkimus ymmärtää ja selittää ilmiöitä, miten joku asia koetaan </a:t>
            </a:r>
            <a:r>
              <a:rPr lang="en-US" sz="3200" dirty="0"/>
              <a:t>​</a:t>
            </a:r>
          </a:p>
          <a:p>
            <a:pPr fontAlgn="base"/>
            <a:r>
              <a:rPr lang="fi-FI" sz="3200" dirty="0"/>
              <a:t>tulokset kuvauksia ja tulkintoja – tutkittava joukko usein pieni ja harkiten valittu</a:t>
            </a:r>
            <a:r>
              <a:rPr lang="en-US" sz="3200" dirty="0"/>
              <a:t>​</a:t>
            </a:r>
          </a:p>
          <a:p>
            <a:pPr fontAlgn="base"/>
            <a:r>
              <a:rPr lang="fi-FI" sz="3200" dirty="0"/>
              <a:t>haastatteluja, havainnointia, tutkittavien tuotoksia</a:t>
            </a:r>
            <a:r>
              <a:rPr lang="en-US" sz="3200" dirty="0"/>
              <a:t>​</a:t>
            </a:r>
          </a:p>
          <a:p>
            <a:pPr fontAlgn="base"/>
            <a:r>
              <a:rPr lang="fi-FI" sz="3200" dirty="0"/>
              <a:t>​</a:t>
            </a:r>
          </a:p>
          <a:p>
            <a:pPr fontAlgn="base"/>
            <a:r>
              <a:rPr lang="fi-FI" sz="3200" b="1" dirty="0"/>
              <a:t>MONIMENETELMÄISYYS</a:t>
            </a:r>
            <a:r>
              <a:rPr lang="en-US" sz="3200" dirty="0"/>
              <a:t>​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946" y="1056904"/>
            <a:ext cx="4429703" cy="2624447"/>
          </a:xfrm>
          <a:prstGeom prst="rect">
            <a:avLst/>
          </a:prstGeom>
        </p:spPr>
      </p:pic>
      <p:sp>
        <p:nvSpPr>
          <p:cNvPr id="4" name="Nuoli vasemmalle 3"/>
          <p:cNvSpPr/>
          <p:nvPr/>
        </p:nvSpPr>
        <p:spPr>
          <a:xfrm rot="5894701">
            <a:off x="8597736" y="3650573"/>
            <a:ext cx="605641" cy="30650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6489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g38624323824_0_57" title="health-medical-technology-light(1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0354" r="20354"/>
          <a:stretch/>
        </p:blipFill>
        <p:spPr>
          <a:xfrm>
            <a:off x="6096001" y="1"/>
            <a:ext cx="60959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38624323824_0_57"/>
          <p:cNvSpPr txBox="1">
            <a:spLocks noGrp="1"/>
          </p:cNvSpPr>
          <p:nvPr>
            <p:ph type="body" idx="1"/>
          </p:nvPr>
        </p:nvSpPr>
        <p:spPr>
          <a:xfrm>
            <a:off x="368800" y="168300"/>
            <a:ext cx="5407600" cy="1426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marL="0" indent="0"/>
            <a:r>
              <a:rPr lang="fi-FI" sz="3467">
                <a:solidFill>
                  <a:srgbClr val="333333"/>
                </a:solidFill>
              </a:rPr>
              <a:t>Tutkimusasetelman valinta riippuu tutkimuskysymyksestä</a:t>
            </a:r>
            <a:endParaRPr sz="3467">
              <a:solidFill>
                <a:srgbClr val="333333"/>
              </a:solidFill>
            </a:endParaRPr>
          </a:p>
          <a:p>
            <a:pPr marL="0" indent="0"/>
            <a:endParaRPr>
              <a:solidFill>
                <a:srgbClr val="333333"/>
              </a:solidFill>
            </a:endParaRPr>
          </a:p>
          <a:p>
            <a:pPr marL="0" indent="0"/>
            <a:endParaRPr>
              <a:solidFill>
                <a:srgbClr val="333333"/>
              </a:solidFill>
            </a:endParaRPr>
          </a:p>
          <a:p>
            <a:pPr marL="0" indent="0"/>
            <a:endParaRPr/>
          </a:p>
        </p:txBody>
      </p:sp>
      <p:sp>
        <p:nvSpPr>
          <p:cNvPr id="119" name="Google Shape;119;g38624323824_0_57"/>
          <p:cNvSpPr txBox="1">
            <a:spLocks noGrp="1"/>
          </p:cNvSpPr>
          <p:nvPr>
            <p:ph type="body" idx="3"/>
          </p:nvPr>
        </p:nvSpPr>
        <p:spPr>
          <a:xfrm>
            <a:off x="368800" y="1594700"/>
            <a:ext cx="5727200" cy="4826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indent="-482588">
              <a:spcBef>
                <a:spcPts val="1200"/>
              </a:spcBef>
              <a:buClr>
                <a:schemeClr val="dk1"/>
              </a:buClr>
              <a:buChar char="●"/>
            </a:pPr>
            <a:r>
              <a:rPr lang="fi-FI" b="1" dirty="0">
                <a:solidFill>
                  <a:schemeClr val="dk1"/>
                </a:solidFill>
              </a:rPr>
              <a:t>Tutkimusasetelmalla </a:t>
            </a:r>
            <a:r>
              <a:rPr lang="fi-FI" dirty="0">
                <a:solidFill>
                  <a:schemeClr val="dk1"/>
                </a:solidFill>
              </a:rPr>
              <a:t>tarkoitetaan keinoja, joilla tutkimus tehdään.</a:t>
            </a:r>
            <a:endParaRPr dirty="0">
              <a:solidFill>
                <a:schemeClr val="dk1"/>
              </a:solidFill>
            </a:endParaRPr>
          </a:p>
          <a:p>
            <a:pPr indent="-482588">
              <a:spcBef>
                <a:spcPts val="1200"/>
              </a:spcBef>
              <a:buClr>
                <a:schemeClr val="dk1"/>
              </a:buClr>
              <a:buChar char="●"/>
            </a:pPr>
            <a:r>
              <a:rPr lang="fi-FI" b="1" dirty="0">
                <a:solidFill>
                  <a:schemeClr val="dk1"/>
                </a:solidFill>
              </a:rPr>
              <a:t>Vallitsevuus </a:t>
            </a:r>
            <a:r>
              <a:rPr lang="fi-FI" dirty="0">
                <a:solidFill>
                  <a:schemeClr val="dk1"/>
                </a:solidFill>
              </a:rPr>
              <a:t>eli </a:t>
            </a:r>
            <a:r>
              <a:rPr lang="fi-FI" b="1" dirty="0" err="1">
                <a:solidFill>
                  <a:schemeClr val="dk1"/>
                </a:solidFill>
              </a:rPr>
              <a:t>prevalenssi</a:t>
            </a:r>
            <a:r>
              <a:rPr lang="fi-FI" dirty="0">
                <a:solidFill>
                  <a:schemeClr val="dk1"/>
                </a:solidFill>
              </a:rPr>
              <a:t> kuvaa ilmiön yleisyyttä tiettynä ajankohtana.</a:t>
            </a:r>
            <a:endParaRPr dirty="0">
              <a:solidFill>
                <a:schemeClr val="dk1"/>
              </a:solidFill>
            </a:endParaRPr>
          </a:p>
          <a:p>
            <a:pPr indent="-482588">
              <a:spcBef>
                <a:spcPts val="1200"/>
              </a:spcBef>
              <a:buClr>
                <a:schemeClr val="dk1"/>
              </a:buClr>
              <a:buChar char="●"/>
            </a:pPr>
            <a:r>
              <a:rPr lang="fi-FI" b="1" dirty="0">
                <a:solidFill>
                  <a:schemeClr val="dk1"/>
                </a:solidFill>
              </a:rPr>
              <a:t>Ilmaantuvuus </a:t>
            </a:r>
            <a:r>
              <a:rPr lang="fi-FI" dirty="0">
                <a:solidFill>
                  <a:schemeClr val="dk1"/>
                </a:solidFill>
              </a:rPr>
              <a:t>eli</a:t>
            </a:r>
            <a:r>
              <a:rPr lang="fi-FI" b="1" dirty="0">
                <a:solidFill>
                  <a:schemeClr val="dk1"/>
                </a:solidFill>
              </a:rPr>
              <a:t> </a:t>
            </a:r>
            <a:r>
              <a:rPr lang="fi-FI" b="1" dirty="0" err="1">
                <a:solidFill>
                  <a:schemeClr val="dk1"/>
                </a:solidFill>
              </a:rPr>
              <a:t>insidenssi</a:t>
            </a:r>
            <a:r>
              <a:rPr lang="fi-FI" b="1" dirty="0">
                <a:solidFill>
                  <a:schemeClr val="dk1"/>
                </a:solidFill>
              </a:rPr>
              <a:t> </a:t>
            </a:r>
            <a:r>
              <a:rPr lang="fi-FI" dirty="0">
                <a:solidFill>
                  <a:schemeClr val="dk1"/>
                </a:solidFill>
              </a:rPr>
              <a:t>kuvaa uusien tautitapausten määrää tietyn ajanjakson sisällä. </a:t>
            </a:r>
            <a:endParaRPr dirty="0">
              <a:solidFill>
                <a:schemeClr val="dk1"/>
              </a:solidFill>
            </a:endParaRPr>
          </a:p>
          <a:p>
            <a:pPr marL="0" indent="0"/>
            <a:endParaRPr sz="2667" b="1" dirty="0"/>
          </a:p>
        </p:txBody>
      </p:sp>
      <p:sp>
        <p:nvSpPr>
          <p:cNvPr id="120" name="Google Shape;120;g38624323824_0_57"/>
          <p:cNvSpPr txBox="1">
            <a:spLocks noGrp="1"/>
          </p:cNvSpPr>
          <p:nvPr>
            <p:ph type="body" idx="4"/>
          </p:nvPr>
        </p:nvSpPr>
        <p:spPr>
          <a:xfrm>
            <a:off x="9345409" y="6421501"/>
            <a:ext cx="2635600" cy="436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marL="0" indent="0"/>
            <a:r>
              <a:rPr lang="fi-FI">
                <a:solidFill>
                  <a:srgbClr val="FFFFFF"/>
                </a:solidFill>
              </a:rPr>
              <a:t>Lähde: Piqsels, 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909</Words>
  <Application>Microsoft Office PowerPoint</Application>
  <PresentationFormat>Laajakuva</PresentationFormat>
  <Paragraphs>144</Paragraphs>
  <Slides>18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5" baseType="lpstr">
      <vt:lpstr>Abadi Extra Light</vt:lpstr>
      <vt:lpstr>Aptos</vt:lpstr>
      <vt:lpstr>Aptos Display</vt:lpstr>
      <vt:lpstr>Arial</vt:lpstr>
      <vt:lpstr>Open Sans</vt:lpstr>
      <vt:lpstr>Wingdings</vt:lpstr>
      <vt:lpstr>Office-teema</vt:lpstr>
      <vt:lpstr>PowerPoint-esitys</vt:lpstr>
      <vt:lpstr>Tutkimus etenee vaiheittain</vt:lpstr>
      <vt:lpstr>Tutkimussuunnitelma ohjaa toteutusta</vt:lpstr>
      <vt:lpstr>Keskustelu</vt:lpstr>
      <vt:lpstr>PowerPoint-esitys</vt:lpstr>
      <vt:lpstr>PowerPoint-esitys</vt:lpstr>
      <vt:lpstr>PowerPoint-esitys</vt:lpstr>
      <vt:lpstr>PowerPoint-esitys</vt:lpstr>
      <vt:lpstr>PowerPoint-esitys</vt:lpstr>
      <vt:lpstr>Poikkileikkausasetelma - tilanne tiettynä ajankohtana  Pitkittäisasetelma - muutokset pitkällä aikavälillä</vt:lpstr>
      <vt:lpstr>TUTKIMUSASETELMAT Vertailuasetelma ”tapaus-verrokkitutkimus”</vt:lpstr>
      <vt:lpstr>Koeasetelma - Interventio (puuttuminen) – syy(=altiste) – seuraus(vaste)suhteiden selvittämistä  - Laaditaan koejärjestely, jossa jonkin altisteen aiheuttamaa vaikutusta eli vastetta mitataan kontrolloiduissa olosuhteissa. </vt:lpstr>
      <vt:lpstr>Keskustelu</vt:lpstr>
      <vt:lpstr>PowerPoint-esitys</vt:lpstr>
      <vt:lpstr>PowerPoint-esitys</vt:lpstr>
      <vt:lpstr>Aineistonkeruumenetelmät    </vt:lpstr>
      <vt:lpstr>Tutkimustulosten analysointi</vt:lpstr>
      <vt:lpstr>Tutkimusraportti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Löfström Leena</dc:creator>
  <cp:lastModifiedBy>Löfström Leena</cp:lastModifiedBy>
  <cp:revision>1</cp:revision>
  <dcterms:created xsi:type="dcterms:W3CDTF">2026-08-16T15:17:23Z</dcterms:created>
  <dcterms:modified xsi:type="dcterms:W3CDTF">2026-08-16T15:56:42Z</dcterms:modified>
</cp:coreProperties>
</file>