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6"/>
  </p:notesMasterIdLst>
  <p:sldIdLst>
    <p:sldId id="256" r:id="rId6"/>
    <p:sldId id="263" r:id="rId7"/>
    <p:sldId id="259" r:id="rId8"/>
    <p:sldId id="265" r:id="rId9"/>
    <p:sldId id="261" r:id="rId10"/>
    <p:sldId id="273" r:id="rId11"/>
    <p:sldId id="280" r:id="rId12"/>
    <p:sldId id="267" r:id="rId13"/>
    <p:sldId id="264" r:id="rId14"/>
    <p:sldId id="266" r:id="rId15"/>
    <p:sldId id="279" r:id="rId16"/>
    <p:sldId id="269" r:id="rId17"/>
    <p:sldId id="274" r:id="rId18"/>
    <p:sldId id="268" r:id="rId19"/>
    <p:sldId id="271" r:id="rId20"/>
    <p:sldId id="275" r:id="rId21"/>
    <p:sldId id="276" r:id="rId22"/>
    <p:sldId id="277" r:id="rId23"/>
    <p:sldId id="278" r:id="rId24"/>
    <p:sldId id="272" r:id="rId2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9024CD-BECD-4100-B851-54AD2486CD17}" v="8" dt="2026-08-21T09:22:20.5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>
      <p:cViewPr varScale="1">
        <p:scale>
          <a:sx n="55" d="100"/>
          <a:sy n="55" d="100"/>
        </p:scale>
        <p:origin x="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fström Leena" userId="1a386c4d-4ebf-4de0-8ffe-0d74508ed4b6" providerId="ADAL" clId="{2102CA33-7896-4CF4-856F-E57AD453801F}"/>
    <pc:docChg chg="custSel addSld delSld modSld sldOrd">
      <pc:chgData name="Löfström Leena" userId="1a386c4d-4ebf-4de0-8ffe-0d74508ed4b6" providerId="ADAL" clId="{2102CA33-7896-4CF4-856F-E57AD453801F}" dt="2026-08-21T09:22:20.567" v="27"/>
      <pc:docMkLst>
        <pc:docMk/>
      </pc:docMkLst>
      <pc:sldChg chg="delSp mod">
        <pc:chgData name="Löfström Leena" userId="1a386c4d-4ebf-4de0-8ffe-0d74508ed4b6" providerId="ADAL" clId="{2102CA33-7896-4CF4-856F-E57AD453801F}" dt="2026-08-21T08:45:39.917" v="8" actId="478"/>
        <pc:sldMkLst>
          <pc:docMk/>
          <pc:sldMk cId="904327371" sldId="256"/>
        </pc:sldMkLst>
        <pc:picChg chg="del">
          <ac:chgData name="Löfström Leena" userId="1a386c4d-4ebf-4de0-8ffe-0d74508ed4b6" providerId="ADAL" clId="{2102CA33-7896-4CF4-856F-E57AD453801F}" dt="2026-08-21T08:45:37.126" v="7" actId="478"/>
          <ac:picMkLst>
            <pc:docMk/>
            <pc:sldMk cId="904327371" sldId="256"/>
            <ac:picMk id="9" creationId="{945BC9F4-DF6C-4961-A3ED-94419F0E2125}"/>
          </ac:picMkLst>
        </pc:picChg>
        <pc:picChg chg="del">
          <ac:chgData name="Löfström Leena" userId="1a386c4d-4ebf-4de0-8ffe-0d74508ed4b6" providerId="ADAL" clId="{2102CA33-7896-4CF4-856F-E57AD453801F}" dt="2026-08-21T08:45:39.917" v="8" actId="478"/>
          <ac:picMkLst>
            <pc:docMk/>
            <pc:sldMk cId="904327371" sldId="256"/>
            <ac:picMk id="10" creationId="{4C133811-9223-41FD-A3FD-FAC34DDB2145}"/>
          </ac:picMkLst>
        </pc:picChg>
      </pc:sldChg>
      <pc:sldChg chg="add">
        <pc:chgData name="Löfström Leena" userId="1a386c4d-4ebf-4de0-8ffe-0d74508ed4b6" providerId="ADAL" clId="{2102CA33-7896-4CF4-856F-E57AD453801F}" dt="2026-08-21T09:16:13.922" v="22"/>
        <pc:sldMkLst>
          <pc:docMk/>
          <pc:sldMk cId="0" sldId="259"/>
        </pc:sldMkLst>
      </pc:sldChg>
      <pc:sldChg chg="add del">
        <pc:chgData name="Löfström Leena" userId="1a386c4d-4ebf-4de0-8ffe-0d74508ed4b6" providerId="ADAL" clId="{2102CA33-7896-4CF4-856F-E57AD453801F}" dt="2026-08-21T08:58:07.858" v="11"/>
        <pc:sldMkLst>
          <pc:docMk/>
          <pc:sldMk cId="0" sldId="261"/>
        </pc:sldMkLst>
      </pc:sldChg>
      <pc:sldChg chg="add">
        <pc:chgData name="Löfström Leena" userId="1a386c4d-4ebf-4de0-8ffe-0d74508ed4b6" providerId="ADAL" clId="{2102CA33-7896-4CF4-856F-E57AD453801F}" dt="2026-08-21T09:21:01.405" v="26"/>
        <pc:sldMkLst>
          <pc:docMk/>
          <pc:sldMk cId="0" sldId="264"/>
        </pc:sldMkLst>
      </pc:sldChg>
      <pc:sldChg chg="add">
        <pc:chgData name="Löfström Leena" userId="1a386c4d-4ebf-4de0-8ffe-0d74508ed4b6" providerId="ADAL" clId="{2102CA33-7896-4CF4-856F-E57AD453801F}" dt="2026-08-21T09:22:20.567" v="27"/>
        <pc:sldMkLst>
          <pc:docMk/>
          <pc:sldMk cId="0" sldId="266"/>
        </pc:sldMkLst>
      </pc:sldChg>
      <pc:sldChg chg="ord">
        <pc:chgData name="Löfström Leena" userId="1a386c4d-4ebf-4de0-8ffe-0d74508ed4b6" providerId="ADAL" clId="{2102CA33-7896-4CF4-856F-E57AD453801F}" dt="2026-08-21T09:06:26.192" v="17"/>
        <pc:sldMkLst>
          <pc:docMk/>
          <pc:sldMk cId="1923813618" sldId="271"/>
        </pc:sldMkLst>
      </pc:sldChg>
      <pc:sldChg chg="ord">
        <pc:chgData name="Löfström Leena" userId="1a386c4d-4ebf-4de0-8ffe-0d74508ed4b6" providerId="ADAL" clId="{2102CA33-7896-4CF4-856F-E57AD453801F}" dt="2026-08-21T09:18:24.780" v="25"/>
        <pc:sldMkLst>
          <pc:docMk/>
          <pc:sldMk cId="1484164052" sldId="273"/>
        </pc:sldMkLst>
      </pc:sldChg>
      <pc:sldChg chg="ord">
        <pc:chgData name="Löfström Leena" userId="1a386c4d-4ebf-4de0-8ffe-0d74508ed4b6" providerId="ADAL" clId="{2102CA33-7896-4CF4-856F-E57AD453801F}" dt="2026-08-21T09:06:50.927" v="21"/>
        <pc:sldMkLst>
          <pc:docMk/>
          <pc:sldMk cId="2016859658" sldId="274"/>
        </pc:sldMkLst>
      </pc:sldChg>
      <pc:sldChg chg="addSp delSp modSp new mod setBg">
        <pc:chgData name="Löfström Leena" userId="1a386c4d-4ebf-4de0-8ffe-0d74508ed4b6" providerId="ADAL" clId="{2102CA33-7896-4CF4-856F-E57AD453801F}" dt="2026-08-21T08:44:26.276" v="6"/>
        <pc:sldMkLst>
          <pc:docMk/>
          <pc:sldMk cId="2225008405" sldId="279"/>
        </pc:sldMkLst>
        <pc:spChg chg="add del mod ord">
          <ac:chgData name="Löfström Leena" userId="1a386c4d-4ebf-4de0-8ffe-0d74508ed4b6" providerId="ADAL" clId="{2102CA33-7896-4CF4-856F-E57AD453801F}" dt="2026-08-21T08:44:26.276" v="6"/>
          <ac:spMkLst>
            <pc:docMk/>
            <pc:sldMk cId="2225008405" sldId="279"/>
            <ac:spMk id="2" creationId="{80096905-D40B-E8B1-53BE-43DD4C92A2D2}"/>
          </ac:spMkLst>
        </pc:spChg>
        <pc:spChg chg="add">
          <ac:chgData name="Löfström Leena" userId="1a386c4d-4ebf-4de0-8ffe-0d74508ed4b6" providerId="ADAL" clId="{2102CA33-7896-4CF4-856F-E57AD453801F}" dt="2026-08-21T08:44:17.362" v="4" actId="26606"/>
          <ac:spMkLst>
            <pc:docMk/>
            <pc:sldMk cId="2225008405" sldId="279"/>
            <ac:spMk id="9" creationId="{42A4FC2C-047E-45A5-965D-8E1E3BF09BC6}"/>
          </ac:spMkLst>
        </pc:spChg>
        <pc:picChg chg="add mod">
          <ac:chgData name="Löfström Leena" userId="1a386c4d-4ebf-4de0-8ffe-0d74508ed4b6" providerId="ADAL" clId="{2102CA33-7896-4CF4-856F-E57AD453801F}" dt="2026-08-21T08:44:17.362" v="4" actId="26606"/>
          <ac:picMkLst>
            <pc:docMk/>
            <pc:sldMk cId="2225008405" sldId="279"/>
            <ac:picMk id="4" creationId="{0452E656-F9A6-7367-EED2-410D0DA6A4FA}"/>
          </ac:picMkLst>
        </pc:picChg>
      </pc:sldChg>
      <pc:sldChg chg="add">
        <pc:chgData name="Löfström Leena" userId="1a386c4d-4ebf-4de0-8ffe-0d74508ed4b6" providerId="ADAL" clId="{2102CA33-7896-4CF4-856F-E57AD453801F}" dt="2026-08-21T09:17:50.625" v="23"/>
        <pc:sldMkLst>
          <pc:docMk/>
          <pc:sldMk cId="0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BE476-2371-49C2-A479-39335E4A7C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0FCD5-0120-4C1E-9C15-EBB68385D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4867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ff9f30d69_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" name="Google Shape;92;g36ff9f30d6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•"/>
            </a:pPr>
            <a:r>
              <a:rPr lang="fi-FI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Luontoliikunta tukee fyysistä, psyykkistä ja sosiaalista hyvinvointia, esim. 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a74593eafb_0_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g3a74593eaf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a74593eaf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3a74593eaf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a74593eafb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a74593eafb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99230C-9C61-4D42-A463-99C029E14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275B45-8898-4244-8620-EC55DCEC2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4966F0-BB47-40FF-A314-01D3D5E7C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EE73AD4-DCB1-45F5-8D7B-D10B2658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4539E4-FCE1-4BD7-BAA9-1BD3232D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668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11CCF6-AE83-4338-8D86-D5157E04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1351B71-9611-4379-A019-41486FB60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C731B5-9F32-42C9-A6F2-E522AEA66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83B8245-5E7F-4B46-94B7-2E0CBEC0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1404F4-5FB5-4461-95FE-67F61420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7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3BCD6F5-E34C-4CB3-9A67-0C46CDFF4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9E70756-5121-4B1A-9427-A8390FD53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574F3D-10EA-46E6-A674-4FE5B0F5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1EE5A55-F621-480D-BD91-3D03DAC6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6DC09F-CCF6-4F36-8021-6652ABFC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6527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Right &amp; Paragraph with Title">
  <p:cSld name="Image Right &amp; Paragraph with 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5" name="Google Shape;25;p15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823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799783" y="718388"/>
            <a:ext cx="46180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3"/>
          </p:nvPr>
        </p:nvSpPr>
        <p:spPr>
          <a:xfrm>
            <a:off x="799783" y="1843087"/>
            <a:ext cx="4618000" cy="4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4"/>
          </p:nvPr>
        </p:nvSpPr>
        <p:spPr>
          <a:xfrm>
            <a:off x="9295176" y="6390635"/>
            <a:ext cx="26356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73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6193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863600" y="1581151"/>
            <a:ext cx="10464800" cy="45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•"/>
              <a:defRPr sz="26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863600" y="754383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5428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Image">
  <p:cSld name="Title &amp; Imag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151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i-FI"/>
          </a:p>
        </p:txBody>
      </p:sp>
      <p:pic>
        <p:nvPicPr>
          <p:cNvPr id="10" name="Google Shape;10;p12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63600" y="4552156"/>
            <a:ext cx="10464800" cy="7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body" idx="3"/>
          </p:nvPr>
        </p:nvSpPr>
        <p:spPr>
          <a:xfrm>
            <a:off x="204355" y="6359460"/>
            <a:ext cx="41572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37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73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787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Left &amp; Paragraph with Title">
  <p:cSld name="Image Left &amp; Paragraph with 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3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3"/>
          <p:cNvSpPr txBox="1">
            <a:spLocks noGrp="1"/>
          </p:cNvSpPr>
          <p:nvPr>
            <p:ph type="body" idx="1"/>
          </p:nvPr>
        </p:nvSpPr>
        <p:spPr>
          <a:xfrm>
            <a:off x="6832600" y="718388"/>
            <a:ext cx="4704000" cy="9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body" idx="2"/>
          </p:nvPr>
        </p:nvSpPr>
        <p:spPr>
          <a:xfrm>
            <a:off x="6832600" y="1827847"/>
            <a:ext cx="4704000" cy="43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" name="Google Shape;17;p13"/>
          <p:cNvSpPr>
            <a:spLocks noGrp="1"/>
          </p:cNvSpPr>
          <p:nvPr>
            <p:ph type="pic" idx="3"/>
          </p:nvPr>
        </p:nvSpPr>
        <p:spPr>
          <a:xfrm>
            <a:off x="127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13"/>
          <p:cNvSpPr txBox="1">
            <a:spLocks noGrp="1"/>
          </p:cNvSpPr>
          <p:nvPr>
            <p:ph type="body" idx="4"/>
          </p:nvPr>
        </p:nvSpPr>
        <p:spPr>
          <a:xfrm>
            <a:off x="207367" y="6388993"/>
            <a:ext cx="41572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73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1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863600" y="1581151"/>
            <a:ext cx="10464800" cy="45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•"/>
              <a:defRPr sz="26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863600" y="754383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763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Right &amp; Paragraph with Title">
  <p:cSld name="Image Right &amp; Paragraph with 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5" name="Google Shape;25;p15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823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799783" y="718388"/>
            <a:ext cx="46180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3"/>
          </p:nvPr>
        </p:nvSpPr>
        <p:spPr>
          <a:xfrm>
            <a:off x="799783" y="1843087"/>
            <a:ext cx="4618000" cy="4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4"/>
          </p:nvPr>
        </p:nvSpPr>
        <p:spPr>
          <a:xfrm>
            <a:off x="9295176" y="6390635"/>
            <a:ext cx="26356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73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652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Paragraph with Title">
  <p:cSld name="Two Paragraph with Titl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8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6306783" y="1828909"/>
            <a:ext cx="51300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805873" y="719451"/>
            <a:ext cx="10630800" cy="9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3"/>
          </p:nvPr>
        </p:nvSpPr>
        <p:spPr>
          <a:xfrm>
            <a:off x="805872" y="1828909"/>
            <a:ext cx="51300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4167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type="tx">
  <p:cSld name="Agenda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title"/>
          </p:nvPr>
        </p:nvSpPr>
        <p:spPr>
          <a:xfrm>
            <a:off x="863600" y="754383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1"/>
          </p:nvPr>
        </p:nvSpPr>
        <p:spPr>
          <a:xfrm>
            <a:off x="863600" y="1539240"/>
            <a:ext cx="10464800" cy="45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37" name="Google Shape;37;p20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4175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2A5AD8-AB85-4C83-B4E9-AE621A05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3552CC-C098-4C69-864A-CC357E1D5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BF6FDB-0DA7-4ADB-B50E-3A676337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318326-4401-4343-8F1E-C4D947B9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F7B2C5-30C4-4B55-B648-1CB824216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03739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">
  <p:cSld name="Bulletlis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863600" y="808989"/>
            <a:ext cx="10464800" cy="3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40" name="Google Shape;40;p21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0849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955C37-C282-4CA8-8CFC-11B9E6DEF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A3CD1CF-0CB9-464D-9400-063D38EEC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29929E-9A14-40EB-A01C-3E6CC293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577E47-C62D-44C3-BFEC-912EFBD9A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13E337-D32B-47AA-A4CB-6E7E8A10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085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44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B1D6CC-DA19-43B8-92D1-74EF43AB9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D60BAD9-B969-433E-905A-72440AD88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AB337B-A29D-4D34-BDCD-0D31C8141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0978AD3-455D-4560-96A7-CF866146B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DF39D78-7D76-464C-ACF0-16B5ED76F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F8A66F7-4B69-4069-8BA1-C6BAD6B9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534FFC5-B7AD-463C-9C97-A71DDFA92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EB94592-C895-4E0D-8550-960E7AC41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561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B1F169-1EA3-4D50-B6CE-D0D554F29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DB3B0B8-DEE7-46BE-A1F1-F25564EF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91A9013-615B-4BEB-B8DD-CD0B6631E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AAD5F9B-2A31-4A87-8A94-9B5148F69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405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FF86AB4-B5EE-43F0-8557-A2855987D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ACD1B0C-5B6B-490A-8536-A4B825AC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7C8D580-3DCA-46BD-A9C6-845E6EED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35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6D8E3F-E7A2-4DCC-BD0F-7A442ED29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878107-85F8-4636-8437-24B3D08D7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A26E0A3-EDBB-41B1-8BE7-0C8B308D7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2C9D25-B909-4DD3-9139-907DDD04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049132D-3A8F-44C2-88AB-540114A71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70ED08-8F3C-4C2E-9ADB-021B928F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880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53BB3C-4C32-4FC2-99B3-63111FFF0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8B0FCC8-AD69-4777-8A01-EA4C89001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D672E42-1A0E-4429-B7E5-8398D6D36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95AB94B-E9CD-4B0A-A977-35E3728A9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626862-3D03-489A-8A95-79BF46B2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4BBE6C5-AE72-40D4-A70A-6AD8696F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534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0D5D2F-EBCA-4961-A65F-878914F3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B053E8C-F46A-4BE3-AC1C-797C12E98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946D58-41C0-4CD4-8D6A-7214DD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0886-94D6-40BF-90AE-6114E509F23C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D7F183-FEA2-4A49-BD83-FABB0E0B7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CA2F7D-F6C0-4708-928D-12CB8707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1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  <p:sldLayoutId id="214748366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1" descr="Studeo_Logo_Musta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1"/>
          <p:cNvSpPr txBox="1">
            <a:spLocks noGrp="1"/>
          </p:cNvSpPr>
          <p:nvPr>
            <p:ph type="title"/>
          </p:nvPr>
        </p:nvSpPr>
        <p:spPr>
          <a:xfrm>
            <a:off x="863600" y="2214240"/>
            <a:ext cx="10464800" cy="1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rmAutofit/>
          </a:bodyPr>
          <a:lstStyle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6732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g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uva 7" descr="Kuva, joka sisältää kohteen teksti, koju&#10;&#10;Kuvaus luotu automaattisesti">
            <a:extLst>
              <a:ext uri="{FF2B5EF4-FFF2-40B4-BE49-F238E27FC236}">
                <a16:creationId xmlns:a16="http://schemas.microsoft.com/office/drawing/2014/main" id="{5330B204-837B-425B-96C5-81464A0ACF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3"/>
          <a:stretch/>
        </p:blipFill>
        <p:spPr>
          <a:xfrm>
            <a:off x="4031974" y="19060"/>
            <a:ext cx="8160026" cy="6875809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602BD6-F3DE-4E83-A071-2CEFAC425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90801"/>
            <a:ext cx="3628487" cy="2057399"/>
          </a:xfrm>
        </p:spPr>
        <p:txBody>
          <a:bodyPr anchor="t">
            <a:normAutofit/>
          </a:bodyPr>
          <a:lstStyle/>
          <a:p>
            <a:r>
              <a:rPr lang="fi-FI" sz="4000" dirty="0">
                <a:solidFill>
                  <a:srgbClr val="FFFFFF"/>
                </a:solidFill>
              </a:rPr>
              <a:t>Terveysviestintä ja mediaympäristö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B762886-2F8A-4CE1-B8B9-01A35E127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6200000">
            <a:off x="2641365" y="1313776"/>
            <a:ext cx="3007088" cy="515351"/>
          </a:xfrm>
        </p:spPr>
        <p:txBody>
          <a:bodyPr anchor="b">
            <a:normAutofit/>
          </a:bodyPr>
          <a:lstStyle/>
          <a:p>
            <a:pPr marL="457200" lvl="1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/ Joshua Earle</a:t>
            </a:r>
          </a:p>
        </p:txBody>
      </p:sp>
    </p:spTree>
    <p:extLst>
      <p:ext uri="{BB962C8B-B14F-4D97-AF65-F5344CB8AC3E}">
        <p14:creationId xmlns:p14="http://schemas.microsoft.com/office/powerpoint/2010/main" val="904327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a74593eafb_0_51"/>
          <p:cNvSpPr txBox="1">
            <a:spLocks noGrp="1"/>
          </p:cNvSpPr>
          <p:nvPr>
            <p:ph type="title"/>
          </p:nvPr>
        </p:nvSpPr>
        <p:spPr>
          <a:xfrm>
            <a:off x="747367" y="182016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fi-FI">
                <a:solidFill>
                  <a:schemeClr val="dk1"/>
                </a:solidFill>
              </a:rPr>
              <a:t>Terveysviestinnässä käytetään monenlaisia vaikuttamisen keinoja</a:t>
            </a:r>
            <a:endParaRPr>
              <a:solidFill>
                <a:schemeClr val="dk1"/>
              </a:solidFill>
            </a:endParaRPr>
          </a:p>
        </p:txBody>
      </p:sp>
      <p:graphicFrame>
        <p:nvGraphicFramePr>
          <p:cNvPr id="147" name="Google Shape;147;g3a74593eafb_0_51"/>
          <p:cNvGraphicFramePr/>
          <p:nvPr/>
        </p:nvGraphicFramePr>
        <p:xfrm>
          <a:off x="508700" y="1412367"/>
          <a:ext cx="11439400" cy="5516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71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6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7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Esimerkkejä tietopohjaisista vaikuttamisen keinoista</a:t>
                      </a:r>
                      <a:endParaRPr sz="2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7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Esimerkkejä tunnepohjaisista vaikuttamisen keinoista</a:t>
                      </a:r>
                      <a:endParaRPr sz="2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D1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080">
                <a:tc>
                  <a:txBody>
                    <a:bodyPr/>
                    <a:lstStyle/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vetoaminen asiantuntijoihin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tutkittujen faktatietojen esittäminen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vetoaminen taloudelliseen etuun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vetoaminen uutuuteen, erikoisuu- teen tai ainutlaatuisuuteen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positiiviset käyttäjäkokemukset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vetoaminen isoon käyttäjäjoukkoon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vertaaminen muihin tuotteisiin ja tuotetta käyttämättömiin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uskotellaan, että terveysongelma katoaa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helppous</a:t>
                      </a:r>
                      <a:endParaRPr sz="2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vetoaminen tarpeeseen säilyttää terveys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vetoaminen perustarpeisiin 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huumorin käyttö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itsetuntoa vahvistavat viestit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ulkonäköön vetoaminen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liioitellaan ja kärjistetään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tunteita herättävien asioiden käyttäminen </a:t>
                      </a:r>
                      <a:r>
                        <a:rPr lang="fi-FI" sz="21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(esim. lapset, eläimet)</a:t>
                      </a:r>
                      <a:endParaRPr sz="2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voittamisen mahdollisuus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tuotteen rajoitettu saatavuus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36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700"/>
                        <a:buFont typeface="Open Sans"/>
                        <a:buChar char="●"/>
                      </a:pPr>
                      <a:r>
                        <a:rPr lang="fi-FI" sz="23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kuva- teksti- väri- ja musiikkivalinnat</a:t>
                      </a:r>
                      <a:endParaRPr sz="23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D1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452E656-F9A6-7367-EED2-410D0DA6A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1" r="7308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08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8CCCE2-B235-4C10-B35F-87B89B8B8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877040" cy="1199082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Terveysmainonnalla luodaan mielikuvia ja tarpeita</a:t>
            </a:r>
            <a:r>
              <a:rPr lang="fi-FI" sz="3200" b="1" dirty="0"/>
              <a:t> </a:t>
            </a:r>
            <a:br>
              <a:rPr lang="fi-FI" sz="3200" dirty="0"/>
            </a:br>
            <a:r>
              <a:rPr lang="fi-FI" sz="3200" dirty="0">
                <a:solidFill>
                  <a:srgbClr val="7030A0"/>
                </a:solidFill>
              </a:rPr>
              <a:t>- </a:t>
            </a:r>
            <a:r>
              <a:rPr lang="fi-FI" sz="2400" dirty="0">
                <a:solidFill>
                  <a:srgbClr val="7030A0"/>
                </a:solidFill>
              </a:rPr>
              <a:t>Vaikuttamisen keinot voivat olla sekä emotionaalisia </a:t>
            </a:r>
            <a:r>
              <a:rPr lang="fi-FI" sz="2400">
                <a:solidFill>
                  <a:srgbClr val="7030A0"/>
                </a:solidFill>
              </a:rPr>
              <a:t>että informatiivisia</a:t>
            </a:r>
            <a:endParaRPr lang="fi-FI" sz="2400" dirty="0">
              <a:solidFill>
                <a:srgbClr val="7030A0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7BE4218-4AE8-4171-8FE3-D2EA999BC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2" y="2961208"/>
            <a:ext cx="6576693" cy="2763317"/>
          </a:xfrm>
          <a:prstGeom prst="rect">
            <a:avLst/>
          </a:prstGeom>
        </p:spPr>
      </p:pic>
      <p:sp>
        <p:nvSpPr>
          <p:cNvPr id="5" name="Puhekupla: Suorakulmio 4">
            <a:extLst>
              <a:ext uri="{FF2B5EF4-FFF2-40B4-BE49-F238E27FC236}">
                <a16:creationId xmlns:a16="http://schemas.microsoft.com/office/drawing/2014/main" id="{9BE17D1A-8342-460E-B7D1-2B05D365F281}"/>
              </a:ext>
            </a:extLst>
          </p:cNvPr>
          <p:cNvSpPr/>
          <p:nvPr/>
        </p:nvSpPr>
        <p:spPr>
          <a:xfrm>
            <a:off x="428625" y="1199082"/>
            <a:ext cx="7934325" cy="1628776"/>
          </a:xfrm>
          <a:prstGeom prst="wedgeRectCallout">
            <a:avLst>
              <a:gd name="adj1" fmla="val 21050"/>
              <a:gd name="adj2" fmla="val 7096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sz="2000" dirty="0"/>
              <a:t>Mainos jaettu on kahteen osaan</a:t>
            </a:r>
          </a:p>
          <a:p>
            <a:r>
              <a:rPr lang="fi-FI" sz="2000" dirty="0"/>
              <a:t>1. Vasemmalla herätetään mielikuva tarpeesta: halu näyttää treenatulta.</a:t>
            </a:r>
          </a:p>
          <a:p>
            <a:r>
              <a:rPr lang="fi-FI" sz="2000" dirty="0"/>
              <a:t>2. Oikealla esitetään yksinkertainen ratkaisu tarpeen saavuttamiseen eli  mainostettava tuote.</a:t>
            </a:r>
          </a:p>
          <a:p>
            <a:r>
              <a:rPr lang="fi-FI" sz="2000" dirty="0"/>
              <a:t>Vino leikkaus kuvien välillä kuvastaa muutosta kohti päämäärää.</a:t>
            </a:r>
          </a:p>
        </p:txBody>
      </p:sp>
      <p:sp>
        <p:nvSpPr>
          <p:cNvPr id="6" name="Puhekupla: Suorakulmio 5">
            <a:extLst>
              <a:ext uri="{FF2B5EF4-FFF2-40B4-BE49-F238E27FC236}">
                <a16:creationId xmlns:a16="http://schemas.microsoft.com/office/drawing/2014/main" id="{B18B2E62-6D4C-4110-B42D-E84F874B45E9}"/>
              </a:ext>
            </a:extLst>
          </p:cNvPr>
          <p:cNvSpPr/>
          <p:nvPr/>
        </p:nvSpPr>
        <p:spPr>
          <a:xfrm>
            <a:off x="9505950" y="2961208"/>
            <a:ext cx="2533650" cy="2763317"/>
          </a:xfrm>
          <a:prstGeom prst="wedgeRectCallout">
            <a:avLst>
              <a:gd name="adj1" fmla="val -64952"/>
              <a:gd name="adj2" fmla="val 305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Musta-oranssit</a:t>
            </a:r>
          </a:p>
          <a:p>
            <a:pPr algn="ctr"/>
            <a:r>
              <a:rPr lang="fi-FI" sz="2000" dirty="0"/>
              <a:t> teksti  ”Parantaa suorituskykyä ja kestävyyttä” liittää mainoksen kaksi pääelementtiä yhteen</a:t>
            </a:r>
            <a:r>
              <a:rPr lang="fi-FI" dirty="0"/>
              <a:t>.</a:t>
            </a:r>
          </a:p>
        </p:txBody>
      </p:sp>
      <p:sp>
        <p:nvSpPr>
          <p:cNvPr id="7" name="Puhekupla: Suorakulmio 6">
            <a:extLst>
              <a:ext uri="{FF2B5EF4-FFF2-40B4-BE49-F238E27FC236}">
                <a16:creationId xmlns:a16="http://schemas.microsoft.com/office/drawing/2014/main" id="{6EFCA7C3-672B-4604-A942-A3748923714F}"/>
              </a:ext>
            </a:extLst>
          </p:cNvPr>
          <p:cNvSpPr/>
          <p:nvPr/>
        </p:nvSpPr>
        <p:spPr>
          <a:xfrm>
            <a:off x="243207" y="5976939"/>
            <a:ext cx="5300343" cy="705342"/>
          </a:xfrm>
          <a:prstGeom prst="wedgeRectCallout">
            <a:avLst>
              <a:gd name="adj1" fmla="val -364"/>
              <a:gd name="adj2" fmla="val -1275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Muodostuu mielikuva, että oikean urheilujuoman avulla tavoitteet voi saavuttaa helposti.</a:t>
            </a:r>
          </a:p>
        </p:txBody>
      </p:sp>
      <p:sp>
        <p:nvSpPr>
          <p:cNvPr id="9" name="Puhekupla: Suorakulmio 8">
            <a:extLst>
              <a:ext uri="{FF2B5EF4-FFF2-40B4-BE49-F238E27FC236}">
                <a16:creationId xmlns:a16="http://schemas.microsoft.com/office/drawing/2014/main" id="{68304797-1EDA-4E9A-A6EF-5F8CC9C2B75D}"/>
              </a:ext>
            </a:extLst>
          </p:cNvPr>
          <p:cNvSpPr/>
          <p:nvPr/>
        </p:nvSpPr>
        <p:spPr>
          <a:xfrm>
            <a:off x="8753474" y="1199082"/>
            <a:ext cx="3286125" cy="1276350"/>
          </a:xfrm>
          <a:prstGeom prst="wedgeRectCallout">
            <a:avLst>
              <a:gd name="adj1" fmla="val -66935"/>
              <a:gd name="adj2" fmla="val 23278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Mielikuvaa voimasta  korostetaan valkealla valolla, joka leviää räjähdysmäisesi mustaan taustaan.</a:t>
            </a:r>
          </a:p>
        </p:txBody>
      </p:sp>
      <p:sp>
        <p:nvSpPr>
          <p:cNvPr id="10" name="Puhekupla: Suorakulmio 9">
            <a:extLst>
              <a:ext uri="{FF2B5EF4-FFF2-40B4-BE49-F238E27FC236}">
                <a16:creationId xmlns:a16="http://schemas.microsoft.com/office/drawing/2014/main" id="{872F17DE-CD3F-4F56-A784-BD7C88846ECA}"/>
              </a:ext>
            </a:extLst>
          </p:cNvPr>
          <p:cNvSpPr/>
          <p:nvPr/>
        </p:nvSpPr>
        <p:spPr>
          <a:xfrm>
            <a:off x="243207" y="2931565"/>
            <a:ext cx="1971040" cy="2190750"/>
          </a:xfrm>
          <a:prstGeom prst="wedgeRectCallout">
            <a:avLst>
              <a:gd name="adj1" fmla="val 76783"/>
              <a:gd name="adj2" fmla="val -1753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Mainostettava tuote näkyy selvästi, jotta kuluttaja tunnistaa sen helposti.</a:t>
            </a:r>
          </a:p>
        </p:txBody>
      </p:sp>
      <p:sp>
        <p:nvSpPr>
          <p:cNvPr id="11" name="Puhekupla: Suorakulmio 10">
            <a:extLst>
              <a:ext uri="{FF2B5EF4-FFF2-40B4-BE49-F238E27FC236}">
                <a16:creationId xmlns:a16="http://schemas.microsoft.com/office/drawing/2014/main" id="{D80C12C6-652A-4454-86D5-818CDB1A9A0D}"/>
              </a:ext>
            </a:extLst>
          </p:cNvPr>
          <p:cNvSpPr/>
          <p:nvPr/>
        </p:nvSpPr>
        <p:spPr>
          <a:xfrm>
            <a:off x="5724525" y="5972177"/>
            <a:ext cx="4238625" cy="705342"/>
          </a:xfrm>
          <a:prstGeom prst="wedgeRectCallout">
            <a:avLst>
              <a:gd name="adj1" fmla="val -73829"/>
              <a:gd name="adj2" fmla="val -23372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Sanoilla ionit ja </a:t>
            </a:r>
            <a:r>
              <a:rPr lang="fi-FI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</a:t>
            </a:r>
            <a:r>
              <a:rPr lang="fi-F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-tasapaino pyritään luomaan uskottavuutta.</a:t>
            </a:r>
          </a:p>
        </p:txBody>
      </p:sp>
      <p:pic>
        <p:nvPicPr>
          <p:cNvPr id="12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3E33E96-A97A-4ED9-A2F6-EE6F102612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9FF7D662-AD42-45BE-82FE-6CEA33F00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C53C7913-20C3-3C43-BF74-C045C943C926}"/>
              </a:ext>
            </a:extLst>
          </p:cNvPr>
          <p:cNvSpPr txBox="1"/>
          <p:nvPr/>
        </p:nvSpPr>
        <p:spPr>
          <a:xfrm>
            <a:off x="8020896" y="5665907"/>
            <a:ext cx="1217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Kuva: </a:t>
            </a:r>
            <a:r>
              <a:rPr lang="fi-FI" sz="1000" dirty="0" err="1"/>
              <a:t>Schutterstock</a:t>
            </a: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2371876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841248" y="1566470"/>
            <a:ext cx="10515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altLang="fi-FI" sz="2400" dirty="0"/>
              <a:t>Onko kyse tiedotuksesta vai markkinoinnista?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altLang="fi-FI" sz="2400" dirty="0"/>
              <a:t>KUKA on viestin lähettäjä ja MIKÄ on hänen TAVOITTEENSA?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altLang="fi-FI" sz="2400" dirty="0"/>
              <a:t>Mikä on viestin KOHDERYHMÄ?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altLang="fi-FI" sz="2400" dirty="0"/>
              <a:t>Mihin mainos VETOAA, järki/tunteet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altLang="fi-FI" sz="2400" dirty="0"/>
              <a:t>Mitä TEHOKEINOJA käytetään: värit, logot, kuvan ja tekstin koko, symbolit, äänet, huumori, kliseet…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altLang="fi-FI" sz="2400" dirty="0"/>
              <a:t>Mihin vedotaan: RYHMÄÄN kuuluminen, RATKAISU PULMAAN, LUPAUS MUUTOKSESTA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KETKÄ tehosta VAKUUTTAVAT (asiantuntija/joku muu?)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Kehitystyön tehnyt (epämääräinen) organisaatio (terveysinstituutti/tutkimuslaitos?) ja professori (jolla ehkä komea titteli ja nimi, mutta ei selviä yhteystietoja eikä lähdeviitteitä?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749808" y="420624"/>
            <a:ext cx="8485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/>
              <a:t>MAINOKSEN ARVIOINTI:</a:t>
            </a:r>
          </a:p>
        </p:txBody>
      </p:sp>
    </p:spTree>
    <p:extLst>
      <p:ext uri="{BB962C8B-B14F-4D97-AF65-F5344CB8AC3E}">
        <p14:creationId xmlns:p14="http://schemas.microsoft.com/office/powerpoint/2010/main" val="2016859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2203E30-75FF-40C3-88EE-C1A0A2BAF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64" y="233680"/>
            <a:ext cx="4716272" cy="185115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>
                <a:solidFill>
                  <a:srgbClr val="7030A0"/>
                </a:solidFill>
              </a:rPr>
              <a:t>Terveyskampanjoiden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tavoitteena</a:t>
            </a:r>
            <a:r>
              <a:rPr lang="en-US" sz="3200" b="1" dirty="0">
                <a:solidFill>
                  <a:srgbClr val="7030A0"/>
                </a:solidFill>
              </a:rPr>
              <a:t> on </a:t>
            </a:r>
            <a:r>
              <a:rPr lang="en-US" sz="3200" b="1" dirty="0" err="1">
                <a:solidFill>
                  <a:srgbClr val="7030A0"/>
                </a:solidFill>
              </a:rPr>
              <a:t>terveyden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edistäminen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sX0" fmla="*/ 0 w 1554480"/>
              <a:gd name="csY0" fmla="*/ 0 h 18288"/>
              <a:gd name="csX1" fmla="*/ 549250 w 1554480"/>
              <a:gd name="csY1" fmla="*/ 0 h 18288"/>
              <a:gd name="csX2" fmla="*/ 1082954 w 1554480"/>
              <a:gd name="csY2" fmla="*/ 0 h 18288"/>
              <a:gd name="csX3" fmla="*/ 1554480 w 1554480"/>
              <a:gd name="csY3" fmla="*/ 0 h 18288"/>
              <a:gd name="csX4" fmla="*/ 1554480 w 1554480"/>
              <a:gd name="csY4" fmla="*/ 18288 h 18288"/>
              <a:gd name="csX5" fmla="*/ 1067410 w 1554480"/>
              <a:gd name="csY5" fmla="*/ 18288 h 18288"/>
              <a:gd name="csX6" fmla="*/ 549250 w 1554480"/>
              <a:gd name="csY6" fmla="*/ 18288 h 18288"/>
              <a:gd name="csX7" fmla="*/ 0 w 1554480"/>
              <a:gd name="csY7" fmla="*/ 18288 h 18288"/>
              <a:gd name="csX8" fmla="*/ 0 w 1554480"/>
              <a:gd name="csY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DE2417-AEBA-4B05-B574-6FA93205F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1262" y="535430"/>
            <a:ext cx="6346615" cy="18511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Kampanjat</a:t>
            </a:r>
            <a:r>
              <a:rPr lang="en-US" sz="2400" dirty="0"/>
              <a:t> </a:t>
            </a:r>
            <a:r>
              <a:rPr lang="en-US" sz="2400" dirty="0" err="1"/>
              <a:t>käsittelevät</a:t>
            </a:r>
            <a:r>
              <a:rPr lang="en-US" sz="2400" dirty="0"/>
              <a:t> </a:t>
            </a:r>
            <a:r>
              <a:rPr lang="en-US" sz="2400" dirty="0" err="1"/>
              <a:t>usein</a:t>
            </a:r>
            <a:r>
              <a:rPr lang="en-US" sz="2400" dirty="0"/>
              <a:t> </a:t>
            </a:r>
            <a:r>
              <a:rPr lang="en-US" sz="2400" dirty="0" err="1"/>
              <a:t>ajankohtaisia</a:t>
            </a:r>
            <a:r>
              <a:rPr lang="en-US" sz="2400" dirty="0"/>
              <a:t> </a:t>
            </a:r>
            <a:r>
              <a:rPr lang="en-US" sz="2400" dirty="0" err="1"/>
              <a:t>aiheita</a:t>
            </a:r>
            <a:endParaRPr lang="en-US" sz="2400" dirty="0"/>
          </a:p>
          <a:p>
            <a:r>
              <a:rPr lang="en-US" sz="2400" dirty="0" err="1"/>
              <a:t>Oikea-aikainen</a:t>
            </a:r>
            <a:r>
              <a:rPr lang="en-US" sz="2400" dirty="0"/>
              <a:t> </a:t>
            </a:r>
            <a:r>
              <a:rPr lang="en-US" sz="2400" dirty="0" err="1"/>
              <a:t>viestintä</a:t>
            </a:r>
            <a:r>
              <a:rPr lang="en-US" sz="2400" dirty="0"/>
              <a:t> </a:t>
            </a:r>
            <a:r>
              <a:rPr lang="en-US" sz="2400" dirty="0" err="1"/>
              <a:t>kannustaa</a:t>
            </a:r>
            <a:r>
              <a:rPr lang="en-US" sz="2400" dirty="0"/>
              <a:t> </a:t>
            </a:r>
            <a:r>
              <a:rPr lang="en-US" sz="2400" dirty="0" err="1"/>
              <a:t>tekemään</a:t>
            </a:r>
            <a:r>
              <a:rPr lang="en-US" sz="2400" dirty="0"/>
              <a:t> </a:t>
            </a:r>
            <a:r>
              <a:rPr lang="en-US" sz="2400" dirty="0" err="1"/>
              <a:t>terveellisiä</a:t>
            </a:r>
            <a:r>
              <a:rPr lang="en-US" sz="2400" dirty="0"/>
              <a:t> ja </a:t>
            </a:r>
            <a:r>
              <a:rPr lang="en-US" sz="2400" dirty="0" err="1"/>
              <a:t>turvallisia</a:t>
            </a:r>
            <a:r>
              <a:rPr lang="en-US" sz="2400" dirty="0"/>
              <a:t> </a:t>
            </a:r>
            <a:r>
              <a:rPr lang="en-US" sz="2400" dirty="0" err="1"/>
              <a:t>valintoja</a:t>
            </a:r>
            <a:r>
              <a:rPr lang="en-US" sz="2400" dirty="0"/>
              <a:t>.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21D0905F-91B4-49ED-A379-8FD94E13CC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5280" y="1889760"/>
            <a:ext cx="5000752" cy="488696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541AE8E-8BEB-4127-9AFF-48D8FC1E7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184" y="2470185"/>
            <a:ext cx="6346615" cy="2855975"/>
          </a:xfrm>
          <a:prstGeom prst="rect">
            <a:avLst/>
          </a:prstGeom>
        </p:spPr>
      </p:pic>
      <p:pic>
        <p:nvPicPr>
          <p:cNvPr id="11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54656A5-BC1F-4B2C-A749-146D87089E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916" y="66024"/>
            <a:ext cx="1861424" cy="46940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032CD0C8-2D98-40CF-8B3B-1A718B0B2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04BC340F-3660-4F42-9F41-CEBE8A1F4700}"/>
              </a:ext>
            </a:extLst>
          </p:cNvPr>
          <p:cNvSpPr txBox="1"/>
          <p:nvPr/>
        </p:nvSpPr>
        <p:spPr>
          <a:xfrm>
            <a:off x="6954004" y="540976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Lähde</a:t>
            </a:r>
            <a:r>
              <a:rPr lang="en-US" sz="1400" dirty="0"/>
              <a:t>: </a:t>
            </a:r>
            <a:r>
              <a:rPr lang="en-US" sz="1400" dirty="0" err="1"/>
              <a:t>Liikenneturva</a:t>
            </a:r>
            <a:r>
              <a:rPr lang="en-US" sz="1400" dirty="0"/>
              <a:t> </a:t>
            </a:r>
            <a:r>
              <a:rPr lang="en-US" sz="1400" dirty="0" err="1"/>
              <a:t>Ole#VahvastiNäkyvä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74524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eksti, sisä, elektroniikka, näyttö&#10;&#10;Kuvaus luotu automaattisesti">
            <a:extLst>
              <a:ext uri="{FF2B5EF4-FFF2-40B4-BE49-F238E27FC236}">
                <a16:creationId xmlns:a16="http://schemas.microsoft.com/office/drawing/2014/main" id="{BC8CBF5D-C636-401A-A723-39F9746005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6"/>
          <a:stretch/>
        </p:blipFill>
        <p:spPr>
          <a:xfrm>
            <a:off x="3200400" y="0"/>
            <a:ext cx="8920480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6E1D347-F781-43BF-97EB-F211CC8E0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" y="1"/>
            <a:ext cx="6329680" cy="11811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Mediaympäristön</a:t>
            </a:r>
            <a:r>
              <a:rPr lang="en-US" b="1" dirty="0"/>
              <a:t> </a:t>
            </a:r>
            <a:r>
              <a:rPr lang="en-US" b="1" dirty="0" err="1"/>
              <a:t>terveysvaikutukset</a:t>
            </a:r>
            <a:r>
              <a:rPr lang="en-US" b="1" dirty="0"/>
              <a:t> </a:t>
            </a:r>
            <a:r>
              <a:rPr lang="en-US" b="1" dirty="0" err="1"/>
              <a:t>ovat</a:t>
            </a:r>
            <a:r>
              <a:rPr lang="en-US" b="1" dirty="0"/>
              <a:t> </a:t>
            </a:r>
            <a:r>
              <a:rPr lang="en-US" b="1" dirty="0" err="1"/>
              <a:t>yksilöllisiä</a:t>
            </a:r>
            <a:endParaRPr lang="en-US" b="1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C304D18-60D3-4455-A630-3232814B2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120" y="1323974"/>
            <a:ext cx="5958205" cy="5382895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Median </a:t>
            </a:r>
            <a:r>
              <a:rPr lang="en-US" sz="2000" dirty="0" err="1"/>
              <a:t>käyttötavoissa</a:t>
            </a:r>
            <a:r>
              <a:rPr lang="en-US" sz="2000" dirty="0"/>
              <a:t> ja </a:t>
            </a:r>
            <a:r>
              <a:rPr lang="en-US" sz="2000" dirty="0" err="1"/>
              <a:t>mediaympäristöissä</a:t>
            </a:r>
            <a:r>
              <a:rPr lang="en-US" sz="2000" dirty="0"/>
              <a:t>  on </a:t>
            </a:r>
            <a:r>
              <a:rPr lang="en-US" sz="2000" dirty="0" err="1"/>
              <a:t>suuria</a:t>
            </a:r>
            <a:r>
              <a:rPr lang="en-US" sz="2000" dirty="0"/>
              <a:t> </a:t>
            </a:r>
            <a:r>
              <a:rPr lang="en-US" sz="2000" dirty="0" err="1"/>
              <a:t>yksilöllisiä</a:t>
            </a:r>
            <a:r>
              <a:rPr lang="en-US" sz="2000" dirty="0"/>
              <a:t> </a:t>
            </a:r>
            <a:r>
              <a:rPr lang="en-US" sz="2000" dirty="0" err="1"/>
              <a:t>eroja</a:t>
            </a:r>
            <a:r>
              <a:rPr lang="en-US" sz="2000" dirty="0"/>
              <a:t>.</a:t>
            </a:r>
          </a:p>
          <a:p>
            <a:pPr marL="114300"/>
            <a:endParaRPr lang="en-US" sz="8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Median </a:t>
            </a:r>
            <a:r>
              <a:rPr lang="en-US" sz="2000" dirty="0" err="1"/>
              <a:t>käyttö</a:t>
            </a:r>
            <a:r>
              <a:rPr lang="en-US" sz="2000" dirty="0"/>
              <a:t> </a:t>
            </a:r>
            <a:r>
              <a:rPr lang="en-US" sz="2000" dirty="0" err="1"/>
              <a:t>voi</a:t>
            </a:r>
            <a:r>
              <a:rPr lang="en-US" sz="2000" dirty="0"/>
              <a:t> olla </a:t>
            </a: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iloa</a:t>
            </a:r>
            <a:r>
              <a:rPr lang="en-US" sz="2000" dirty="0"/>
              <a:t> </a:t>
            </a:r>
            <a:r>
              <a:rPr lang="en-US" sz="2000" dirty="0" err="1"/>
              <a:t>tuottavaa</a:t>
            </a:r>
            <a:r>
              <a:rPr lang="en-US" sz="2000" dirty="0"/>
              <a:t> </a:t>
            </a:r>
            <a:r>
              <a:rPr lang="en-US" sz="2000" dirty="0" err="1"/>
              <a:t>viihdettä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kehittää</a:t>
            </a:r>
            <a:r>
              <a:rPr lang="en-US" sz="2000" dirty="0"/>
              <a:t> </a:t>
            </a:r>
            <a:r>
              <a:rPr lang="en-US" sz="2000" dirty="0" err="1"/>
              <a:t>ongelmanratkaisutaitoja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lisätä</a:t>
            </a:r>
            <a:r>
              <a:rPr lang="en-US" sz="2000" dirty="0"/>
              <a:t> </a:t>
            </a:r>
            <a:r>
              <a:rPr lang="en-US" sz="2000" dirty="0" err="1"/>
              <a:t>luovuutta</a:t>
            </a:r>
            <a:r>
              <a:rPr lang="en-US" sz="2000" dirty="0"/>
              <a:t> </a:t>
            </a: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/>
              <a:t>olla </a:t>
            </a:r>
            <a:r>
              <a:rPr lang="en-US" sz="2000" dirty="0" err="1"/>
              <a:t>yhteisöllistä</a:t>
            </a:r>
            <a:r>
              <a:rPr lang="en-US" sz="2000" dirty="0"/>
              <a:t> </a:t>
            </a:r>
            <a:r>
              <a:rPr lang="en-US" sz="2000" dirty="0" err="1"/>
              <a:t>toimintaa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Median </a:t>
            </a:r>
            <a:r>
              <a:rPr lang="en-US" sz="2000" dirty="0" err="1"/>
              <a:t>käyttö</a:t>
            </a:r>
            <a:r>
              <a:rPr lang="en-US" sz="2000" dirty="0"/>
              <a:t> </a:t>
            </a:r>
            <a:r>
              <a:rPr lang="en-US" sz="2000" dirty="0" err="1"/>
              <a:t>voi</a:t>
            </a:r>
            <a:r>
              <a:rPr lang="en-US" sz="2000" dirty="0"/>
              <a:t> </a:t>
            </a:r>
            <a:r>
              <a:rPr lang="en-US" sz="2000" dirty="0" err="1"/>
              <a:t>aiheuttaa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levottomuutta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keskittymisvaikeuksia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uniongelmia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ahdistuneisuutta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hartia</a:t>
            </a:r>
            <a:r>
              <a:rPr lang="en-US" sz="2000" dirty="0"/>
              <a:t>- ja </a:t>
            </a:r>
            <a:r>
              <a:rPr lang="en-US" sz="2000" dirty="0" err="1"/>
              <a:t>niskakipuja</a:t>
            </a:r>
            <a:endParaRPr lang="en-US" sz="2000" dirty="0"/>
          </a:p>
        </p:txBody>
      </p:sp>
      <p:pic>
        <p:nvPicPr>
          <p:cNvPr id="12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B969877-3372-40CE-B248-761D4EE9694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830" y="212468"/>
            <a:ext cx="1861424" cy="469406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14333F76-C2E4-42CC-9C9A-F73E90158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89C0221B-B635-47C1-8CA4-4FDB3F47109B}"/>
              </a:ext>
            </a:extLst>
          </p:cNvPr>
          <p:cNvSpPr txBox="1"/>
          <p:nvPr/>
        </p:nvSpPr>
        <p:spPr>
          <a:xfrm rot="5400000">
            <a:off x="8819978" y="2727750"/>
            <a:ext cx="6202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/ Sean Do</a:t>
            </a:r>
          </a:p>
        </p:txBody>
      </p:sp>
    </p:spTree>
    <p:extLst>
      <p:ext uri="{BB962C8B-B14F-4D97-AF65-F5344CB8AC3E}">
        <p14:creationId xmlns:p14="http://schemas.microsoft.com/office/powerpoint/2010/main" val="1923813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1210570" y="1986742"/>
            <a:ext cx="9601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altLang="fi-FI" sz="3200" dirty="0">
                <a:latin typeface="Berlin Sans FB Demi" panose="020E0802020502020306" pitchFamily="34" charset="0"/>
              </a:rPr>
              <a:t>Aloita TUOTTAJAN etsimisen kautta</a:t>
            </a:r>
          </a:p>
          <a:p>
            <a:pPr lvl="1"/>
            <a:r>
              <a:rPr lang="fi-FI" altLang="fi-FI" sz="3200" dirty="0">
                <a:latin typeface="Berlin Sans FB Demi" panose="020E0802020502020306" pitchFamily="34" charset="0"/>
              </a:rPr>
              <a:t>Vrt. esim. Kannabisyhdistys ja A-klinikkasäätiö</a:t>
            </a:r>
          </a:p>
          <a:p>
            <a:pPr lvl="1"/>
            <a:endParaRPr lang="fi-FI" altLang="fi-FI" sz="3200" dirty="0">
              <a:latin typeface="Berlin Sans FB Demi" panose="020E0802020502020306" pitchFamily="34" charset="0"/>
            </a:endParaRPr>
          </a:p>
          <a:p>
            <a:r>
              <a:rPr lang="fi-FI" altLang="fi-FI" sz="3200" dirty="0">
                <a:latin typeface="Berlin Sans FB Demi" panose="020E0802020502020306" pitchFamily="34" charset="0"/>
              </a:rPr>
              <a:t>Vertaa erilaisten materiaalien sisältöjä, sanaston käyttöä, kuvitusta yms. tekijöitä keskenään ja suhteessa kirjoittajan motiiveihin</a:t>
            </a:r>
          </a:p>
          <a:p>
            <a:endParaRPr lang="fi-FI" dirty="0"/>
          </a:p>
        </p:txBody>
      </p:sp>
      <p:sp>
        <p:nvSpPr>
          <p:cNvPr id="3" name="Tekstiruutu 2"/>
          <p:cNvSpPr txBox="1"/>
          <p:nvPr/>
        </p:nvSpPr>
        <p:spPr>
          <a:xfrm>
            <a:off x="969264" y="603504"/>
            <a:ext cx="1044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latin typeface="Arial Black" panose="020B0A04020102020204" pitchFamily="34" charset="0"/>
              </a:rPr>
              <a:t>TIEDON LUOTETTAVUUDEN ARVIOINTI:</a:t>
            </a:r>
          </a:p>
        </p:txBody>
      </p:sp>
    </p:spTree>
    <p:extLst>
      <p:ext uri="{BB962C8B-B14F-4D97-AF65-F5344CB8AC3E}">
        <p14:creationId xmlns:p14="http://schemas.microsoft.com/office/powerpoint/2010/main" val="832287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855024" y="2173185"/>
            <a:ext cx="100940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3888" indent="-514350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TIEDON OIKEELLISUUS – sisällölliset virheet ja puutteet, oikeakielisyys, tekstin yksityiskohtaisuus ja syvyys (tietotekstiä, mielipidetekstiä vai viihdettä?)</a:t>
            </a:r>
          </a:p>
          <a:p>
            <a:pPr marL="623888" indent="-514350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AUTORATIIVISUUS – kuka tekstin/materiaalin on tuottanut: millä pätevyydellä, onko materiaali käynyt läpi asiantuntija-arvioinnin, mikä on taustaorganisaation tavoite?</a:t>
            </a:r>
          </a:p>
          <a:p>
            <a:pPr marL="623888" indent="-514350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OBJEKTIIVISUUS – onko tekstissä markkinointitarkoituksia, aatteellisuutta, tunnepitoisuutta jonkin asian puolesta, onko mainoksia tiedon joukossa?</a:t>
            </a:r>
          </a:p>
          <a:p>
            <a:pPr marL="623888" indent="-514350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AJANTASAISUUS - onko tieto uutta, verkkosivu päivitetty, toimivatko linkit?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973777" y="498764"/>
            <a:ext cx="9844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latin typeface="Arial Black" panose="020B0A04020102020204" pitchFamily="34" charset="0"/>
              </a:rPr>
              <a:t>LUOTETTAVUUDEN ARVIOINNIN PÄÄKOHTIA:</a:t>
            </a:r>
          </a:p>
        </p:txBody>
      </p:sp>
    </p:spTree>
    <p:extLst>
      <p:ext uri="{BB962C8B-B14F-4D97-AF65-F5344CB8AC3E}">
        <p14:creationId xmlns:p14="http://schemas.microsoft.com/office/powerpoint/2010/main" val="3087742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isällön paikkamerkki 1"/>
          <p:cNvSpPr>
            <a:spLocks noGrp="1"/>
          </p:cNvSpPr>
          <p:nvPr>
            <p:ph idx="1"/>
          </p:nvPr>
        </p:nvSpPr>
        <p:spPr>
          <a:xfrm>
            <a:off x="1981200" y="1285876"/>
            <a:ext cx="8229600" cy="47212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KATTAVUUS - </a:t>
            </a:r>
            <a:r>
              <a:rPr lang="fi-FI" altLang="fi-FI" sz="2000" dirty="0">
                <a:latin typeface="Berlin Sans FB Demi" panose="020E0802020502020306" pitchFamily="34" charset="0"/>
              </a:rPr>
              <a:t>tuodaanko kaikki/useimmat näkökulmat asiasta esiin, korostetaanko jotain ja häivytetäänkö toista, mitä on jätetty pois, onko valinta perusteltu?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VARMISTETTAVUUS - </a:t>
            </a:r>
            <a:r>
              <a:rPr lang="fi-FI" altLang="fi-FI" sz="2000" dirty="0">
                <a:latin typeface="Berlin Sans FB Demi" panose="020E0802020502020306" pitchFamily="34" charset="0"/>
              </a:rPr>
              <a:t>onko lähteet ilmoitettu ja mahdollisuus tarkastaa niiden käyttö, onko kirjoittajan yhteystiedot saatavissa vai epämääräinen professori USA:sta, onko tutkimuksen teosta annettu niin paljon tietoa, että se olisi mahdollista toistaa, jos teksti sisältää ohjeita, ovatko ne riittäviä, että voi toimia niiden mukaisesti?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MATERIAALIN YLEISILME JA ULKOINEN LAATU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fi-FI" altLang="fi-FI" sz="2400" dirty="0">
                <a:latin typeface="Berlin Sans FB Demi" panose="020E0802020502020306" pitchFamily="34" charset="0"/>
              </a:rPr>
              <a:t>INTERNET-LÄHTEIDEN PYSYVYYS - </a:t>
            </a:r>
            <a:r>
              <a:rPr lang="fi-FI" altLang="fi-FI" sz="2000" dirty="0">
                <a:latin typeface="Berlin Sans FB Demi" panose="020E0802020502020306" pitchFamily="34" charset="0"/>
              </a:rPr>
              <a:t>onko sivut käytettävissä vielä ensi viikolla, kenelle sivut tarkoitettu?</a:t>
            </a:r>
          </a:p>
          <a:p>
            <a:pPr marL="0" indent="0" eaLnBrk="1" hangingPunct="1">
              <a:buNone/>
            </a:pPr>
            <a:endParaRPr lang="fi-FI" altLang="fi-FI" sz="2400" dirty="0">
              <a:latin typeface="Berlin Sans FB Demi" panose="020E0802020502020306" pitchFamily="34" charset="0"/>
            </a:endParaRPr>
          </a:p>
          <a:p>
            <a:pPr eaLnBrk="1" hangingPunct="1">
              <a:buFont typeface="Wingdings 3" panose="05040102010807070707" pitchFamily="18" charset="2"/>
              <a:buNone/>
            </a:pPr>
            <a:endParaRPr lang="fi-FI" alt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pPr eaLnBrk="1" hangingPunct="1">
              <a:defRPr/>
            </a:pPr>
            <a:r>
              <a:rPr lang="fi-FI" sz="2800" dirty="0"/>
              <a:t>Luotettavuuden arviointi jatkuu…</a:t>
            </a:r>
          </a:p>
        </p:txBody>
      </p:sp>
    </p:spTree>
    <p:extLst>
      <p:ext uri="{BB962C8B-B14F-4D97-AF65-F5344CB8AC3E}">
        <p14:creationId xmlns:p14="http://schemas.microsoft.com/office/powerpoint/2010/main" val="69705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isällön paikkamerkki 1"/>
          <p:cNvSpPr>
            <a:spLocks noGrp="1"/>
          </p:cNvSpPr>
          <p:nvPr>
            <p:ph idx="1"/>
          </p:nvPr>
        </p:nvSpPr>
        <p:spPr>
          <a:xfrm>
            <a:off x="1981200" y="1785938"/>
            <a:ext cx="8229600" cy="4857750"/>
          </a:xfrm>
        </p:spPr>
        <p:txBody>
          <a:bodyPr>
            <a:normAutofit lnSpcReduction="10000"/>
          </a:bodyPr>
          <a:lstStyle/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a)	Arvioi 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- mitä mainos myy, kenelle ja millä keinoin?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- mitkä asiat mainoksessa liittyvät terveyteen ja millä tavalla?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- minkälaisia tehokeinoja mainoksessa on käytetty?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- miten mainos voisi olla vieläkin tehokkaampi, vaikuttavampi?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- onko mainos mielestäsi luotettava - perustele?</a:t>
            </a:r>
          </a:p>
          <a:p>
            <a:pPr marL="622300" indent="-514350">
              <a:buNone/>
            </a:pPr>
            <a:endParaRPr lang="fi-FI" altLang="fi-FI" sz="1800">
              <a:latin typeface="Book Antiqua" panose="02040602050305030304" pitchFamily="18" charset="0"/>
            </a:endParaRP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b)	- mihin terveyden aihepiiriin artikkeli liittyy?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- kuka/mikä artikkelin on kirjoittanut/julkaissut?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- mistä artikkelin tieto on peräisin?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- kuinka luotettavana pidät artikkelia, millä perusteilla – mitkä asiat lisäisivät artikkelin luotettavuutta?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	- mitä muita tietoja artikkeli voisi sisältää?</a:t>
            </a:r>
          </a:p>
          <a:p>
            <a:pPr marL="622300" indent="-514350">
              <a:buNone/>
            </a:pPr>
            <a:r>
              <a:rPr lang="fi-FI" altLang="fi-FI" sz="1800">
                <a:latin typeface="Book Antiqua" panose="02040602050305030304" pitchFamily="18" charset="0"/>
              </a:rPr>
              <a:t>			- vastaako artikkelin sisältö otsikkoa?</a:t>
            </a:r>
          </a:p>
          <a:p>
            <a:pPr marL="622300" indent="-514350">
              <a:buNone/>
            </a:pPr>
            <a:endParaRPr lang="fi-FI" altLang="fi-FI" sz="1600">
              <a:latin typeface="Bookman Old Style" panose="02050604050505020204" pitchFamily="18" charset="0"/>
            </a:endParaRPr>
          </a:p>
          <a:p>
            <a:pPr marL="622300" indent="-514350">
              <a:buNone/>
            </a:pPr>
            <a:endParaRPr lang="fi-FI" altLang="fi-FI" sz="1600">
              <a:latin typeface="Bookman Old Style" panose="02050604050505020204" pitchFamily="18" charset="0"/>
            </a:endParaRP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4398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i-FI" sz="1800" dirty="0">
                <a:latin typeface="Bookman Old Style" pitchFamily="18" charset="0"/>
              </a:rPr>
              <a:t>TERVEYDEN MEDIALUKUTAIDON TEHTÄVÄ PARITTAIN:</a:t>
            </a:r>
            <a:br>
              <a:rPr lang="fi-FI" sz="1800" dirty="0">
                <a:latin typeface="Bookman Old Style" pitchFamily="18" charset="0"/>
              </a:rPr>
            </a:br>
            <a:br>
              <a:rPr lang="fi-FI" sz="1800" dirty="0">
                <a:latin typeface="Bookman Old Style" pitchFamily="18" charset="0"/>
              </a:rPr>
            </a:br>
            <a:r>
              <a:rPr lang="fi-FI" sz="1800" dirty="0">
                <a:latin typeface="Bookman Old Style" pitchFamily="18" charset="0"/>
              </a:rPr>
              <a:t>Valitkaa terveyteen liittyvä</a:t>
            </a:r>
            <a:br>
              <a:rPr lang="fi-FI" sz="1800" dirty="0">
                <a:latin typeface="Bookman Old Style" pitchFamily="18" charset="0"/>
              </a:rPr>
            </a:br>
            <a:r>
              <a:rPr lang="fi-FI" sz="1800" dirty="0">
                <a:latin typeface="Bookman Old Style" pitchFamily="18" charset="0"/>
              </a:rPr>
              <a:t>a) mainos</a:t>
            </a:r>
            <a:br>
              <a:rPr lang="fi-FI" sz="1800" dirty="0">
                <a:latin typeface="Bookman Old Style" pitchFamily="18" charset="0"/>
              </a:rPr>
            </a:br>
            <a:r>
              <a:rPr lang="fi-FI" sz="1800" dirty="0">
                <a:latin typeface="Bookman Old Style" pitchFamily="18" charset="0"/>
              </a:rPr>
              <a:t>b) lehtiartikkeli tai uutinen</a:t>
            </a:r>
            <a:br>
              <a:rPr lang="fi-FI" sz="1800" dirty="0">
                <a:latin typeface="Bookman Old Style" pitchFamily="18" charset="0"/>
              </a:rPr>
            </a:br>
            <a:endParaRPr lang="fi-FI" sz="18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56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ulkokäyttöön tarkoitettu esine&#10;&#10;Kuvaus luotu automaattisesti">
            <a:extLst>
              <a:ext uri="{FF2B5EF4-FFF2-40B4-BE49-F238E27FC236}">
                <a16:creationId xmlns:a16="http://schemas.microsoft.com/office/drawing/2014/main" id="{130E08BF-B0BA-4C8B-9518-54254A519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243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511562-B977-44A8-93A0-BD8D94D32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1"/>
            <a:ext cx="7791450" cy="1138237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Terveysviestintä</a:t>
            </a:r>
            <a:endParaRPr lang="fi-FI" sz="3600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0FB4BC-85DE-4846-8BDA-65C1B6BB8A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1" y="1138238"/>
            <a:ext cx="3924299" cy="2738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>
                <a:solidFill>
                  <a:schemeClr val="bg1"/>
                </a:solidFill>
              </a:rPr>
              <a:t>WHO:n käyttämä suppea määritelmä</a:t>
            </a:r>
            <a:endParaRPr lang="fi-FI" sz="2400" dirty="0">
              <a:solidFill>
                <a:schemeClr val="bg1"/>
              </a:solidFill>
            </a:endParaRPr>
          </a:p>
          <a:p>
            <a:r>
              <a:rPr lang="fi-FI" sz="2400" dirty="0">
                <a:solidFill>
                  <a:schemeClr val="bg1"/>
                </a:solidFill>
              </a:rPr>
              <a:t>Viestintää, jonka tarkoituksena on edistää terveyttä</a:t>
            </a:r>
          </a:p>
          <a:p>
            <a:r>
              <a:rPr lang="fi-FI" sz="2400" dirty="0">
                <a:solidFill>
                  <a:schemeClr val="bg1"/>
                </a:solidFill>
              </a:rPr>
              <a:t>Perustuu tutkittuun tietoon, on luotettavaa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CA148D8-05DA-4B72-A71C-30F0A81688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3525" y="1138238"/>
            <a:ext cx="6848474" cy="2738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>
                <a:solidFill>
                  <a:schemeClr val="bg1"/>
                </a:solidFill>
              </a:rPr>
              <a:t>Yleisesti käytössä oleva laaja määritelmä</a:t>
            </a:r>
            <a:endParaRPr lang="fi-FI" sz="2400" dirty="0">
              <a:solidFill>
                <a:schemeClr val="bg1"/>
              </a:solidFill>
            </a:endParaRPr>
          </a:p>
          <a:p>
            <a:r>
              <a:rPr lang="fi-FI" sz="2400" dirty="0">
                <a:solidFill>
                  <a:schemeClr val="bg1"/>
                </a:solidFill>
              </a:rPr>
              <a:t>Kaikki terveyteen ja sairauteen liittyvä tieto</a:t>
            </a:r>
          </a:p>
          <a:p>
            <a:r>
              <a:rPr lang="fi-FI" sz="2400" dirty="0">
                <a:solidFill>
                  <a:schemeClr val="bg1"/>
                </a:solidFill>
              </a:rPr>
              <a:t>Voi olla luotettavaa tai epäluotettavaa </a:t>
            </a:r>
          </a:p>
          <a:p>
            <a:pPr marL="0" indent="0">
              <a:buNone/>
            </a:pPr>
            <a:endParaRPr lang="fi-FI" dirty="0">
              <a:solidFill>
                <a:schemeClr val="bg1"/>
              </a:solidFill>
            </a:endParaRPr>
          </a:p>
        </p:txBody>
      </p:sp>
      <p:pic>
        <p:nvPicPr>
          <p:cNvPr id="7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C1D73E9-0E4E-4C6A-890C-39CC50E7A5A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7926F53-42C3-4A64-A28A-496B86BB0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4887AADA-8183-4349-AEA4-4FCBB9A3A790}"/>
              </a:ext>
            </a:extLst>
          </p:cNvPr>
          <p:cNvSpPr txBox="1"/>
          <p:nvPr/>
        </p:nvSpPr>
        <p:spPr>
          <a:xfrm>
            <a:off x="2918837" y="6337538"/>
            <a:ext cx="3123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8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8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800" dirty="0">
                <a:solidFill>
                  <a:srgbClr val="FFFFFF"/>
                </a:solidFill>
                <a:latin typeface="Abadi Extra Light" panose="020B0604020202020204" pitchFamily="34" charset="0"/>
              </a:rPr>
              <a:t>/</a:t>
            </a:r>
            <a:r>
              <a:rPr lang="en-US" dirty="0">
                <a:solidFill>
                  <a:srgbClr val="FFFFFF"/>
                </a:solidFill>
                <a:latin typeface="Abadi Extra Light" panose="020B0604020202020204" pitchFamily="34" charset="0"/>
              </a:rPr>
              <a:t>NASA</a:t>
            </a:r>
            <a:endParaRPr lang="en-US" sz="1800" dirty="0">
              <a:solidFill>
                <a:srgbClr val="FFFFFF"/>
              </a:solidFill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921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7893C2-51BD-444E-B5A5-145A47211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875" y="822289"/>
            <a:ext cx="7839075" cy="115239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b="1" dirty="0" err="1">
                <a:solidFill>
                  <a:srgbClr val="00B0F0"/>
                </a:solidFill>
              </a:rPr>
              <a:t>Omilla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valinnoilla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voi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vähentää</a:t>
            </a:r>
            <a:r>
              <a:rPr lang="en-US" sz="4000" b="1" dirty="0">
                <a:solidFill>
                  <a:srgbClr val="00B0F0"/>
                </a:solidFill>
              </a:rPr>
              <a:t> median </a:t>
            </a:r>
            <a:r>
              <a:rPr lang="en-US" sz="4000" b="1" dirty="0" err="1">
                <a:solidFill>
                  <a:srgbClr val="00B0F0"/>
                </a:solidFill>
              </a:rPr>
              <a:t>käytöstä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aiheutuvia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haittoja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BFB8EBC-AF01-4549-B698-58143054A3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125818"/>
            <a:ext cx="4190377" cy="4346101"/>
          </a:xfrm>
          <a:prstGeom prst="rect">
            <a:avLst/>
          </a:prstGeom>
        </p:spPr>
      </p:pic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E7694ECA-2B50-45B4-820D-32D8A78457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090293" y="2692400"/>
            <a:ext cx="3899916" cy="2862071"/>
          </a:xfrm>
          <a:prstGeom prst="rect">
            <a:avLst/>
          </a:prstGeom>
        </p:spPr>
      </p:pic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693B173-4CBB-430A-812F-1CBD32997D8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830" y="212468"/>
            <a:ext cx="1861424" cy="46940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B03B073D-DB02-45B0-A7A0-F70B3BCC2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8CA64796-73DD-41C6-8E63-0C1275E85BAA}"/>
              </a:ext>
            </a:extLst>
          </p:cNvPr>
          <p:cNvSpPr txBox="1"/>
          <p:nvPr/>
        </p:nvSpPr>
        <p:spPr>
          <a:xfrm>
            <a:off x="3810000" y="6394975"/>
            <a:ext cx="40576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ThisisEngineering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  <a:r>
              <a:rPr lang="en-US" sz="1400" dirty="0" err="1">
                <a:latin typeface="Abadi Extra Light" panose="020B0604020202020204" pitchFamily="34" charset="0"/>
              </a:rPr>
              <a:t>RAEng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  <p:pic>
        <p:nvPicPr>
          <p:cNvPr id="4" name="Kuva 3" descr="Kuva, joka sisältää kohteen teksti, henkilö, seisominen&#10;&#10;Kuvaus luotu automaattisesti">
            <a:extLst>
              <a:ext uri="{FF2B5EF4-FFF2-40B4-BE49-F238E27FC236}">
                <a16:creationId xmlns:a16="http://schemas.microsoft.com/office/drawing/2014/main" id="{04F08ACA-16A6-4989-9312-EE34FD2B8B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377" y="2692400"/>
            <a:ext cx="4022750" cy="354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7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g36ff9f30d69_0_1" title="personal-trainers-london-thumbnail(1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0619" r="20619"/>
          <a:stretch/>
        </p:blipFill>
        <p:spPr>
          <a:xfrm>
            <a:off x="6014800" y="0"/>
            <a:ext cx="61772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36ff9f30d69_0_1"/>
          <p:cNvSpPr txBox="1">
            <a:spLocks noGrp="1"/>
          </p:cNvSpPr>
          <p:nvPr>
            <p:ph type="body" idx="1"/>
          </p:nvPr>
        </p:nvSpPr>
        <p:spPr>
          <a:xfrm>
            <a:off x="484700" y="347533"/>
            <a:ext cx="53892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>
              <a:buClr>
                <a:schemeClr val="dk1"/>
              </a:buClr>
            </a:pPr>
            <a:r>
              <a:rPr lang="fi-FI">
                <a:solidFill>
                  <a:srgbClr val="333333"/>
                </a:solidFill>
              </a:rPr>
              <a:t>Terveysviestintä on moniulotteista</a:t>
            </a:r>
            <a:endParaRPr>
              <a:solidFill>
                <a:srgbClr val="333333"/>
              </a:solidFill>
            </a:endParaRPr>
          </a:p>
          <a:p>
            <a:pPr marL="0" indent="0">
              <a:buClr>
                <a:schemeClr val="dk1"/>
              </a:buClr>
            </a:pPr>
            <a:endParaRPr>
              <a:solidFill>
                <a:srgbClr val="333333"/>
              </a:solidFill>
            </a:endParaRPr>
          </a:p>
          <a:p>
            <a:pPr marL="0" indent="0">
              <a:buClr>
                <a:schemeClr val="dk1"/>
              </a:buClr>
            </a:pPr>
            <a:endParaRPr>
              <a:solidFill>
                <a:srgbClr val="333333"/>
              </a:solidFill>
            </a:endParaRPr>
          </a:p>
          <a:p>
            <a:pPr marL="0" indent="0">
              <a:buClr>
                <a:schemeClr val="dk1"/>
              </a:buClr>
            </a:pPr>
            <a:endParaRPr>
              <a:solidFill>
                <a:srgbClr val="333333"/>
              </a:solidFill>
            </a:endParaRPr>
          </a:p>
        </p:txBody>
      </p:sp>
      <p:sp>
        <p:nvSpPr>
          <p:cNvPr id="96" name="Google Shape;96;g36ff9f30d69_0_1"/>
          <p:cNvSpPr txBox="1">
            <a:spLocks noGrp="1"/>
          </p:cNvSpPr>
          <p:nvPr>
            <p:ph type="body" idx="3"/>
          </p:nvPr>
        </p:nvSpPr>
        <p:spPr>
          <a:xfrm>
            <a:off x="262700" y="1521633"/>
            <a:ext cx="5611200" cy="475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457189" indent="-448722">
              <a:buClr>
                <a:schemeClr val="dk1"/>
              </a:buClr>
              <a:buSzPts val="2000"/>
              <a:buChar char="●"/>
            </a:pPr>
            <a:r>
              <a:rPr lang="fi-FI" sz="2667" b="1">
                <a:solidFill>
                  <a:schemeClr val="dk1"/>
                </a:solidFill>
              </a:rPr>
              <a:t>Terveysviestintä</a:t>
            </a:r>
            <a:r>
              <a:rPr lang="fi-FI" sz="2667">
                <a:solidFill>
                  <a:schemeClr val="dk1"/>
                </a:solidFill>
              </a:rPr>
              <a:t> on keskeinen keino välittää tietoa terveyteen ja sairauteen liittyvistä asioista.</a:t>
            </a:r>
            <a:endParaRPr sz="2667">
              <a:solidFill>
                <a:schemeClr val="dk1"/>
              </a:solidFill>
            </a:endParaRPr>
          </a:p>
          <a:p>
            <a:pPr marL="457189" indent="-448722">
              <a:buClr>
                <a:schemeClr val="dk1"/>
              </a:buClr>
              <a:buSzPts val="2000"/>
              <a:buChar char="●"/>
            </a:pPr>
            <a:r>
              <a:rPr lang="fi-FI" sz="2667">
                <a:solidFill>
                  <a:schemeClr val="dk1"/>
                </a:solidFill>
              </a:rPr>
              <a:t>Laajasti ymmärrettynä terveysviestintä kattaa kaiken terveyttä käsittelevän viestinnän.</a:t>
            </a:r>
            <a:endParaRPr sz="2667">
              <a:solidFill>
                <a:schemeClr val="dk1"/>
              </a:solidFill>
            </a:endParaRPr>
          </a:p>
          <a:p>
            <a:pPr marL="457189" indent="-448722">
              <a:buClr>
                <a:schemeClr val="dk1"/>
              </a:buClr>
              <a:buSzPts val="2000"/>
              <a:buChar char="●"/>
            </a:pPr>
            <a:r>
              <a:rPr lang="fi-FI" sz="2667">
                <a:solidFill>
                  <a:schemeClr val="dk1"/>
                </a:solidFill>
              </a:rPr>
              <a:t>Terveysviestintä voi olla </a:t>
            </a:r>
            <a:r>
              <a:rPr lang="fi-FI" sz="2667" b="1">
                <a:solidFill>
                  <a:schemeClr val="dk1"/>
                </a:solidFill>
              </a:rPr>
              <a:t>kohdeviestintää</a:t>
            </a:r>
            <a:r>
              <a:rPr lang="fi-FI" sz="2667">
                <a:solidFill>
                  <a:schemeClr val="dk1"/>
                </a:solidFill>
              </a:rPr>
              <a:t>, </a:t>
            </a:r>
            <a:r>
              <a:rPr lang="fi-FI" sz="2667" b="1">
                <a:solidFill>
                  <a:schemeClr val="dk1"/>
                </a:solidFill>
              </a:rPr>
              <a:t>keskinäisviestintää</a:t>
            </a:r>
            <a:r>
              <a:rPr lang="fi-FI" sz="2667">
                <a:solidFill>
                  <a:schemeClr val="dk1"/>
                </a:solidFill>
              </a:rPr>
              <a:t> tai </a:t>
            </a:r>
            <a:r>
              <a:rPr lang="fi-FI" sz="2667" b="1">
                <a:solidFill>
                  <a:schemeClr val="dk1"/>
                </a:solidFill>
              </a:rPr>
              <a:t>joukkoviestintää</a:t>
            </a:r>
            <a:r>
              <a:rPr lang="fi-FI" sz="2667">
                <a:solidFill>
                  <a:schemeClr val="dk1"/>
                </a:solidFill>
              </a:rPr>
              <a:t>. </a:t>
            </a:r>
            <a:endParaRPr sz="2667">
              <a:solidFill>
                <a:schemeClr val="dk1"/>
              </a:solidFill>
            </a:endParaRPr>
          </a:p>
        </p:txBody>
      </p:sp>
      <p:sp>
        <p:nvSpPr>
          <p:cNvPr id="97" name="Google Shape;97;g36ff9f30d69_0_1"/>
          <p:cNvSpPr txBox="1">
            <a:spLocks noGrp="1"/>
          </p:cNvSpPr>
          <p:nvPr>
            <p:ph type="body" idx="4"/>
          </p:nvPr>
        </p:nvSpPr>
        <p:spPr>
          <a:xfrm>
            <a:off x="9478543" y="6519001"/>
            <a:ext cx="2635600" cy="43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/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AF5124-A95F-4CF8-A526-957A14ED5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0051"/>
            <a:ext cx="11932841" cy="627716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7030A0"/>
                </a:solidFill>
              </a:rPr>
              <a:t>Terveysviestinnän muodot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D949BA8-A5D2-4FF5-8422-51A5CB851DAF}"/>
              </a:ext>
            </a:extLst>
          </p:cNvPr>
          <p:cNvSpPr txBox="1"/>
          <p:nvPr/>
        </p:nvSpPr>
        <p:spPr>
          <a:xfrm>
            <a:off x="323848" y="2151727"/>
            <a:ext cx="33984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i-FI" sz="2000" dirty="0"/>
              <a:t>Kohteena koko väestö tai ihmisryhmä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Yksisuuntaista tiedonkulkua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Esim. terveyteen liittyvä uutisointi, terveyskampanjat</a:t>
            </a:r>
          </a:p>
          <a:p>
            <a:endParaRPr lang="fi-FI" sz="2000" dirty="0"/>
          </a:p>
          <a:p>
            <a:pPr marL="342900" indent="-342900">
              <a:buFontTx/>
              <a:buChar char="-"/>
            </a:pPr>
            <a:endParaRPr lang="fi-FI" sz="20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1D423BE-FFFF-4AFB-9B11-1F8CBD02279D}"/>
              </a:ext>
            </a:extLst>
          </p:cNvPr>
          <p:cNvSpPr txBox="1"/>
          <p:nvPr/>
        </p:nvSpPr>
        <p:spPr>
          <a:xfrm>
            <a:off x="4035091" y="2151727"/>
            <a:ext cx="33021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i-FI" sz="2000" dirty="0"/>
              <a:t>Suunnattu tietylle ryhmälle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Esim. koulun terveystiedon opetus, ensiapukoulutus</a:t>
            </a:r>
          </a:p>
          <a:p>
            <a:pPr marL="285750" indent="-285750">
              <a:buFontTx/>
              <a:buChar char="-"/>
            </a:pPr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C46C79B-F8DE-4F57-BCE0-B6370AF408CC}"/>
              </a:ext>
            </a:extLst>
          </p:cNvPr>
          <p:cNvSpPr txBox="1"/>
          <p:nvPr/>
        </p:nvSpPr>
        <p:spPr>
          <a:xfrm>
            <a:off x="323848" y="1397973"/>
            <a:ext cx="3095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7030A0"/>
                </a:solidFill>
              </a:rPr>
              <a:t>Joukkoviestintä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5177D294-7D2D-4D33-A52A-E102FE3FB670}"/>
              </a:ext>
            </a:extLst>
          </p:cNvPr>
          <p:cNvSpPr txBox="1"/>
          <p:nvPr/>
        </p:nvSpPr>
        <p:spPr>
          <a:xfrm>
            <a:off x="4271527" y="1397973"/>
            <a:ext cx="2857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7030A0"/>
                </a:solidFill>
              </a:rPr>
              <a:t>Kohdeviestintä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115A0AC-6945-4600-9FA0-ACEF6ACEF0AD}"/>
              </a:ext>
            </a:extLst>
          </p:cNvPr>
          <p:cNvSpPr txBox="1"/>
          <p:nvPr/>
        </p:nvSpPr>
        <p:spPr>
          <a:xfrm>
            <a:off x="7920474" y="1397973"/>
            <a:ext cx="3081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7030A0"/>
                </a:solidFill>
              </a:rPr>
              <a:t>Keskinäisviestintä</a:t>
            </a:r>
          </a:p>
        </p:txBody>
      </p:sp>
      <p:pic>
        <p:nvPicPr>
          <p:cNvPr id="11" name="Kuva 10" descr="Ihmisryhmä tasaisella täytöllä">
            <a:extLst>
              <a:ext uri="{FF2B5EF4-FFF2-40B4-BE49-F238E27FC236}">
                <a16:creationId xmlns:a16="http://schemas.microsoft.com/office/drawing/2014/main" id="{394A85D2-FB95-41F9-904F-B2FB0CC29A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1035" y="4187209"/>
            <a:ext cx="1685925" cy="1685925"/>
          </a:xfrm>
          <a:prstGeom prst="rect">
            <a:avLst/>
          </a:prstGeom>
        </p:spPr>
      </p:pic>
      <p:pic>
        <p:nvPicPr>
          <p:cNvPr id="13" name="Kuva 12" descr="Ryhmä tasaisella täytöllä">
            <a:extLst>
              <a:ext uri="{FF2B5EF4-FFF2-40B4-BE49-F238E27FC236}">
                <a16:creationId xmlns:a16="http://schemas.microsoft.com/office/drawing/2014/main" id="{18ADBFD0-47B4-4571-BC2E-5428D91C862F}"/>
              </a:ext>
            </a:extLst>
          </p:cNvPr>
          <p:cNvPicPr>
            <a:picLocks noChangeAspect="1"/>
          </p:cNvPicPr>
          <p:nvPr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8292" y="4656931"/>
            <a:ext cx="914400" cy="914400"/>
          </a:xfrm>
          <a:prstGeom prst="rect">
            <a:avLst/>
          </a:prstGeom>
        </p:spPr>
      </p:pic>
      <p:pic>
        <p:nvPicPr>
          <p:cNvPr id="15" name="Kuva 14" descr="Ryhmä tasaisella täytöllä">
            <a:extLst>
              <a:ext uri="{FF2B5EF4-FFF2-40B4-BE49-F238E27FC236}">
                <a16:creationId xmlns:a16="http://schemas.microsoft.com/office/drawing/2014/main" id="{CE575402-877A-4669-B957-62510A4A64C9}"/>
              </a:ext>
            </a:extLst>
          </p:cNvPr>
          <p:cNvPicPr>
            <a:picLocks noChangeAspect="1"/>
          </p:cNvPicPr>
          <p:nvPr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93485" y="4656931"/>
            <a:ext cx="914400" cy="914400"/>
          </a:xfrm>
          <a:prstGeom prst="rect">
            <a:avLst/>
          </a:prstGeom>
        </p:spPr>
      </p:pic>
      <p:pic>
        <p:nvPicPr>
          <p:cNvPr id="17" name="Kuva 16" descr="Mies ja lapsi tasaisella täytöllä">
            <a:extLst>
              <a:ext uri="{FF2B5EF4-FFF2-40B4-BE49-F238E27FC236}">
                <a16:creationId xmlns:a16="http://schemas.microsoft.com/office/drawing/2014/main" id="{043D4F69-3B1C-41A7-86B2-214DB4978FAB}"/>
              </a:ext>
            </a:extLst>
          </p:cNvPr>
          <p:cNvPicPr>
            <a:picLocks noChangeAspect="1"/>
          </p:cNvPicPr>
          <p:nvPr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56211" y="4733131"/>
            <a:ext cx="914400" cy="91440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8C79D63A-D60B-4740-AB10-83B71BD1F7B6}"/>
              </a:ext>
            </a:extLst>
          </p:cNvPr>
          <p:cNvSpPr txBox="1"/>
          <p:nvPr/>
        </p:nvSpPr>
        <p:spPr>
          <a:xfrm>
            <a:off x="7650049" y="2124869"/>
            <a:ext cx="41673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i-FI" sz="2000" dirty="0"/>
              <a:t>Kahden tai useamman ihmisen välistä vuorovaikutusta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Esim. kodin terveyskasvatus, terveydenhuollon terveysneuvonta</a:t>
            </a:r>
          </a:p>
          <a:p>
            <a:endParaRPr lang="fi-FI" sz="800" dirty="0"/>
          </a:p>
          <a:p>
            <a:endParaRPr lang="fi-FI" sz="2000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B07F17AB-59CB-474F-8686-BB2B35D1336C}"/>
              </a:ext>
            </a:extLst>
          </p:cNvPr>
          <p:cNvSpPr txBox="1"/>
          <p:nvPr/>
        </p:nvSpPr>
        <p:spPr>
          <a:xfrm>
            <a:off x="684169" y="5843231"/>
            <a:ext cx="2548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rgbClr val="7030A0"/>
                </a:solidFill>
              </a:rPr>
              <a:t>YHTEISKUNNANTASO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410D07E2-9644-45ED-9608-3FC3556FF5E0}"/>
              </a:ext>
            </a:extLst>
          </p:cNvPr>
          <p:cNvSpPr txBox="1"/>
          <p:nvPr/>
        </p:nvSpPr>
        <p:spPr>
          <a:xfrm>
            <a:off x="4482446" y="5843231"/>
            <a:ext cx="24074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000" b="1" dirty="0">
                <a:solidFill>
                  <a:srgbClr val="7030A0"/>
                </a:solidFill>
              </a:rPr>
              <a:t>YHTEISÖTASO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D004B406-A2A2-4B45-839C-0F31A8C04841}"/>
              </a:ext>
            </a:extLst>
          </p:cNvPr>
          <p:cNvSpPr txBox="1"/>
          <p:nvPr/>
        </p:nvSpPr>
        <p:spPr>
          <a:xfrm>
            <a:off x="8715378" y="5873134"/>
            <a:ext cx="27960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000" b="1" dirty="0">
                <a:solidFill>
                  <a:srgbClr val="7030A0"/>
                </a:solidFill>
              </a:rPr>
              <a:t>YKSILÖTASO</a:t>
            </a:r>
          </a:p>
        </p:txBody>
      </p:sp>
      <p:pic>
        <p:nvPicPr>
          <p:cNvPr id="2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F34F8FD-CC63-4175-9E48-BE5AB054280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63C34DA0-A653-4067-BE35-A4BF19173A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23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"/>
          <p:cNvSpPr txBox="1"/>
          <p:nvPr/>
        </p:nvSpPr>
        <p:spPr>
          <a:xfrm>
            <a:off x="454951" y="1383313"/>
            <a:ext cx="11392400" cy="450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37061" indent="-118530" defTabSz="1219170">
              <a:lnSpc>
                <a:spcPct val="115000"/>
              </a:lnSpc>
              <a:spcBef>
                <a:spcPts val="400"/>
              </a:spcBef>
              <a:buClr>
                <a:srgbClr val="333333"/>
              </a:buClr>
              <a:buSzPts val="1300"/>
            </a:pPr>
            <a:endParaRPr sz="1733" kern="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" name="Google Shape;109;p7"/>
          <p:cNvSpPr txBox="1">
            <a:spLocks noGrp="1"/>
          </p:cNvSpPr>
          <p:nvPr>
            <p:ph type="body" idx="1"/>
          </p:nvPr>
        </p:nvSpPr>
        <p:spPr>
          <a:xfrm>
            <a:off x="6613200" y="410067"/>
            <a:ext cx="5453200" cy="15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noAutofit/>
          </a:bodyPr>
          <a:lstStyle/>
          <a:p>
            <a:pPr marL="0" indent="0"/>
            <a:r>
              <a:rPr lang="fi-FI" sz="3467"/>
              <a:t>Median asema terveysviestinnässä on erittäin keskeinen</a:t>
            </a:r>
            <a:endParaRPr sz="3467"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2"/>
          </p:nvPr>
        </p:nvSpPr>
        <p:spPr>
          <a:xfrm>
            <a:off x="6289200" y="1980867"/>
            <a:ext cx="5777200" cy="45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noAutofit/>
          </a:bodyPr>
          <a:lstStyle/>
          <a:p>
            <a:pPr indent="-474121">
              <a:buSzPts val="2000"/>
              <a:buChar char="●"/>
            </a:pPr>
            <a:r>
              <a:rPr lang="fi-FI" sz="2667"/>
              <a:t>Digitaalinen ja sosiaalinen media ovat lisänneet terveyteen liittyvän tiedon määrää räjähdysmäisesti.</a:t>
            </a:r>
            <a:endParaRPr sz="2667"/>
          </a:p>
          <a:p>
            <a:pPr indent="-474121">
              <a:buSzPts val="2000"/>
              <a:buChar char="●"/>
            </a:pPr>
            <a:r>
              <a:rPr lang="fi-FI" sz="2667"/>
              <a:t>Terveysaiheista sisältöä voi julkaista kuka tahansa. </a:t>
            </a:r>
            <a:endParaRPr sz="2667"/>
          </a:p>
          <a:p>
            <a:pPr indent="-474121">
              <a:buSzPts val="2000"/>
              <a:buChar char="●"/>
            </a:pPr>
            <a:r>
              <a:rPr lang="fi-FI" sz="2667"/>
              <a:t>Yhä useampi hakee terveystietoa netistä, mikä helpottaaa sekä tiedon saantia että vertaistuen löytämistä.</a:t>
            </a:r>
            <a:endParaRPr sz="2667"/>
          </a:p>
          <a:p>
            <a:pPr indent="0"/>
            <a:endParaRPr/>
          </a:p>
        </p:txBody>
      </p:sp>
      <p:pic>
        <p:nvPicPr>
          <p:cNvPr id="111" name="Google Shape;111;p7" title="smartphone-571961_640_edar_CC0 pixabay.jpg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9046" r="19052"/>
          <a:stretch/>
        </p:blipFill>
        <p:spPr>
          <a:xfrm>
            <a:off x="1" y="1"/>
            <a:ext cx="6289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7"/>
          <p:cNvSpPr txBox="1">
            <a:spLocks noGrp="1"/>
          </p:cNvSpPr>
          <p:nvPr>
            <p:ph type="body" idx="4"/>
          </p:nvPr>
        </p:nvSpPr>
        <p:spPr>
          <a:xfrm>
            <a:off x="0" y="6519093"/>
            <a:ext cx="41572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noAutofit/>
          </a:bodyPr>
          <a:lstStyle/>
          <a:p>
            <a:pPr marL="0" indent="0"/>
            <a:r>
              <a:rPr lang="fi-FI">
                <a:solidFill>
                  <a:srgbClr val="FFFFFF"/>
                </a:solidFill>
              </a:rPr>
              <a:t>Lähde: Pixabay,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08A2420-0DE0-473E-A1A6-9B58121516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7" t="9091" r="13701"/>
          <a:stretch/>
        </p:blipFill>
        <p:spPr>
          <a:xfrm>
            <a:off x="-22153" y="1120016"/>
            <a:ext cx="5102153" cy="5504304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888C68E-C3EB-4663-9DE4-394D4FC9D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181600" cy="1117599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0070C0"/>
                </a:solidFill>
              </a:rPr>
              <a:t>Media on keskeinen terveysviestinnän kanava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53A99A1-4B4E-4C8F-8677-AD45231B44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181600" y="18574"/>
            <a:ext cx="7010400" cy="6857999"/>
          </a:xfrm>
        </p:spPr>
      </p:pic>
      <p:pic>
        <p:nvPicPr>
          <p:cNvPr id="8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1C2C1FA-BB38-407E-A6EC-70B010A570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DED7CEB-EF2B-4C1B-94DA-DD578C420F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6FFA12EC-AD76-40E1-B63C-7ED83CC6BACE}"/>
              </a:ext>
            </a:extLst>
          </p:cNvPr>
          <p:cNvSpPr txBox="1"/>
          <p:nvPr/>
        </p:nvSpPr>
        <p:spPr>
          <a:xfrm>
            <a:off x="-406400" y="6552981"/>
            <a:ext cx="456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ThisisEngineering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  <a:r>
              <a:rPr lang="en-US" sz="1400" dirty="0" err="1">
                <a:latin typeface="Abadi Extra Light" panose="020B0604020202020204" pitchFamily="34" charset="0"/>
              </a:rPr>
              <a:t>RAEng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4164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a74593eafb_0_2"/>
          <p:cNvSpPr txBox="1">
            <a:spLocks noGrp="1"/>
          </p:cNvSpPr>
          <p:nvPr>
            <p:ph type="body" idx="1"/>
          </p:nvPr>
        </p:nvSpPr>
        <p:spPr>
          <a:xfrm>
            <a:off x="6480867" y="568900"/>
            <a:ext cx="5453200" cy="1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noAutofit/>
          </a:bodyPr>
          <a:lstStyle/>
          <a:p>
            <a:pPr marL="0" indent="0"/>
            <a:r>
              <a:rPr lang="fi-FI"/>
              <a:t>Terveysviestintä muokkaa ihmisten käsityksiä terveydestä</a:t>
            </a:r>
            <a:endParaRPr/>
          </a:p>
        </p:txBody>
      </p:sp>
      <p:sp>
        <p:nvSpPr>
          <p:cNvPr id="125" name="Google Shape;125;g3a74593eafb_0_2"/>
          <p:cNvSpPr txBox="1">
            <a:spLocks noGrp="1"/>
          </p:cNvSpPr>
          <p:nvPr>
            <p:ph type="body" idx="2"/>
          </p:nvPr>
        </p:nvSpPr>
        <p:spPr>
          <a:xfrm>
            <a:off x="6613300" y="2207500"/>
            <a:ext cx="5453200" cy="43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noAutofit/>
          </a:bodyPr>
          <a:lstStyle/>
          <a:p>
            <a:pPr indent="-482588">
              <a:buChar char="●"/>
            </a:pPr>
            <a:r>
              <a:rPr lang="fi-FI"/>
              <a:t>Terveysviestintä voi perustua tieteelliseen tietoon tai arkitietoon.</a:t>
            </a:r>
            <a:endParaRPr/>
          </a:p>
          <a:p>
            <a:pPr indent="-482588">
              <a:buChar char="●"/>
            </a:pPr>
            <a:r>
              <a:rPr lang="fi-FI"/>
              <a:t>Terveysvalistus pyrkii edistämään terveyttä, kun taas viihteellinen terveysviestintä tai kaupallinen mainonta voi antaa ristiriitaisia viestejä.</a:t>
            </a:r>
            <a:endParaRPr/>
          </a:p>
          <a:p>
            <a:pPr indent="0"/>
            <a:endParaRPr/>
          </a:p>
        </p:txBody>
      </p:sp>
      <p:pic>
        <p:nvPicPr>
          <p:cNvPr id="126" name="Google Shape;126;g3a74593eafb_0_2" title="car-commuter-driver-driving(1).jpg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9462" r="19468"/>
          <a:stretch/>
        </p:blipFill>
        <p:spPr>
          <a:xfrm>
            <a:off x="1" y="1"/>
            <a:ext cx="6289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a74593eafb_0_2"/>
          <p:cNvSpPr txBox="1">
            <a:spLocks noGrp="1"/>
          </p:cNvSpPr>
          <p:nvPr>
            <p:ph type="body" idx="4"/>
          </p:nvPr>
        </p:nvSpPr>
        <p:spPr>
          <a:xfrm>
            <a:off x="0" y="6519093"/>
            <a:ext cx="41572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noAutofit/>
          </a:bodyPr>
          <a:lstStyle/>
          <a:p>
            <a:pPr marL="0" indent="0"/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1C9E5B-8F00-45FD-804B-A2403E88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9" y="42181"/>
            <a:ext cx="10515600" cy="823913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Some on monelle tärkeä terveysviestinnän kanava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134BE6-8F65-49E6-9BE0-8049671E9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30" y="767760"/>
            <a:ext cx="5361685" cy="428937"/>
          </a:xfrm>
        </p:spPr>
        <p:txBody>
          <a:bodyPr>
            <a:normAutofit/>
          </a:bodyPr>
          <a:lstStyle/>
          <a:p>
            <a:pPr algn="ctr"/>
            <a:r>
              <a:rPr lang="fi-FI" sz="2000" dirty="0"/>
              <a:t>Terveysalan asiantuntijajärjestöjen somesivustot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08FA1B5-92B1-4678-81BB-E1076530E9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0441" y="1503187"/>
            <a:ext cx="5582347" cy="4686476"/>
          </a:xfrm>
        </p:spPr>
        <p:txBody>
          <a:bodyPr>
            <a:normAutofit/>
          </a:bodyPr>
          <a:lstStyle/>
          <a:p>
            <a:r>
              <a:rPr lang="fi-FI" sz="2000" dirty="0"/>
              <a:t>Materiaalin tuottajina asiantuntijat</a:t>
            </a:r>
          </a:p>
          <a:p>
            <a:r>
              <a:rPr lang="fi-FI" sz="2000" dirty="0"/>
              <a:t>Perustuu tutkittuun tietoon, käytettävissä laajat ajantasaiset tutkimusaineistot</a:t>
            </a:r>
          </a:p>
          <a:p>
            <a:r>
              <a:rPr lang="fi-FI" sz="2000" dirty="0"/>
              <a:t>Sivustot päivitetään säännöllisesti, mahdolliset virheet korjataan </a:t>
            </a:r>
          </a:p>
          <a:p>
            <a:r>
              <a:rPr lang="fi-FI" sz="2000" dirty="0"/>
              <a:t>Motiivina terveysosaamisen lisääminen ja terveyden edistäminen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4C12DD7-8603-486F-A08C-DDDE8391B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9203" y="771291"/>
            <a:ext cx="5464171" cy="428937"/>
          </a:xfrm>
        </p:spPr>
        <p:txBody>
          <a:bodyPr>
            <a:normAutofit/>
          </a:bodyPr>
          <a:lstStyle/>
          <a:p>
            <a:r>
              <a:rPr lang="fi-FI" sz="2000" dirty="0"/>
              <a:t>Terveysaiheiset blogit ja keskustelupalstat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11DDDE8-A11E-496E-B6A0-798AAD021B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388476"/>
            <a:ext cx="5738414" cy="2813295"/>
          </a:xfrm>
        </p:spPr>
        <p:txBody>
          <a:bodyPr>
            <a:normAutofit lnSpcReduction="10000"/>
          </a:bodyPr>
          <a:lstStyle/>
          <a:p>
            <a:r>
              <a:rPr lang="fi-FI" sz="2000" dirty="0"/>
              <a:t>Kuka tahansa voi tuottaa materiaalia</a:t>
            </a:r>
          </a:p>
          <a:p>
            <a:pPr lvl="1"/>
            <a:r>
              <a:rPr lang="fi-FI" sz="2000" dirty="0"/>
              <a:t>Osalla on terveydenalan koulutus, osalla ei</a:t>
            </a:r>
          </a:p>
          <a:p>
            <a:pPr lvl="1"/>
            <a:r>
              <a:rPr lang="fi-FI" sz="2000" dirty="0"/>
              <a:t>Osalla halu jakaa kansantajuistettua tietoa terveysaiheista, osalla motiivina esim. julkisuus tai raha</a:t>
            </a:r>
          </a:p>
          <a:p>
            <a:r>
              <a:rPr lang="fi-FI" sz="2000" dirty="0"/>
              <a:t>Perustuvat usein omiin kokemuksiin tai tulkintoihin muutamista tieteellisistä julkaisuista. Jos ammatillinen pätevyys puuttuu, virhetulkinnat ovat mahdollisia.</a:t>
            </a:r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</p:txBody>
      </p:sp>
      <p:pic>
        <p:nvPicPr>
          <p:cNvPr id="7" name="Kuva 6" descr="Kuva, joka sisältää kohteen teksti, sisä, pöytä, kirjoituspöytä&#10;&#10;Kuvaus luotu automaattisesti">
            <a:extLst>
              <a:ext uri="{FF2B5EF4-FFF2-40B4-BE49-F238E27FC236}">
                <a16:creationId xmlns:a16="http://schemas.microsoft.com/office/drawing/2014/main" id="{B421DBA2-FEF8-4313-9CE4-229A11FCF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81" y="4192490"/>
            <a:ext cx="5582347" cy="2221866"/>
          </a:xfrm>
          <a:prstGeom prst="rect">
            <a:avLst/>
          </a:prstGeom>
        </p:spPr>
      </p:pic>
      <p:pic>
        <p:nvPicPr>
          <p:cNvPr id="8" name="Sisällön paikkamerkki 5" descr="Kuva, joka sisältää kohteen teksti, pöytä, sisä, sotkuinen&#10;&#10;Kuvaus luotu automaattisesti">
            <a:extLst>
              <a:ext uri="{FF2B5EF4-FFF2-40B4-BE49-F238E27FC236}">
                <a16:creationId xmlns:a16="http://schemas.microsoft.com/office/drawing/2014/main" id="{53540CEA-E0D8-4F6F-9CD3-F2135A490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41057"/>
            <a:ext cx="5738414" cy="2273299"/>
          </a:xfrm>
          <a:prstGeom prst="rect">
            <a:avLst/>
          </a:prstGeom>
        </p:spPr>
      </p:pic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9D2194D-BA63-4F31-85B8-0F3A79054D3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74149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D64300D-6B00-4674-85F4-08F44F9320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4FB5BED4-E10A-474A-8E17-5D4196753DC4}"/>
              </a:ext>
            </a:extLst>
          </p:cNvPr>
          <p:cNvSpPr txBox="1"/>
          <p:nvPr/>
        </p:nvSpPr>
        <p:spPr>
          <a:xfrm>
            <a:off x="-336899" y="6499422"/>
            <a:ext cx="34385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freddie</a:t>
            </a:r>
            <a:r>
              <a:rPr lang="en-US" sz="1400" dirty="0">
                <a:latin typeface="Abadi Extra Light" panose="020B0604020202020204" pitchFamily="34" charset="0"/>
              </a:rPr>
              <a:t> marriage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23929B1-D367-43FA-BCF2-C7B1554841E8}"/>
              </a:ext>
            </a:extLst>
          </p:cNvPr>
          <p:cNvSpPr txBox="1"/>
          <p:nvPr/>
        </p:nvSpPr>
        <p:spPr>
          <a:xfrm>
            <a:off x="5279289" y="6492874"/>
            <a:ext cx="34385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Ella Jardim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E95B272-A22B-47AC-875D-9BCD04BDF37B}"/>
              </a:ext>
            </a:extLst>
          </p:cNvPr>
          <p:cNvSpPr txBox="1"/>
          <p:nvPr/>
        </p:nvSpPr>
        <p:spPr>
          <a:xfrm>
            <a:off x="942975" y="5306591"/>
            <a:ext cx="1409699" cy="642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36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THL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C3512523-3237-409B-BDBE-4A177AD43CD7}"/>
              </a:ext>
            </a:extLst>
          </p:cNvPr>
          <p:cNvSpPr/>
          <p:nvPr/>
        </p:nvSpPr>
        <p:spPr>
          <a:xfrm rot="203811">
            <a:off x="8050551" y="4925887"/>
            <a:ext cx="1682072" cy="8496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b="1" dirty="0">
                <a:latin typeface="Bradley Hand ITC" panose="03070402050302030203" pitchFamily="66" charset="0"/>
              </a:rPr>
              <a:t>MY HEALTH BLOG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D4E172F-5230-4459-8C8B-D158E834D5D2}"/>
              </a:ext>
            </a:extLst>
          </p:cNvPr>
          <p:cNvSpPr txBox="1"/>
          <p:nvPr/>
        </p:nvSpPr>
        <p:spPr>
          <a:xfrm>
            <a:off x="2036767" y="3886000"/>
            <a:ext cx="6262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dirty="0">
                <a:latin typeface="Abadi Extra Light" panose="020B0604020202020204" pitchFamily="34" charset="0"/>
              </a:rPr>
              <a:t> </a:t>
            </a:r>
            <a:endParaRPr lang="en-US" sz="1800" dirty="0">
              <a:latin typeface="Abadi Extra Light" panose="020B0604020202020204" pitchFamily="34" charset="0"/>
            </a:endParaRPr>
          </a:p>
        </p:txBody>
      </p:sp>
      <p:sp>
        <p:nvSpPr>
          <p:cNvPr id="17" name="Tekstiruutu 16"/>
          <p:cNvSpPr txBox="1"/>
          <p:nvPr/>
        </p:nvSpPr>
        <p:spPr>
          <a:xfrm>
            <a:off x="3355402" y="3831298"/>
            <a:ext cx="3167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>
              <a:defRPr/>
            </a:pPr>
            <a:r>
              <a:rPr lang="fi-FI" dirty="0">
                <a:latin typeface="Berlin Sans FB Demi" pitchFamily="34" charset="0"/>
              </a:rPr>
              <a:t>Median lukutaito on kykyä analysoida kriittisesti median tapoja vaikuttaa omiin tietoihin, asenteisiin ja mielikuviin</a:t>
            </a:r>
          </a:p>
        </p:txBody>
      </p:sp>
    </p:spTree>
    <p:extLst>
      <p:ext uri="{BB962C8B-B14F-4D97-AF65-F5344CB8AC3E}">
        <p14:creationId xmlns:p14="http://schemas.microsoft.com/office/powerpoint/2010/main" val="4097662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a74593eafb_0_10"/>
          <p:cNvSpPr txBox="1">
            <a:spLocks noGrp="1"/>
          </p:cNvSpPr>
          <p:nvPr>
            <p:ph type="title"/>
          </p:nvPr>
        </p:nvSpPr>
        <p:spPr>
          <a:xfrm>
            <a:off x="747367" y="182016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fi-FI">
                <a:solidFill>
                  <a:schemeClr val="dk1"/>
                </a:solidFill>
              </a:rPr>
              <a:t>Median positiiviset ja negatiiviset terveysvaikutukset</a:t>
            </a:r>
            <a:endParaRPr>
              <a:solidFill>
                <a:schemeClr val="dk1"/>
              </a:solidFill>
            </a:endParaRPr>
          </a:p>
        </p:txBody>
      </p:sp>
      <p:graphicFrame>
        <p:nvGraphicFramePr>
          <p:cNvPr id="133" name="Google Shape;133;g3a74593eafb_0_10"/>
          <p:cNvGraphicFramePr/>
          <p:nvPr/>
        </p:nvGraphicFramePr>
        <p:xfrm>
          <a:off x="336567" y="1292967"/>
          <a:ext cx="11598266" cy="54155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799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9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7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Positiivisia vaikutuksia mm.</a:t>
                      </a:r>
                      <a:endParaRPr sz="2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7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Negatiivisia vaikutuksia mm.</a:t>
                      </a:r>
                      <a:endParaRPr sz="2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9000">
                <a:tc>
                  <a:txBody>
                    <a:bodyPr/>
                    <a:lstStyle/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voi motivoida elintapamuutokseen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neuvoja asiantuntijoilta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voi madaltaa avun hakemista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e-health-palvelut, e-reseptit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tietoa sote-palveluista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sosiaalinen kanssakäyminen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voi helpottaa työntekoa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mielihyvä, viihtyminen, minäkuvan vahvistuminen, rentoutuminen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kansalaisaktiivisuus, moniäänisyys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monipuolistaa oppimista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tieto sirpaleista, ei voi aina luottaa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neuvot voivat haitata terveyttä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tietoturvakysymykset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pelko ja ahdistus voivat lisääntyä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voi vieroittaa läheisistä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kiusaaminen, häirintä, huijaus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haitalliset ajatukset ja toiminta voivat vahvistua, vihapuhe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netti- ja peliriippuvuus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ulkonäköpaineet, itsetunnon heikentyminen, ulkopuolisuus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Char char="●"/>
                      </a:pPr>
                      <a:r>
                        <a:rPr lang="fi-FI" sz="24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keskittymisen haasteet</a:t>
                      </a:r>
                      <a:endParaRPr sz="24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udeo Layouts">
  <a:themeElements>
    <a:clrScheme name="26_FeatureStory">
      <a:dk1>
        <a:srgbClr val="000000"/>
      </a:dk1>
      <a:lt1>
        <a:srgbClr val="F0EBE0"/>
      </a:lt1>
      <a:dk2>
        <a:srgbClr val="4A4A4B"/>
      </a:dk2>
      <a:lt2>
        <a:srgbClr val="C2C3C6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9" ma:contentTypeDescription="Luo uusi asiakirja." ma:contentTypeScope="" ma:versionID="11aae025ef4b50ca47d04dba1f9b272f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6f55aa53dfa803f3d95ab3057799e453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56C9D7-3982-42B0-AAB2-228159D376E9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8e8df33-a090-4ce7-a58b-5234ff1e67e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6517E17-2DB2-431B-B842-E2B5D87EA8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6B6DBB-E701-4CC4-B434-EBFBF8A213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1178</Words>
  <Application>Microsoft Office PowerPoint</Application>
  <PresentationFormat>Laajakuva</PresentationFormat>
  <Paragraphs>176</Paragraphs>
  <Slides>20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13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20</vt:i4>
      </vt:variant>
    </vt:vector>
  </HeadingPairs>
  <TitlesOfParts>
    <vt:vector size="35" baseType="lpstr">
      <vt:lpstr>Abadi Extra Light</vt:lpstr>
      <vt:lpstr>Aptos</vt:lpstr>
      <vt:lpstr>Arial</vt:lpstr>
      <vt:lpstr>Arial Black</vt:lpstr>
      <vt:lpstr>Berlin Sans FB Demi</vt:lpstr>
      <vt:lpstr>Book Antiqua</vt:lpstr>
      <vt:lpstr>Bookman Old Style</vt:lpstr>
      <vt:lpstr>Bradley Hand ITC</vt:lpstr>
      <vt:lpstr>Calibri</vt:lpstr>
      <vt:lpstr>Calibri Light</vt:lpstr>
      <vt:lpstr>Open Sans</vt:lpstr>
      <vt:lpstr>Wingdings</vt:lpstr>
      <vt:lpstr>Wingdings 3</vt:lpstr>
      <vt:lpstr>Office-teema</vt:lpstr>
      <vt:lpstr>Studeo Layouts</vt:lpstr>
      <vt:lpstr>Terveysviestintä ja mediaympäristö</vt:lpstr>
      <vt:lpstr>Terveysviestintä</vt:lpstr>
      <vt:lpstr>PowerPoint-esitys</vt:lpstr>
      <vt:lpstr>Terveysviestinnän muodot</vt:lpstr>
      <vt:lpstr>PowerPoint-esitys</vt:lpstr>
      <vt:lpstr>Media on keskeinen terveysviestinnän kanava</vt:lpstr>
      <vt:lpstr>PowerPoint-esitys</vt:lpstr>
      <vt:lpstr>Some on monelle tärkeä terveysviestinnän kanava</vt:lpstr>
      <vt:lpstr>Median positiiviset ja negatiiviset terveysvaikutukset</vt:lpstr>
      <vt:lpstr>Terveysviestinnässä käytetään monenlaisia vaikuttamisen keinoja</vt:lpstr>
      <vt:lpstr>PowerPoint-esitys</vt:lpstr>
      <vt:lpstr>Terveysmainonnalla luodaan mielikuvia ja tarpeita  - Vaikuttamisen keinot voivat olla sekä emotionaalisia että informatiivisia</vt:lpstr>
      <vt:lpstr>PowerPoint-esitys</vt:lpstr>
      <vt:lpstr>Terveyskampanjoiden tavoitteena on terveyden edistäminen</vt:lpstr>
      <vt:lpstr>Mediaympäristön terveysvaikutukset ovat yksilöllisiä</vt:lpstr>
      <vt:lpstr>PowerPoint-esitys</vt:lpstr>
      <vt:lpstr>PowerPoint-esitys</vt:lpstr>
      <vt:lpstr>Luotettavuuden arviointi jatkuu…</vt:lpstr>
      <vt:lpstr>TERVEYDEN MEDIALUKUTAIDON TEHTÄVÄ PARITTAIN:  Valitkaa terveyteen liittyvä a) mainos b) lehtiartikkeli tai uutinen </vt:lpstr>
      <vt:lpstr>Omilla valinnoilla voi vähentää median käytöstä aiheutuvia haittoja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Paula</dc:creator>
  <cp:lastModifiedBy>Löfström Leena</cp:lastModifiedBy>
  <cp:revision>53</cp:revision>
  <dcterms:created xsi:type="dcterms:W3CDTF">2021-10-14T13:44:28Z</dcterms:created>
  <dcterms:modified xsi:type="dcterms:W3CDTF">2026-08-21T09:22:29Z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