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6" r:id="rId2"/>
    <p:sldMasterId id="2147483665" r:id="rId3"/>
  </p:sldMasterIdLst>
  <p:notesMasterIdLst>
    <p:notesMasterId r:id="rId20"/>
  </p:notesMasterIdLst>
  <p:sldIdLst>
    <p:sldId id="256" r:id="rId4"/>
    <p:sldId id="257" r:id="rId5"/>
    <p:sldId id="258" r:id="rId6"/>
    <p:sldId id="259" r:id="rId7"/>
    <p:sldId id="274" r:id="rId8"/>
    <p:sldId id="260" r:id="rId9"/>
    <p:sldId id="272" r:id="rId10"/>
    <p:sldId id="268" r:id="rId11"/>
    <p:sldId id="261" r:id="rId12"/>
    <p:sldId id="262" r:id="rId13"/>
    <p:sldId id="263" r:id="rId14"/>
    <p:sldId id="271" r:id="rId15"/>
    <p:sldId id="269" r:id="rId16"/>
    <p:sldId id="264" r:id="rId17"/>
    <p:sldId id="266" r:id="rId18"/>
    <p:sldId id="265" r:id="rId19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5" roundtripDataSignature="AMtx7mh8qlsQ2kCQ7hV5nbvDg0QAyUS9T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708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1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customschemas.google.com/relationships/presentationmetadata" Target="meta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4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3.fntdata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2.fntdata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öfström Leena" userId="1a386c4d-4ebf-4de0-8ffe-0d74508ed4b6" providerId="ADAL" clId="{2102CA33-7896-4CF4-856F-E57AD453801F}"/>
    <pc:docChg chg="custSel modSld">
      <pc:chgData name="Löfström Leena" userId="1a386c4d-4ebf-4de0-8ffe-0d74508ed4b6" providerId="ADAL" clId="{2102CA33-7896-4CF4-856F-E57AD453801F}" dt="2026-08-24T07:46:04.194" v="68" actId="207"/>
      <pc:docMkLst>
        <pc:docMk/>
      </pc:docMkLst>
      <pc:sldChg chg="addSp delSp modSp mod">
        <pc:chgData name="Löfström Leena" userId="1a386c4d-4ebf-4de0-8ffe-0d74508ed4b6" providerId="ADAL" clId="{2102CA33-7896-4CF4-856F-E57AD453801F}" dt="2026-08-24T07:46:04.194" v="68" actId="207"/>
        <pc:sldMkLst>
          <pc:docMk/>
          <pc:sldMk cId="547450406" sldId="266"/>
        </pc:sldMkLst>
        <pc:spChg chg="mod">
          <ac:chgData name="Löfström Leena" userId="1a386c4d-4ebf-4de0-8ffe-0d74508ed4b6" providerId="ADAL" clId="{2102CA33-7896-4CF4-856F-E57AD453801F}" dt="2026-08-24T07:41:51.736" v="39" actId="1076"/>
          <ac:spMkLst>
            <pc:docMk/>
            <pc:sldMk cId="547450406" sldId="266"/>
            <ac:spMk id="2" creationId="{6B39D439-FE8C-4B4E-97DE-B63AAF2AB4D4}"/>
          </ac:spMkLst>
        </pc:spChg>
        <pc:spChg chg="mod">
          <ac:chgData name="Löfström Leena" userId="1a386c4d-4ebf-4de0-8ffe-0d74508ed4b6" providerId="ADAL" clId="{2102CA33-7896-4CF4-856F-E57AD453801F}" dt="2026-08-21T11:04:02.224" v="1" actId="1076"/>
          <ac:spMkLst>
            <pc:docMk/>
            <pc:sldMk cId="547450406" sldId="266"/>
            <ac:spMk id="3" creationId="{BFA9C0AA-C1DA-4B4E-A384-6EAC80BDC314}"/>
          </ac:spMkLst>
        </pc:spChg>
        <pc:spChg chg="mod">
          <ac:chgData name="Löfström Leena" userId="1a386c4d-4ebf-4de0-8ffe-0d74508ed4b6" providerId="ADAL" clId="{2102CA33-7896-4CF4-856F-E57AD453801F}" dt="2026-08-24T07:41:55.404" v="40" actId="1076"/>
          <ac:spMkLst>
            <pc:docMk/>
            <pc:sldMk cId="547450406" sldId="266"/>
            <ac:spMk id="4" creationId="{CACB8B86-F6EC-4162-B249-0F38CB6010B7}"/>
          </ac:spMkLst>
        </pc:spChg>
        <pc:spChg chg="mod">
          <ac:chgData name="Löfström Leena" userId="1a386c4d-4ebf-4de0-8ffe-0d74508ed4b6" providerId="ADAL" clId="{2102CA33-7896-4CF4-856F-E57AD453801F}" dt="2026-08-24T07:42:00.037" v="41" actId="1076"/>
          <ac:spMkLst>
            <pc:docMk/>
            <pc:sldMk cId="547450406" sldId="266"/>
            <ac:spMk id="5" creationId="{888CA6BD-6D2E-46D2-96C1-0FD31F7ECE8F}"/>
          </ac:spMkLst>
        </pc:spChg>
        <pc:spChg chg="mod">
          <ac:chgData name="Löfström Leena" userId="1a386c4d-4ebf-4de0-8ffe-0d74508ed4b6" providerId="ADAL" clId="{2102CA33-7896-4CF4-856F-E57AD453801F}" dt="2026-08-21T11:04:28.617" v="3" actId="14100"/>
          <ac:spMkLst>
            <pc:docMk/>
            <pc:sldMk cId="547450406" sldId="266"/>
            <ac:spMk id="6" creationId="{2445F65B-D8E3-451B-B5A3-51D39D09A32D}"/>
          </ac:spMkLst>
        </pc:spChg>
        <pc:spChg chg="add mod">
          <ac:chgData name="Löfström Leena" userId="1a386c4d-4ebf-4de0-8ffe-0d74508ed4b6" providerId="ADAL" clId="{2102CA33-7896-4CF4-856F-E57AD453801F}" dt="2026-08-24T07:37:35.737" v="38" actId="1076"/>
          <ac:spMkLst>
            <pc:docMk/>
            <pc:sldMk cId="547450406" sldId="266"/>
            <ac:spMk id="7" creationId="{2E5AF179-3EF9-AE8D-9CA1-964D5062F681}"/>
          </ac:spMkLst>
        </pc:spChg>
        <pc:spChg chg="add mod">
          <ac:chgData name="Löfström Leena" userId="1a386c4d-4ebf-4de0-8ffe-0d74508ed4b6" providerId="ADAL" clId="{2102CA33-7896-4CF4-856F-E57AD453801F}" dt="2026-08-24T07:46:04.194" v="68" actId="207"/>
          <ac:spMkLst>
            <pc:docMk/>
            <pc:sldMk cId="547450406" sldId="266"/>
            <ac:spMk id="9" creationId="{8E71E967-68D3-74FF-535D-E0A8B22A95FF}"/>
          </ac:spMkLst>
        </pc:spChg>
        <pc:spChg chg="mod">
          <ac:chgData name="Löfström Leena" userId="1a386c4d-4ebf-4de0-8ffe-0d74508ed4b6" providerId="ADAL" clId="{2102CA33-7896-4CF4-856F-E57AD453801F}" dt="2026-08-21T11:05:03.690" v="7" actId="14100"/>
          <ac:spMkLst>
            <pc:docMk/>
            <pc:sldMk cId="547450406" sldId="266"/>
            <ac:spMk id="13" creationId="{1059CCD7-ACE9-4315-804B-8BD73665D2DD}"/>
          </ac:spMkLst>
        </pc:spChg>
        <pc:spChg chg="mod">
          <ac:chgData name="Löfström Leena" userId="1a386c4d-4ebf-4de0-8ffe-0d74508ed4b6" providerId="ADAL" clId="{2102CA33-7896-4CF4-856F-E57AD453801F}" dt="2026-08-24T07:42:03.021" v="42" actId="1076"/>
          <ac:spMkLst>
            <pc:docMk/>
            <pc:sldMk cId="547450406" sldId="266"/>
            <ac:spMk id="21" creationId="{706FA39C-429B-4AC5-9552-2D45F41866A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6ffb2e7d5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8" name="Google Shape;68;g36ffb2e7d59_0_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9a09b91c6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1" name="Google Shape;131;g39a09b91c61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96350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p1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6" name="Google Shape;7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4" name="Google Shape;8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000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•"/>
            </a:pPr>
            <a:r>
              <a:rPr lang="fi-FI" sz="2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Luontoliikunta tukee fyysistä, psyykkistä ja sosiaalista hyvinvointia, esim. </a:t>
            </a:r>
            <a:endParaRPr sz="21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1" name="Google Shape;9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a1e7f13a99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" name="Google Shape;100;g3a1e7f13a99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6ff9f30d69_0_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6" name="Google Shape;106;g36ff9f30d69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9a09b91c61_0_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3" name="Google Shape;123;g39a09b91c61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A1BFD2-CF45-47B5-BF71-4CCD1479CB62}" type="slidenum">
              <a:rPr lang="fi-FI" smtClean="0"/>
              <a:t>13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22014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&amp; Image">
  <p:cSld name="Title &amp; Image">
    <p:bg>
      <p:bgPr>
        <a:solidFill>
          <a:srgbClr val="FFFFFF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12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46134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i-FI"/>
          </a:p>
        </p:txBody>
      </p:sp>
      <p:pic>
        <p:nvPicPr>
          <p:cNvPr id="10" name="Google Shape;10;p12" descr="Studeo_Logo_Musta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45954" y="4686778"/>
            <a:ext cx="883744" cy="38470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2"/>
          <p:cNvSpPr txBox="1">
            <a:spLocks noGrp="1"/>
          </p:cNvSpPr>
          <p:nvPr>
            <p:ph type="body" idx="1"/>
          </p:nvPr>
        </p:nvSpPr>
        <p:spPr>
          <a:xfrm>
            <a:off x="647700" y="3414117"/>
            <a:ext cx="7848600" cy="5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457200" marR="0" lvl="0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pen Sans"/>
              <a:buNone/>
              <a:defRPr sz="21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Open Sans"/>
              <a:buNone/>
              <a:defRPr sz="2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Open Sans"/>
              <a:buNone/>
              <a:defRPr sz="2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Open Sans"/>
              <a:buNone/>
              <a:defRPr sz="2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Open Sans"/>
              <a:buNone/>
              <a:defRPr sz="2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2" name="Google Shape;12;p12"/>
          <p:cNvSpPr txBox="1">
            <a:spLocks noGrp="1"/>
          </p:cNvSpPr>
          <p:nvPr>
            <p:ph type="body" idx="3"/>
          </p:nvPr>
        </p:nvSpPr>
        <p:spPr>
          <a:xfrm>
            <a:off x="153266" y="4769595"/>
            <a:ext cx="3117900" cy="3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3750" rIns="34275" bIns="1715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Open Sans"/>
              <a:buNone/>
              <a:defRPr sz="13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52ED3-3C46-4C9A-9738-67B2D875E7E2}" type="datetime2">
              <a:rPr lang="en-US" smtClean="0"/>
              <a:pPr/>
              <a:t>Monday, August 24, 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144814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Agenda" type="tx">
  <p:cSld name="TITLE_AND_BOD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9"/>
          <p:cNvSpPr txBox="1">
            <a:spLocks noGrp="1"/>
          </p:cNvSpPr>
          <p:nvPr>
            <p:ph type="title"/>
          </p:nvPr>
        </p:nvSpPr>
        <p:spPr>
          <a:xfrm>
            <a:off x="647700" y="565786"/>
            <a:ext cx="7848563" cy="471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400"/>
              <a:buFont typeface="Open Sans"/>
              <a:buNone/>
              <a:defRPr sz="2775" b="1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9"/>
          <p:cNvSpPr txBox="1">
            <a:spLocks noGrp="1"/>
          </p:cNvSpPr>
          <p:nvPr>
            <p:ph type="body" idx="1"/>
          </p:nvPr>
        </p:nvSpPr>
        <p:spPr>
          <a:xfrm>
            <a:off x="647700" y="1154430"/>
            <a:ext cx="7848563" cy="3397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58420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Char char="•"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58420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Char char="•"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58420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Char char="•"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58420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Char char="•"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58420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Char char="•"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pic>
        <p:nvPicPr>
          <p:cNvPr id="47" name="Google Shape;47;p19" descr="Studeo_Logo_Musta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45955" y="4686778"/>
            <a:ext cx="883746" cy="3847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esentation Title">
  <p:cSld name="Presentation Title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7"/>
          <p:cNvSpPr txBox="1">
            <a:spLocks noGrp="1"/>
          </p:cNvSpPr>
          <p:nvPr>
            <p:ph type="body" idx="1"/>
          </p:nvPr>
        </p:nvSpPr>
        <p:spPr>
          <a:xfrm>
            <a:off x="704850" y="2810081"/>
            <a:ext cx="7848600" cy="591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Open Sans"/>
              <a:buNone/>
              <a:defRPr sz="21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Font typeface="Open Sans"/>
              <a:buNone/>
              <a:defRPr sz="2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Font typeface="Open Sans"/>
              <a:buNone/>
              <a:defRPr sz="2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Font typeface="Open Sans"/>
              <a:buNone/>
              <a:defRPr sz="2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Font typeface="Open Sans"/>
              <a:buNone/>
              <a:defRPr sz="2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0" name="Google Shape;50;p17"/>
          <p:cNvSpPr txBox="1">
            <a:spLocks noGrp="1"/>
          </p:cNvSpPr>
          <p:nvPr>
            <p:ph type="title"/>
          </p:nvPr>
        </p:nvSpPr>
        <p:spPr>
          <a:xfrm>
            <a:off x="647700" y="1660680"/>
            <a:ext cx="7848600" cy="1049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ulletlist with Title">
  <p:cSld name="Bulletlist with Title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22" descr="Studeo_Logo_Musta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45955" y="4686778"/>
            <a:ext cx="883746" cy="384707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22"/>
          <p:cNvSpPr txBox="1">
            <a:spLocks noGrp="1"/>
          </p:cNvSpPr>
          <p:nvPr>
            <p:ph type="body" idx="1"/>
          </p:nvPr>
        </p:nvSpPr>
        <p:spPr>
          <a:xfrm>
            <a:off x="647700" y="1185863"/>
            <a:ext cx="7848600" cy="3391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58420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Char char="•"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57150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Open Sans"/>
              <a:buChar char="•"/>
              <a:defRPr sz="202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58420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Char char="•"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58420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Char char="•"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58420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Char char="•"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4" name="Google Shape;54;p22"/>
          <p:cNvSpPr txBox="1">
            <a:spLocks noGrp="1"/>
          </p:cNvSpPr>
          <p:nvPr>
            <p:ph type="title"/>
          </p:nvPr>
        </p:nvSpPr>
        <p:spPr>
          <a:xfrm>
            <a:off x="647700" y="565787"/>
            <a:ext cx="7848600" cy="471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400"/>
              <a:buFont typeface="Open Sans"/>
              <a:buNone/>
              <a:defRPr sz="2775" b="1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Image Left &amp; Paragraph with Title">
  <p:cSld name="Image Left &amp; Paragraph with Title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23" descr="Studeo_Logo_Musta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45955" y="4686778"/>
            <a:ext cx="883746" cy="384707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23"/>
          <p:cNvSpPr txBox="1">
            <a:spLocks noGrp="1"/>
          </p:cNvSpPr>
          <p:nvPr>
            <p:ph type="body" idx="1"/>
          </p:nvPr>
        </p:nvSpPr>
        <p:spPr>
          <a:xfrm>
            <a:off x="5124450" y="538791"/>
            <a:ext cx="3528060" cy="729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400"/>
              <a:buFont typeface="Open Sans"/>
              <a:buNone/>
              <a:defRPr sz="277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8" name="Google Shape;58;p23"/>
          <p:cNvSpPr txBox="1">
            <a:spLocks noGrp="1"/>
          </p:cNvSpPr>
          <p:nvPr>
            <p:ph type="body" idx="2"/>
          </p:nvPr>
        </p:nvSpPr>
        <p:spPr>
          <a:xfrm>
            <a:off x="5124450" y="1370885"/>
            <a:ext cx="3528060" cy="323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9" name="Google Shape;59;p23"/>
          <p:cNvSpPr>
            <a:spLocks noGrp="1"/>
          </p:cNvSpPr>
          <p:nvPr>
            <p:ph type="pic" idx="3"/>
          </p:nvPr>
        </p:nvSpPr>
        <p:spPr>
          <a:xfrm>
            <a:off x="9525" y="0"/>
            <a:ext cx="4572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60" name="Google Shape;60;p23"/>
          <p:cNvSpPr txBox="1">
            <a:spLocks noGrp="1"/>
          </p:cNvSpPr>
          <p:nvPr>
            <p:ph type="body" idx="4"/>
          </p:nvPr>
        </p:nvSpPr>
        <p:spPr>
          <a:xfrm>
            <a:off x="155524" y="4791746"/>
            <a:ext cx="3117971" cy="327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Open Sans"/>
              <a:buNone/>
              <a:defRPr sz="1275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wo Paragraph with Title">
  <p:cSld name="Two Paragraph with Title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24" descr="Studeo_Logo_Musta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45955" y="4686778"/>
            <a:ext cx="883746" cy="384707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24"/>
          <p:cNvSpPr txBox="1">
            <a:spLocks noGrp="1"/>
          </p:cNvSpPr>
          <p:nvPr>
            <p:ph type="body" idx="1"/>
          </p:nvPr>
        </p:nvSpPr>
        <p:spPr>
          <a:xfrm>
            <a:off x="4730087" y="1371682"/>
            <a:ext cx="3847500" cy="3117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4" name="Google Shape;64;p24"/>
          <p:cNvSpPr txBox="1">
            <a:spLocks noGrp="1"/>
          </p:cNvSpPr>
          <p:nvPr>
            <p:ph type="body" idx="2"/>
          </p:nvPr>
        </p:nvSpPr>
        <p:spPr>
          <a:xfrm>
            <a:off x="604405" y="539588"/>
            <a:ext cx="7973183" cy="725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400"/>
              <a:buFont typeface="Open Sans"/>
              <a:buNone/>
              <a:defRPr sz="277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5" name="Google Shape;65;p24"/>
          <p:cNvSpPr txBox="1">
            <a:spLocks noGrp="1"/>
          </p:cNvSpPr>
          <p:nvPr>
            <p:ph type="body" idx="3"/>
          </p:nvPr>
        </p:nvSpPr>
        <p:spPr>
          <a:xfrm>
            <a:off x="604405" y="1371682"/>
            <a:ext cx="3847500" cy="3117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3225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4528E25-B98F-46B6-9057-8124C97AD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43826C2-B2DE-45A7-AE3E-9E3432CE88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D716823-3F91-42EB-AD8A-A9EB624F52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4EB24D5-8685-4B05-A195-E20D0DC26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24.8.2026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56D47B6-89BD-4B34-8767-9C62B11C7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D7F0ECA-9E88-4694-8143-5F870252B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31845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Image Left &amp; Paragraph with Title">
  <p:cSld name="Image Left &amp; Paragraph with 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13" descr="Studeo_Logo_Musta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45954" y="4686778"/>
            <a:ext cx="883744" cy="384706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13"/>
          <p:cNvSpPr txBox="1">
            <a:spLocks noGrp="1"/>
          </p:cNvSpPr>
          <p:nvPr>
            <p:ph type="body" idx="1"/>
          </p:nvPr>
        </p:nvSpPr>
        <p:spPr>
          <a:xfrm>
            <a:off x="5124450" y="538791"/>
            <a:ext cx="3528000" cy="7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4572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Open Sans"/>
              <a:buNone/>
              <a:defRPr sz="28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6" name="Google Shape;16;p13"/>
          <p:cNvSpPr txBox="1">
            <a:spLocks noGrp="1"/>
          </p:cNvSpPr>
          <p:nvPr>
            <p:ph type="body" idx="2"/>
          </p:nvPr>
        </p:nvSpPr>
        <p:spPr>
          <a:xfrm>
            <a:off x="5124450" y="1370885"/>
            <a:ext cx="3528000" cy="323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7" name="Google Shape;17;p13"/>
          <p:cNvSpPr>
            <a:spLocks noGrp="1"/>
          </p:cNvSpPr>
          <p:nvPr>
            <p:ph type="pic" idx="3"/>
          </p:nvPr>
        </p:nvSpPr>
        <p:spPr>
          <a:xfrm>
            <a:off x="9525" y="0"/>
            <a:ext cx="4572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8" name="Google Shape;18;p13"/>
          <p:cNvSpPr txBox="1">
            <a:spLocks noGrp="1"/>
          </p:cNvSpPr>
          <p:nvPr>
            <p:ph type="body" idx="4"/>
          </p:nvPr>
        </p:nvSpPr>
        <p:spPr>
          <a:xfrm>
            <a:off x="155525" y="4791745"/>
            <a:ext cx="3117900" cy="3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Open Sans"/>
              <a:buNone/>
              <a:defRPr sz="13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ulletlist with Title">
  <p:cSld name="Bulletlist with 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14" descr="Studeo_Logo_Musta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45954" y="4686778"/>
            <a:ext cx="883744" cy="384706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14"/>
          <p:cNvSpPr txBox="1">
            <a:spLocks noGrp="1"/>
          </p:cNvSpPr>
          <p:nvPr>
            <p:ph type="body" idx="1"/>
          </p:nvPr>
        </p:nvSpPr>
        <p:spPr>
          <a:xfrm>
            <a:off x="647700" y="1185863"/>
            <a:ext cx="7848600" cy="33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457200" marR="0" lvl="0" indent="-36195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Open Sans"/>
              <a:buChar char="•"/>
              <a:defRPr sz="20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6195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6195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6195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2" name="Google Shape;22;p14"/>
          <p:cNvSpPr txBox="1">
            <a:spLocks noGrp="1"/>
          </p:cNvSpPr>
          <p:nvPr>
            <p:ph type="title"/>
          </p:nvPr>
        </p:nvSpPr>
        <p:spPr>
          <a:xfrm>
            <a:off x="647700" y="565787"/>
            <a:ext cx="7848600" cy="4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Open Sans"/>
              <a:buNone/>
              <a:defRPr sz="2800" b="1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Image Right &amp; Paragraph with Title">
  <p:cSld name="Image Right &amp; Paragraph with Titl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>
            <a:spLocks noGrp="1"/>
          </p:cNvSpPr>
          <p:nvPr>
            <p:ph type="pic" idx="2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</p:spPr>
      </p:sp>
      <p:pic>
        <p:nvPicPr>
          <p:cNvPr id="25" name="Google Shape;25;p15" descr="Studeo_Logo_Musta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617" y="4686778"/>
            <a:ext cx="883744" cy="384706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15"/>
          <p:cNvSpPr txBox="1">
            <a:spLocks noGrp="1"/>
          </p:cNvSpPr>
          <p:nvPr>
            <p:ph type="body" idx="1"/>
          </p:nvPr>
        </p:nvSpPr>
        <p:spPr>
          <a:xfrm>
            <a:off x="599837" y="538791"/>
            <a:ext cx="3463500" cy="7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4572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Open Sans"/>
              <a:buNone/>
              <a:defRPr sz="28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7" name="Google Shape;27;p15"/>
          <p:cNvSpPr txBox="1">
            <a:spLocks noGrp="1"/>
          </p:cNvSpPr>
          <p:nvPr>
            <p:ph type="body" idx="3"/>
          </p:nvPr>
        </p:nvSpPr>
        <p:spPr>
          <a:xfrm>
            <a:off x="599837" y="1382315"/>
            <a:ext cx="3463500" cy="32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8" name="Google Shape;28;p15"/>
          <p:cNvSpPr txBox="1">
            <a:spLocks noGrp="1"/>
          </p:cNvSpPr>
          <p:nvPr>
            <p:ph type="body" idx="4"/>
          </p:nvPr>
        </p:nvSpPr>
        <p:spPr>
          <a:xfrm>
            <a:off x="6971382" y="4792976"/>
            <a:ext cx="1976700" cy="3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457200" marR="0" lvl="0" indent="-2286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Open Sans"/>
              <a:buNone/>
              <a:defRPr sz="13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wo Paragraph with Title">
  <p:cSld name="Two Paragraph with Title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18" descr="Studeo_Logo_Musta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45954" y="4686778"/>
            <a:ext cx="883744" cy="384706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18"/>
          <p:cNvSpPr txBox="1">
            <a:spLocks noGrp="1"/>
          </p:cNvSpPr>
          <p:nvPr>
            <p:ph type="body" idx="1"/>
          </p:nvPr>
        </p:nvSpPr>
        <p:spPr>
          <a:xfrm>
            <a:off x="4730087" y="1371682"/>
            <a:ext cx="3847500" cy="31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2" name="Google Shape;32;p18"/>
          <p:cNvSpPr txBox="1">
            <a:spLocks noGrp="1"/>
          </p:cNvSpPr>
          <p:nvPr>
            <p:ph type="body" idx="2"/>
          </p:nvPr>
        </p:nvSpPr>
        <p:spPr>
          <a:xfrm>
            <a:off x="604405" y="539588"/>
            <a:ext cx="7973100" cy="7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4572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Open Sans"/>
              <a:buNone/>
              <a:defRPr sz="28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3" name="Google Shape;33;p18"/>
          <p:cNvSpPr txBox="1">
            <a:spLocks noGrp="1"/>
          </p:cNvSpPr>
          <p:nvPr>
            <p:ph type="body" idx="3"/>
          </p:nvPr>
        </p:nvSpPr>
        <p:spPr>
          <a:xfrm>
            <a:off x="604404" y="1371682"/>
            <a:ext cx="3847500" cy="31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None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Agenda" type="tx">
  <p:cSld name="TITLE_AND_BOD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0"/>
          <p:cNvSpPr txBox="1">
            <a:spLocks noGrp="1"/>
          </p:cNvSpPr>
          <p:nvPr>
            <p:ph type="title"/>
          </p:nvPr>
        </p:nvSpPr>
        <p:spPr>
          <a:xfrm>
            <a:off x="647700" y="565787"/>
            <a:ext cx="7848600" cy="4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Open Sans"/>
              <a:buNone/>
              <a:defRPr sz="2800" b="1" i="0"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0"/>
          <p:cNvSpPr txBox="1">
            <a:spLocks noGrp="1"/>
          </p:cNvSpPr>
          <p:nvPr>
            <p:ph type="body" idx="1"/>
          </p:nvPr>
        </p:nvSpPr>
        <p:spPr>
          <a:xfrm>
            <a:off x="647700" y="1154430"/>
            <a:ext cx="7848600" cy="33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457200" marR="0" lvl="0" indent="-36195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6195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6195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6195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6195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1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pic>
        <p:nvPicPr>
          <p:cNvPr id="37" name="Google Shape;37;p20" descr="Studeo_Logo_Musta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45954" y="4686778"/>
            <a:ext cx="883744" cy="3847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ulletlist">
  <p:cSld name="Bulletlis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1"/>
          <p:cNvSpPr txBox="1">
            <a:spLocks noGrp="1"/>
          </p:cNvSpPr>
          <p:nvPr>
            <p:ph type="body" idx="1"/>
          </p:nvPr>
        </p:nvSpPr>
        <p:spPr>
          <a:xfrm>
            <a:off x="647700" y="606742"/>
            <a:ext cx="7848600" cy="231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>
            <a:lvl1pPr marL="457200" marR="0" lvl="0" indent="-36195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1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6195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1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6195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1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6195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1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6195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Open Sans"/>
              <a:buChar char="•"/>
              <a:defRPr sz="21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pic>
        <p:nvPicPr>
          <p:cNvPr id="40" name="Google Shape;40;p21" descr="Studeo_Logo_Musta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45954" y="4686778"/>
            <a:ext cx="883744" cy="3847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52ED3-3C46-4C9A-9738-67B2D875E7E2}" type="datetime2">
              <a:rPr lang="en-US" smtClean="0"/>
              <a:pPr/>
              <a:t>Monday, August 24, 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3023502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4528E25-B98F-46B6-9057-8124C97AD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43826C2-B2DE-45A7-AE3E-9E3432CE88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D716823-3F91-42EB-AD8A-A9EB624F52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4EB24D5-8685-4B05-A195-E20D0DC26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0886-94D6-40BF-90AE-6114E509F23C}" type="datetimeFigureOut">
              <a:rPr lang="fi-FI" smtClean="0"/>
              <a:t>24.8.2026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56D47B6-89BD-4B34-8767-9C62B11C7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D7F0ECA-9E88-4694-8143-5F870252B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91563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1" descr="Studeo_Logo_Musta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8145954" y="4686778"/>
            <a:ext cx="883744" cy="38470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1"/>
          <p:cNvSpPr txBox="1">
            <a:spLocks noGrp="1"/>
          </p:cNvSpPr>
          <p:nvPr>
            <p:ph type="title"/>
          </p:nvPr>
        </p:nvSpPr>
        <p:spPr>
          <a:xfrm>
            <a:off x="647700" y="1660680"/>
            <a:ext cx="7848600" cy="10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normAutofit/>
          </a:bodyPr>
          <a:lstStyle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Open Sans"/>
              <a:buNone/>
              <a:defRPr sz="32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2" r:id="rId8"/>
    <p:sldLayoutId id="2147483663" r:id="rId9"/>
    <p:sldLayoutId id="2147483664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oogle Shape;42;p16" descr="Studeo_Logo_Musta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145955" y="4686778"/>
            <a:ext cx="883746" cy="384707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16"/>
          <p:cNvSpPr txBox="1">
            <a:spLocks noGrp="1"/>
          </p:cNvSpPr>
          <p:nvPr>
            <p:ph type="title"/>
          </p:nvPr>
        </p:nvSpPr>
        <p:spPr>
          <a:xfrm>
            <a:off x="647700" y="1660680"/>
            <a:ext cx="7848600" cy="1049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86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86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86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86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86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86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86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86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00"/>
              <a:buFont typeface="Open Sans"/>
              <a:buNone/>
              <a:defRPr sz="8600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0">
          <p15:clr>
            <a:srgbClr val="F26B43"/>
          </p15:clr>
        </p15:guide>
        <p15:guide id="2" pos="768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270D5D2F-EBCA-4961-A65F-878914F34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B053E8C-F46A-4BE3-AC1C-797C12E98B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7946D58-41C0-4CD4-8D6A-7214DD2FCA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C20886-94D6-40BF-90AE-6114E509F23C}" type="datetimeFigureOut">
              <a:rPr lang="fi-FI" smtClean="0"/>
              <a:t>24.8.2026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5D7F183-FEA2-4A49-BD83-FABB0E0B73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DCA2F7D-F6C0-4708-928D-12CB87074F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0C504-9F56-4EC1-94DA-D164E99E50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63394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6ffb2e7d59_0_0"/>
          <p:cNvSpPr txBox="1">
            <a:spLocks noGrp="1"/>
          </p:cNvSpPr>
          <p:nvPr>
            <p:ph type="body" idx="1"/>
          </p:nvPr>
        </p:nvSpPr>
        <p:spPr>
          <a:xfrm>
            <a:off x="647700" y="3414117"/>
            <a:ext cx="7848600" cy="5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/>
          <a:p>
            <a:pPr marL="0" lvl="0" indent="0" algn="l" rtl="0">
              <a:lnSpc>
                <a:spcPct val="135294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400"/>
              <a:buFont typeface="Arial"/>
              <a:buNone/>
            </a:pPr>
            <a:r>
              <a:rPr lang="fi-FI" sz="3200" b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 Eliöryhmät</a:t>
            </a:r>
            <a:endParaRPr sz="3200" b="1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endParaRPr/>
          </a:p>
        </p:txBody>
      </p:sp>
      <p:sp>
        <p:nvSpPr>
          <p:cNvPr id="71" name="Google Shape;71;g36ffb2e7d59_0_0"/>
          <p:cNvSpPr txBox="1">
            <a:spLocks noGrp="1"/>
          </p:cNvSpPr>
          <p:nvPr>
            <p:ph type="body" idx="3"/>
          </p:nvPr>
        </p:nvSpPr>
        <p:spPr>
          <a:xfrm>
            <a:off x="153266" y="4769595"/>
            <a:ext cx="3117900" cy="3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3750" rIns="34275" bIns="171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fi-FI"/>
              <a:t>Lähde: Piqsels, CC0</a:t>
            </a:r>
            <a:endParaRPr/>
          </a:p>
        </p:txBody>
      </p:sp>
      <p:pic>
        <p:nvPicPr>
          <p:cNvPr id="72" name="Google Shape;72;g36ffb2e7d59_0_0" title="human-thoughts-in-thoughts-head (1)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-1187" b="13259"/>
          <a:stretch/>
        </p:blipFill>
        <p:spPr>
          <a:xfrm>
            <a:off x="0" y="-77650"/>
            <a:ext cx="9144001" cy="4767125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g36ffb2e7d59_0_0"/>
          <p:cNvSpPr txBox="1"/>
          <p:nvPr/>
        </p:nvSpPr>
        <p:spPr>
          <a:xfrm>
            <a:off x="507775" y="4151713"/>
            <a:ext cx="8358300" cy="4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fi-FI" sz="29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Terveysviestinnän luotettavuuden arviointi</a:t>
            </a: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2F3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8" title="puhekupla-ikoni-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9600" y="221950"/>
            <a:ext cx="1159250" cy="115925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8"/>
          <p:cNvSpPr txBox="1">
            <a:spLocks noGrp="1"/>
          </p:cNvSpPr>
          <p:nvPr>
            <p:ph type="title" idx="4294967295"/>
          </p:nvPr>
        </p:nvSpPr>
        <p:spPr>
          <a:xfrm>
            <a:off x="647700" y="410987"/>
            <a:ext cx="7848600" cy="4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fi-FI"/>
              <a:t>Keskustelu</a:t>
            </a:r>
            <a:endParaRPr/>
          </a:p>
        </p:txBody>
      </p:sp>
      <p:sp>
        <p:nvSpPr>
          <p:cNvPr id="118" name="Google Shape;118;p8"/>
          <p:cNvSpPr txBox="1">
            <a:spLocks noGrp="1"/>
          </p:cNvSpPr>
          <p:nvPr>
            <p:ph type="body" idx="1"/>
          </p:nvPr>
        </p:nvSpPr>
        <p:spPr>
          <a:xfrm>
            <a:off x="1528175" y="1009875"/>
            <a:ext cx="7039800" cy="13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2100"/>
              <a:buNone/>
            </a:pPr>
            <a:r>
              <a:rPr lang="fi-FI" sz="2000"/>
              <a:t>Internetissä ja sosiaalisessa mediassa on tarjolla paljon väärää tietoa terveydestä ja sairauksista sekä niiden hoidosta. Miksi terveyteen liittyvä väärä tieto leviää, ja miksi sitä uskotaan? </a:t>
            </a:r>
            <a:r>
              <a:rPr lang="fi-FI" sz="1500"/>
              <a:t>(Yo-koetehtävä 7, s.2022)</a:t>
            </a:r>
            <a:endParaRPr sz="1500"/>
          </a:p>
        </p:txBody>
      </p:sp>
      <p:pic>
        <p:nvPicPr>
          <p:cNvPr id="119" name="Google Shape;119;p8"/>
          <p:cNvPicPr preferRelativeResize="0"/>
          <p:nvPr/>
        </p:nvPicPr>
        <p:blipFill rotWithShape="1">
          <a:blip r:embed="rId4">
            <a:alphaModFix/>
          </a:blip>
          <a:srcRect l="-2470" t="5009" r="2470" b="-5009"/>
          <a:stretch/>
        </p:blipFill>
        <p:spPr>
          <a:xfrm>
            <a:off x="2330775" y="2500675"/>
            <a:ext cx="4271649" cy="2377226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8"/>
          <p:cNvSpPr txBox="1">
            <a:spLocks noGrp="1"/>
          </p:cNvSpPr>
          <p:nvPr>
            <p:ph type="body" idx="3"/>
          </p:nvPr>
        </p:nvSpPr>
        <p:spPr>
          <a:xfrm>
            <a:off x="136274" y="4621675"/>
            <a:ext cx="2194500" cy="3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fi-FI" sz="1300">
                <a:solidFill>
                  <a:schemeClr val="dk1"/>
                </a:solidFill>
              </a:rPr>
              <a:t>Lähde: YTL, Terveystiedon ylioppilaskoe 2022</a:t>
            </a:r>
            <a:endParaRPr sz="13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g39a09b91c61_0_2" title="pexels-photo-4047286.jpe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22615" r="1798"/>
          <a:stretch/>
        </p:blipFill>
        <p:spPr>
          <a:xfrm>
            <a:off x="4271325" y="0"/>
            <a:ext cx="487267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g39a09b91c61_0_2"/>
          <p:cNvSpPr txBox="1">
            <a:spLocks noGrp="1"/>
          </p:cNvSpPr>
          <p:nvPr>
            <p:ph type="body" idx="1"/>
          </p:nvPr>
        </p:nvSpPr>
        <p:spPr>
          <a:xfrm>
            <a:off x="244850" y="320250"/>
            <a:ext cx="4475700" cy="7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fi-FI">
                <a:solidFill>
                  <a:srgbClr val="333333"/>
                </a:solidFill>
              </a:rPr>
              <a:t>Ihmisen kyky käsitellä tietoa on rajallinen</a:t>
            </a:r>
            <a:endParaRPr>
              <a:solidFill>
                <a:srgbClr val="333333"/>
              </a:solidFill>
            </a:endParaRPr>
          </a:p>
        </p:txBody>
      </p:sp>
      <p:sp>
        <p:nvSpPr>
          <p:cNvPr id="127" name="Google Shape;127;g39a09b91c61_0_2"/>
          <p:cNvSpPr txBox="1">
            <a:spLocks noGrp="1"/>
          </p:cNvSpPr>
          <p:nvPr>
            <p:ph type="body" idx="3"/>
          </p:nvPr>
        </p:nvSpPr>
        <p:spPr>
          <a:xfrm>
            <a:off x="244850" y="1283125"/>
            <a:ext cx="3918900" cy="330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fi-FI">
                <a:solidFill>
                  <a:schemeClr val="dk1"/>
                </a:solidFill>
              </a:rPr>
              <a:t>Valtavan tietomäärän keskellä joudumme turvautumaan usein nopeaan ja vaivattomaan </a:t>
            </a:r>
            <a:r>
              <a:rPr lang="fi-FI" b="1">
                <a:solidFill>
                  <a:schemeClr val="dk1"/>
                </a:solidFill>
              </a:rPr>
              <a:t>intuitiiviseen ajatteluun.</a:t>
            </a:r>
            <a:endParaRPr b="1">
              <a:solidFill>
                <a:schemeClr val="dk1"/>
              </a:solidFill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fi-FI">
                <a:solidFill>
                  <a:schemeClr val="dk1"/>
                </a:solidFill>
              </a:rPr>
              <a:t>Luotettava tiedon arviointi vaatii </a:t>
            </a:r>
            <a:r>
              <a:rPr lang="fi-FI" b="1">
                <a:solidFill>
                  <a:schemeClr val="dk1"/>
                </a:solidFill>
              </a:rPr>
              <a:t>analyyttista ajattelua, </a:t>
            </a:r>
            <a:r>
              <a:rPr lang="fi-FI">
                <a:solidFill>
                  <a:schemeClr val="dk1"/>
                </a:solidFill>
              </a:rPr>
              <a:t>joka on hitaampaa ja vaatii enemmän ponnistelua.</a:t>
            </a:r>
            <a:endParaRPr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chemeClr val="dk1"/>
              </a:solidFill>
            </a:endParaRPr>
          </a:p>
        </p:txBody>
      </p:sp>
      <p:sp>
        <p:nvSpPr>
          <p:cNvPr id="128" name="Google Shape;128;g39a09b91c61_0_2"/>
          <p:cNvSpPr txBox="1">
            <a:spLocks noGrp="1"/>
          </p:cNvSpPr>
          <p:nvPr>
            <p:ph type="body" idx="4"/>
          </p:nvPr>
        </p:nvSpPr>
        <p:spPr>
          <a:xfrm>
            <a:off x="7108907" y="4889251"/>
            <a:ext cx="1976700" cy="3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fi-FI">
                <a:solidFill>
                  <a:srgbClr val="FFFFFF"/>
                </a:solidFill>
              </a:rPr>
              <a:t>Lähde: Pexels, CC0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63907" y="603973"/>
            <a:ext cx="4831775" cy="3623831"/>
          </a:xfrm>
          <a:prstGeom prst="rect">
            <a:avLst/>
          </a:prstGeom>
        </p:spPr>
      </p:pic>
      <p:sp>
        <p:nvSpPr>
          <p:cNvPr id="3" name="Tekstiruutu 2"/>
          <p:cNvSpPr txBox="1"/>
          <p:nvPr/>
        </p:nvSpPr>
        <p:spPr>
          <a:xfrm>
            <a:off x="1166751" y="1986148"/>
            <a:ext cx="191285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000" dirty="0"/>
              <a:t>STIGMA-</a:t>
            </a:r>
          </a:p>
        </p:txBody>
      </p:sp>
      <p:sp>
        <p:nvSpPr>
          <p:cNvPr id="4" name="Tekstiruutu 3"/>
          <p:cNvSpPr txBox="1"/>
          <p:nvPr/>
        </p:nvSpPr>
        <p:spPr>
          <a:xfrm>
            <a:off x="6608619" y="1986148"/>
            <a:ext cx="23869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000" dirty="0"/>
              <a:t>SÄÄNTÖ</a:t>
            </a:r>
          </a:p>
        </p:txBody>
      </p:sp>
    </p:spTree>
    <p:extLst>
      <p:ext uri="{BB962C8B-B14F-4D97-AF65-F5344CB8AC3E}">
        <p14:creationId xmlns:p14="http://schemas.microsoft.com/office/powerpoint/2010/main" val="41356059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408C581-8171-4875-87EF-218DFDBB7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4073" y="471951"/>
            <a:ext cx="4939868" cy="964620"/>
          </a:xfrm>
        </p:spPr>
        <p:txBody>
          <a:bodyPr spcFirstLastPara="1" vert="horz" wrap="square" lIns="68580" tIns="34290" rIns="68580" bIns="34290" rtlCol="0" anchor="b" anchorCtr="0">
            <a:normAutofit fontScale="90000"/>
          </a:bodyPr>
          <a:lstStyle/>
          <a:p>
            <a:r>
              <a:rPr lang="en-US" b="1" dirty="0" err="1"/>
              <a:t>Ajattelun</a:t>
            </a:r>
            <a:r>
              <a:rPr lang="en-US" b="1" dirty="0"/>
              <a:t> </a:t>
            </a:r>
            <a:r>
              <a:rPr lang="en-US" b="1" dirty="0" err="1"/>
              <a:t>vinoumat</a:t>
            </a:r>
            <a:r>
              <a:rPr lang="en-US" b="1" dirty="0"/>
              <a:t> </a:t>
            </a:r>
            <a:r>
              <a:rPr lang="en-US" b="1" dirty="0" err="1"/>
              <a:t>vaikuttavat</a:t>
            </a:r>
            <a:r>
              <a:rPr lang="en-US" b="1" dirty="0"/>
              <a:t> </a:t>
            </a:r>
            <a:r>
              <a:rPr lang="en-US" b="1" dirty="0" err="1"/>
              <a:t>tiedon</a:t>
            </a:r>
            <a:r>
              <a:rPr lang="en-US" b="1" dirty="0"/>
              <a:t> </a:t>
            </a:r>
            <a:r>
              <a:rPr lang="en-US" b="1" dirty="0" err="1"/>
              <a:t>tulkintaan</a:t>
            </a:r>
            <a:endParaRPr lang="en-US" b="1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66A1B51-AE3F-4B2B-8492-4B07569A84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10701" y="1978822"/>
            <a:ext cx="4732019" cy="2627049"/>
          </a:xfrm>
        </p:spPr>
        <p:txBody>
          <a:bodyPr vert="horz" lIns="68580" tIns="34290" rIns="68580" bIns="34290" rtlCol="0">
            <a:normAutofit/>
          </a:bodyPr>
          <a:lstStyle/>
          <a:p>
            <a:r>
              <a:rPr lang="en-US" sz="2400" dirty="0" err="1"/>
              <a:t>Ajattelun</a:t>
            </a:r>
            <a:r>
              <a:rPr lang="en-US" sz="2400" dirty="0"/>
              <a:t> </a:t>
            </a:r>
            <a:r>
              <a:rPr lang="en-US" sz="2400" dirty="0" err="1"/>
              <a:t>vinoumilla</a:t>
            </a:r>
            <a:r>
              <a:rPr lang="en-US" sz="2400" dirty="0"/>
              <a:t> </a:t>
            </a:r>
            <a:r>
              <a:rPr lang="en-US" sz="2400" dirty="0" err="1"/>
              <a:t>tarkoitetaan</a:t>
            </a:r>
            <a:r>
              <a:rPr lang="en-US" sz="2400" dirty="0"/>
              <a:t> </a:t>
            </a:r>
            <a:r>
              <a:rPr lang="en-US" sz="2400" dirty="0" err="1"/>
              <a:t>ihmisen</a:t>
            </a:r>
            <a:r>
              <a:rPr lang="en-US" sz="2400" dirty="0"/>
              <a:t> </a:t>
            </a:r>
            <a:r>
              <a:rPr lang="en-US" sz="2400" dirty="0" err="1"/>
              <a:t>taipumusta</a:t>
            </a:r>
            <a:r>
              <a:rPr lang="en-US" sz="2400" dirty="0"/>
              <a:t> </a:t>
            </a:r>
            <a:r>
              <a:rPr lang="en-US" sz="2400" dirty="0" err="1"/>
              <a:t>tehdä</a:t>
            </a:r>
            <a:r>
              <a:rPr lang="en-US" sz="2400" dirty="0"/>
              <a:t> ja </a:t>
            </a:r>
            <a:r>
              <a:rPr lang="en-US" sz="2400" dirty="0" err="1"/>
              <a:t>ymmärtää</a:t>
            </a:r>
            <a:r>
              <a:rPr lang="en-US" sz="2400" dirty="0"/>
              <a:t> </a:t>
            </a:r>
            <a:r>
              <a:rPr lang="en-US" sz="2400" dirty="0" err="1"/>
              <a:t>havaintoja</a:t>
            </a:r>
            <a:r>
              <a:rPr lang="en-US" sz="2400" dirty="0"/>
              <a:t>, </a:t>
            </a:r>
            <a:r>
              <a:rPr lang="en-US" sz="2400" dirty="0" err="1"/>
              <a:t>tulkintoja</a:t>
            </a:r>
            <a:r>
              <a:rPr lang="en-US" sz="2400" dirty="0"/>
              <a:t> ja </a:t>
            </a:r>
            <a:r>
              <a:rPr lang="en-US" sz="2400" dirty="0" err="1"/>
              <a:t>hankittua</a:t>
            </a:r>
            <a:r>
              <a:rPr lang="en-US" sz="2400" dirty="0"/>
              <a:t> </a:t>
            </a:r>
            <a:r>
              <a:rPr lang="en-US" sz="2400" dirty="0" err="1"/>
              <a:t>tietoa</a:t>
            </a:r>
            <a:r>
              <a:rPr lang="en-US" sz="2400" dirty="0"/>
              <a:t> </a:t>
            </a:r>
            <a:r>
              <a:rPr lang="en-US" sz="2400" dirty="0" err="1"/>
              <a:t>tietyllä</a:t>
            </a:r>
            <a:r>
              <a:rPr lang="en-US" sz="2400" dirty="0"/>
              <a:t> </a:t>
            </a:r>
            <a:r>
              <a:rPr lang="en-US" sz="2400" dirty="0" err="1"/>
              <a:t>tavalla</a:t>
            </a:r>
            <a:r>
              <a:rPr lang="en-US" sz="2400" dirty="0"/>
              <a:t>.</a:t>
            </a:r>
          </a:p>
          <a:p>
            <a:endParaRPr lang="en-US" sz="600" dirty="0"/>
          </a:p>
          <a:p>
            <a:r>
              <a:rPr lang="en-US" sz="2400" dirty="0" err="1"/>
              <a:t>Niitä</a:t>
            </a:r>
            <a:r>
              <a:rPr lang="en-US" sz="2400" dirty="0"/>
              <a:t> </a:t>
            </a:r>
            <a:r>
              <a:rPr lang="en-US" sz="2400" dirty="0" err="1"/>
              <a:t>ei</a:t>
            </a:r>
            <a:r>
              <a:rPr lang="en-US" sz="2400" dirty="0"/>
              <a:t> </a:t>
            </a:r>
            <a:r>
              <a:rPr lang="en-US" sz="2400" dirty="0" err="1"/>
              <a:t>voi</a:t>
            </a:r>
            <a:r>
              <a:rPr lang="en-US" sz="2400" dirty="0"/>
              <a:t> </a:t>
            </a:r>
            <a:r>
              <a:rPr lang="en-US" sz="2400" dirty="0" err="1"/>
              <a:t>kokonaan</a:t>
            </a:r>
            <a:r>
              <a:rPr lang="en-US" sz="2400" dirty="0"/>
              <a:t> </a:t>
            </a:r>
            <a:r>
              <a:rPr lang="en-US" sz="2400" dirty="0" err="1"/>
              <a:t>välttää</a:t>
            </a:r>
            <a:r>
              <a:rPr lang="en-US" sz="2400" dirty="0"/>
              <a:t>, ja </a:t>
            </a:r>
            <a:r>
              <a:rPr lang="en-US" sz="2400" dirty="0" err="1"/>
              <a:t>siksi</a:t>
            </a:r>
            <a:r>
              <a:rPr lang="en-US" sz="2400" dirty="0"/>
              <a:t> </a:t>
            </a:r>
            <a:r>
              <a:rPr lang="en-US" sz="2400" dirty="0" err="1"/>
              <a:t>niistä</a:t>
            </a:r>
            <a:r>
              <a:rPr lang="en-US" sz="2400" dirty="0"/>
              <a:t> on </a:t>
            </a:r>
            <a:r>
              <a:rPr lang="en-US" sz="2400" dirty="0" err="1"/>
              <a:t>hyvä</a:t>
            </a:r>
            <a:r>
              <a:rPr lang="en-US" sz="2400" dirty="0"/>
              <a:t> olla </a:t>
            </a:r>
            <a:r>
              <a:rPr lang="en-US" sz="2400" dirty="0" err="1"/>
              <a:t>tietoinen</a:t>
            </a:r>
            <a:r>
              <a:rPr lang="en-US" sz="2400" dirty="0"/>
              <a:t>.</a:t>
            </a:r>
          </a:p>
          <a:p>
            <a:endParaRPr lang="en-US" dirty="0"/>
          </a:p>
          <a:p>
            <a:endParaRPr lang="en-US" sz="1800" dirty="0"/>
          </a:p>
          <a:p>
            <a:endParaRPr lang="en-US" sz="1500" dirty="0"/>
          </a:p>
          <a:p>
            <a:pPr>
              <a:buFontTx/>
              <a:buChar char="-"/>
            </a:pPr>
            <a:endParaRPr lang="en-US" sz="15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2300C12-A2EE-4230-8BB4-4FB66939264C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1"/>
          <a:stretch/>
        </p:blipFill>
        <p:spPr bwMode="auto">
          <a:xfrm>
            <a:off x="16" y="7"/>
            <a:ext cx="3476678" cy="5143493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54915445-98CE-4CC3-956A-8EA25FAFABF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5003" y="105252"/>
            <a:ext cx="1396068" cy="321703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B1157DC-436F-4AAE-90CF-2FE72DE36E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0883" y="4669306"/>
            <a:ext cx="1500188" cy="385763"/>
          </a:xfrm>
          <a:prstGeom prst="rect">
            <a:avLst/>
          </a:prstGeom>
        </p:spPr>
      </p:pic>
      <p:sp>
        <p:nvSpPr>
          <p:cNvPr id="10" name="Tekstiruutu 9">
            <a:extLst>
              <a:ext uri="{FF2B5EF4-FFF2-40B4-BE49-F238E27FC236}">
                <a16:creationId xmlns:a16="http://schemas.microsoft.com/office/drawing/2014/main" id="{B53762E3-181B-4937-9968-F5D12B89CF17}"/>
              </a:ext>
            </a:extLst>
          </p:cNvPr>
          <p:cNvSpPr txBox="1"/>
          <p:nvPr/>
        </p:nvSpPr>
        <p:spPr>
          <a:xfrm>
            <a:off x="3132535" y="4849233"/>
            <a:ext cx="460771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1"/>
            <a:r>
              <a:rPr lang="en-US" sz="1050" dirty="0">
                <a:latin typeface="Abadi Extra Light" panose="020B0604020202020204" pitchFamily="34" charset="0"/>
              </a:rPr>
              <a:t>Kuva: Unsplash.com/ Helena </a:t>
            </a:r>
            <a:r>
              <a:rPr lang="en-US" sz="1050" dirty="0" err="1">
                <a:latin typeface="Abadi Extra Light" panose="020B0604020202020204" pitchFamily="34" charset="0"/>
              </a:rPr>
              <a:t>Yankovska</a:t>
            </a:r>
            <a:endParaRPr lang="en-US" sz="1050" dirty="0">
              <a:latin typeface="Abadi Extra Light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10985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9a09b91c61_0_9"/>
          <p:cNvSpPr txBox="1">
            <a:spLocks noGrp="1"/>
          </p:cNvSpPr>
          <p:nvPr>
            <p:ph type="title"/>
          </p:nvPr>
        </p:nvSpPr>
        <p:spPr>
          <a:xfrm>
            <a:off x="582450" y="194994"/>
            <a:ext cx="7848600" cy="7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fi-FI">
                <a:solidFill>
                  <a:schemeClr val="dk1"/>
                </a:solidFill>
              </a:rPr>
              <a:t>Ajattelun vinoumat voivat vääristää tiedonkäsittelyä</a:t>
            </a:r>
            <a:endParaRPr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134" name="Google Shape;134;g39a09b91c61_0_9"/>
          <p:cNvSpPr/>
          <p:nvPr/>
        </p:nvSpPr>
        <p:spPr>
          <a:xfrm>
            <a:off x="152875" y="1165100"/>
            <a:ext cx="2485200" cy="21486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2100" b="1">
                <a:latin typeface="Open Sans"/>
                <a:ea typeface="Open Sans"/>
                <a:cs typeface="Open Sans"/>
                <a:sym typeface="Open Sans"/>
              </a:rPr>
              <a:t>ankkurointi </a:t>
            </a:r>
            <a:r>
              <a:rPr lang="fi-FI" sz="2100">
                <a:latin typeface="Open Sans"/>
                <a:ea typeface="Open Sans"/>
                <a:cs typeface="Open Sans"/>
                <a:sym typeface="Open Sans"/>
              </a:rPr>
              <a:t>päätöksentekoa ohjaa ensimmäi- nen tieto, johon myöhempiä tietoja verrataan</a:t>
            </a:r>
            <a:endParaRPr sz="21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5" name="Google Shape;135;g39a09b91c61_0_9"/>
          <p:cNvSpPr/>
          <p:nvPr/>
        </p:nvSpPr>
        <p:spPr>
          <a:xfrm>
            <a:off x="4572000" y="3587550"/>
            <a:ext cx="3635700" cy="14067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2100" b="1">
                <a:latin typeface="Open Sans"/>
                <a:ea typeface="Open Sans"/>
                <a:cs typeface="Open Sans"/>
                <a:sym typeface="Open Sans"/>
              </a:rPr>
              <a:t>saatavuusheuristiikka</a:t>
            </a:r>
            <a:endParaRPr sz="2100" b="1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2100">
                <a:latin typeface="Open Sans"/>
                <a:ea typeface="Open Sans"/>
                <a:cs typeface="Open Sans"/>
                <a:sym typeface="Open Sans"/>
              </a:rPr>
              <a:t>päätöksenteossa korostuvat asiat, jotka saa helposti mieleen</a:t>
            </a:r>
            <a:endParaRPr sz="21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6" name="Google Shape;136;g39a09b91c61_0_9"/>
          <p:cNvSpPr/>
          <p:nvPr/>
        </p:nvSpPr>
        <p:spPr>
          <a:xfrm>
            <a:off x="6375475" y="1240250"/>
            <a:ext cx="2610600" cy="19983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2100" b="1">
                <a:latin typeface="Open Sans"/>
                <a:ea typeface="Open Sans"/>
                <a:cs typeface="Open Sans"/>
                <a:sym typeface="Open Sans"/>
              </a:rPr>
              <a:t>vahvistus- vinouma</a:t>
            </a:r>
            <a:endParaRPr sz="2100" b="1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2100">
                <a:latin typeface="Open Sans"/>
                <a:ea typeface="Open Sans"/>
                <a:cs typeface="Open Sans"/>
                <a:sym typeface="Open Sans"/>
              </a:rPr>
              <a:t>etsitään tietoa, joka vahvistaa aiempia käsityksiä</a:t>
            </a:r>
            <a:endParaRPr sz="21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7" name="Google Shape;137;g39a09b91c61_0_9"/>
          <p:cNvSpPr/>
          <p:nvPr/>
        </p:nvSpPr>
        <p:spPr>
          <a:xfrm>
            <a:off x="2809500" y="1057450"/>
            <a:ext cx="3394500" cy="11946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2100" b="1">
                <a:latin typeface="Open Sans"/>
                <a:ea typeface="Open Sans"/>
                <a:cs typeface="Open Sans"/>
                <a:sym typeface="Open Sans"/>
              </a:rPr>
              <a:t>ylivertaisuusvinouma</a:t>
            </a:r>
            <a:endParaRPr sz="2100" b="1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2100">
                <a:latin typeface="Open Sans"/>
                <a:ea typeface="Open Sans"/>
                <a:cs typeface="Open Sans"/>
                <a:sym typeface="Open Sans"/>
              </a:rPr>
              <a:t>omat tiedot ja osaaminen yliarvioidaan</a:t>
            </a:r>
            <a:endParaRPr sz="21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8" name="Google Shape;138;g39a09b91c61_0_9"/>
          <p:cNvSpPr/>
          <p:nvPr/>
        </p:nvSpPr>
        <p:spPr>
          <a:xfrm>
            <a:off x="1111825" y="3587400"/>
            <a:ext cx="3225900" cy="14067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2100" b="1">
                <a:latin typeface="Open Sans"/>
                <a:ea typeface="Open Sans"/>
                <a:cs typeface="Open Sans"/>
                <a:sym typeface="Open Sans"/>
              </a:rPr>
              <a:t>negatiivisuusharha </a:t>
            </a:r>
            <a:r>
              <a:rPr lang="fi-FI" sz="2100">
                <a:latin typeface="Open Sans"/>
                <a:ea typeface="Open Sans"/>
                <a:cs typeface="Open Sans"/>
                <a:sym typeface="Open Sans"/>
              </a:rPr>
              <a:t>ylikorostetaan negatiivista informaatiota </a:t>
            </a:r>
            <a:endParaRPr sz="21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9" name="Google Shape;139;g39a09b91c61_0_9"/>
          <p:cNvSpPr/>
          <p:nvPr/>
        </p:nvSpPr>
        <p:spPr>
          <a:xfrm>
            <a:off x="3213950" y="2359700"/>
            <a:ext cx="2867400" cy="11202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2300" b="1">
                <a:latin typeface="Open Sans"/>
                <a:ea typeface="Open Sans"/>
                <a:cs typeface="Open Sans"/>
                <a:sym typeface="Open Sans"/>
              </a:rPr>
              <a:t>Esimerkkejä ajattelun vinoumista</a:t>
            </a:r>
            <a:endParaRPr sz="2300" b="1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4C27316C-DAEC-47FD-8CBF-350E5ED1B18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4694" y="2314575"/>
            <a:ext cx="2076275" cy="282892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6B39D439-FE8C-4B4E-97DE-B63AAF2AB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237" y="-251529"/>
            <a:ext cx="8119813" cy="788195"/>
          </a:xfrm>
        </p:spPr>
        <p:txBody>
          <a:bodyPr>
            <a:noAutofit/>
          </a:bodyPr>
          <a:lstStyle/>
          <a:p>
            <a:r>
              <a:rPr lang="fi-FI" sz="2700" dirty="0">
                <a:solidFill>
                  <a:srgbClr val="3F828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Yleisiä ajattelun vinoumia</a:t>
            </a:r>
          </a:p>
        </p:txBody>
      </p:sp>
      <p:sp>
        <p:nvSpPr>
          <p:cNvPr id="3" name="Ajatuskupla: Pilvi 2">
            <a:extLst>
              <a:ext uri="{FF2B5EF4-FFF2-40B4-BE49-F238E27FC236}">
                <a16:creationId xmlns:a16="http://schemas.microsoft.com/office/drawing/2014/main" id="{BFA9C0AA-C1DA-4B4E-A384-6EAC80BDC314}"/>
              </a:ext>
            </a:extLst>
          </p:cNvPr>
          <p:cNvSpPr/>
          <p:nvPr/>
        </p:nvSpPr>
        <p:spPr>
          <a:xfrm>
            <a:off x="-36586" y="825044"/>
            <a:ext cx="3218309" cy="1778793"/>
          </a:xfrm>
          <a:prstGeom prst="cloudCallout">
            <a:avLst>
              <a:gd name="adj1" fmla="val 60410"/>
              <a:gd name="adj2" fmla="val 28589"/>
            </a:avLst>
          </a:prstGeom>
          <a:ln>
            <a:solidFill>
              <a:srgbClr val="0DBB9E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1800" dirty="0"/>
              <a:t>Vahvistusvinouma</a:t>
            </a:r>
          </a:p>
          <a:p>
            <a:pPr algn="ctr"/>
            <a:r>
              <a:rPr lang="fi-FI" sz="1500" dirty="0"/>
              <a:t>- Taipumus etsiä ja havaita vain omia ennakkokäsityksiä tukevia tietoja</a:t>
            </a:r>
          </a:p>
        </p:txBody>
      </p:sp>
      <p:sp>
        <p:nvSpPr>
          <p:cNvPr id="4" name="Ajatuskupla: Pilvi 3">
            <a:extLst>
              <a:ext uri="{FF2B5EF4-FFF2-40B4-BE49-F238E27FC236}">
                <a16:creationId xmlns:a16="http://schemas.microsoft.com/office/drawing/2014/main" id="{CACB8B86-F6EC-4162-B249-0F38CB6010B7}"/>
              </a:ext>
            </a:extLst>
          </p:cNvPr>
          <p:cNvSpPr/>
          <p:nvPr/>
        </p:nvSpPr>
        <p:spPr>
          <a:xfrm>
            <a:off x="5532065" y="375429"/>
            <a:ext cx="3349154" cy="1700213"/>
          </a:xfrm>
          <a:prstGeom prst="cloudCallout">
            <a:avLst>
              <a:gd name="adj1" fmla="val -47249"/>
              <a:gd name="adj2" fmla="val 52178"/>
            </a:avLst>
          </a:prstGeom>
          <a:ln>
            <a:solidFill>
              <a:srgbClr val="0DBB9E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1800" dirty="0"/>
              <a:t>Ankkurointivinouma</a:t>
            </a:r>
          </a:p>
          <a:p>
            <a:pPr algn="ctr"/>
            <a:r>
              <a:rPr lang="fi-FI" sz="1500" dirty="0"/>
              <a:t>- Taipumus painottaa ensimmäistä havaintoa tai tietoa</a:t>
            </a:r>
          </a:p>
        </p:txBody>
      </p:sp>
      <p:sp>
        <p:nvSpPr>
          <p:cNvPr id="5" name="Ajatuskupla: Pilvi 4">
            <a:extLst>
              <a:ext uri="{FF2B5EF4-FFF2-40B4-BE49-F238E27FC236}">
                <a16:creationId xmlns:a16="http://schemas.microsoft.com/office/drawing/2014/main" id="{888CA6BD-6D2E-46D2-96C1-0FD31F7ECE8F}"/>
              </a:ext>
            </a:extLst>
          </p:cNvPr>
          <p:cNvSpPr/>
          <p:nvPr/>
        </p:nvSpPr>
        <p:spPr>
          <a:xfrm>
            <a:off x="6214630" y="1714440"/>
            <a:ext cx="2666589" cy="1378864"/>
          </a:xfrm>
          <a:prstGeom prst="cloudCallout">
            <a:avLst>
              <a:gd name="adj1" fmla="val -80386"/>
              <a:gd name="adj2" fmla="val 30425"/>
            </a:avLst>
          </a:prstGeom>
          <a:ln>
            <a:solidFill>
              <a:srgbClr val="0DBB9E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1800" dirty="0"/>
              <a:t>Strutsi-ilmiö</a:t>
            </a:r>
          </a:p>
          <a:p>
            <a:pPr algn="ctr"/>
            <a:r>
              <a:rPr lang="fi-FI" sz="1500" dirty="0"/>
              <a:t>- Taipumus vältellä negatiivisia tietoja</a:t>
            </a:r>
          </a:p>
        </p:txBody>
      </p:sp>
      <p:sp>
        <p:nvSpPr>
          <p:cNvPr id="6" name="Ajatuskupla: Pilvi 5">
            <a:extLst>
              <a:ext uri="{FF2B5EF4-FFF2-40B4-BE49-F238E27FC236}">
                <a16:creationId xmlns:a16="http://schemas.microsoft.com/office/drawing/2014/main" id="{2445F65B-D8E3-451B-B5A3-51D39D09A32D}"/>
              </a:ext>
            </a:extLst>
          </p:cNvPr>
          <p:cNvSpPr/>
          <p:nvPr/>
        </p:nvSpPr>
        <p:spPr>
          <a:xfrm>
            <a:off x="2313756" y="800100"/>
            <a:ext cx="3648523" cy="1651665"/>
          </a:xfrm>
          <a:prstGeom prst="cloudCallout">
            <a:avLst>
              <a:gd name="adj1" fmla="val 3456"/>
              <a:gd name="adj2" fmla="val 70047"/>
            </a:avLst>
          </a:prstGeom>
          <a:ln>
            <a:solidFill>
              <a:srgbClr val="0DBB9E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1800" dirty="0"/>
              <a:t>Ylivertaisuusvinouma</a:t>
            </a:r>
          </a:p>
          <a:p>
            <a:pPr algn="ctr"/>
            <a:r>
              <a:rPr lang="fi-FI" sz="1500" dirty="0"/>
              <a:t>- Taipumus yliarvioida omat kykynsä, tietonsa ja taitonsa</a:t>
            </a:r>
          </a:p>
        </p:txBody>
      </p:sp>
      <p:sp>
        <p:nvSpPr>
          <p:cNvPr id="13" name="Ajatuskupla: Pilvi 12">
            <a:extLst>
              <a:ext uri="{FF2B5EF4-FFF2-40B4-BE49-F238E27FC236}">
                <a16:creationId xmlns:a16="http://schemas.microsoft.com/office/drawing/2014/main" id="{1059CCD7-ACE9-4315-804B-8BD73665D2DD}"/>
              </a:ext>
            </a:extLst>
          </p:cNvPr>
          <p:cNvSpPr/>
          <p:nvPr/>
        </p:nvSpPr>
        <p:spPr>
          <a:xfrm>
            <a:off x="-10013" y="2488028"/>
            <a:ext cx="3100388" cy="2118806"/>
          </a:xfrm>
          <a:prstGeom prst="cloudCallout">
            <a:avLst>
              <a:gd name="adj1" fmla="val 57854"/>
              <a:gd name="adj2" fmla="val -27867"/>
            </a:avLst>
          </a:prstGeom>
          <a:ln>
            <a:solidFill>
              <a:srgbClr val="0DBB9E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1800" dirty="0"/>
              <a:t>Optimismiharha</a:t>
            </a:r>
          </a:p>
          <a:p>
            <a:pPr algn="ctr"/>
            <a:r>
              <a:rPr lang="fi-FI" sz="1500" dirty="0"/>
              <a:t>- Taipumus ajatella, että itsellä on pienempi riski kokea negatiivinen tapahtuma kuin muilla</a:t>
            </a:r>
          </a:p>
        </p:txBody>
      </p:sp>
      <p:sp>
        <p:nvSpPr>
          <p:cNvPr id="21" name="Ajatuskupla: Pilvi 20">
            <a:extLst>
              <a:ext uri="{FF2B5EF4-FFF2-40B4-BE49-F238E27FC236}">
                <a16:creationId xmlns:a16="http://schemas.microsoft.com/office/drawing/2014/main" id="{706FA39C-429B-4AC5-9552-2D45F41866AC}"/>
              </a:ext>
            </a:extLst>
          </p:cNvPr>
          <p:cNvSpPr/>
          <p:nvPr/>
        </p:nvSpPr>
        <p:spPr>
          <a:xfrm>
            <a:off x="5962279" y="2816207"/>
            <a:ext cx="3005331" cy="1962851"/>
          </a:xfrm>
          <a:prstGeom prst="cloudCallout">
            <a:avLst>
              <a:gd name="adj1" fmla="val -69750"/>
              <a:gd name="adj2" fmla="val -27004"/>
            </a:avLst>
          </a:prstGeom>
          <a:ln>
            <a:solidFill>
              <a:srgbClr val="0DBB9E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1800" dirty="0"/>
              <a:t>Nykyisyysharha</a:t>
            </a:r>
          </a:p>
          <a:p>
            <a:pPr algn="ctr"/>
            <a:r>
              <a:rPr lang="fi-FI" sz="1500" dirty="0"/>
              <a:t>- Taipumus painottaa kahdesta tulevaisuuden näkymästä sitä, joka on lähempänä</a:t>
            </a:r>
          </a:p>
        </p:txBody>
      </p:sp>
      <p:sp>
        <p:nvSpPr>
          <p:cNvPr id="7" name="Ajatuskupla: Pilvi 6">
            <a:extLst>
              <a:ext uri="{FF2B5EF4-FFF2-40B4-BE49-F238E27FC236}">
                <a16:creationId xmlns:a16="http://schemas.microsoft.com/office/drawing/2014/main" id="{2E5AF179-3EF9-AE8D-9CA1-964D5062F681}"/>
              </a:ext>
            </a:extLst>
          </p:cNvPr>
          <p:cNvSpPr/>
          <p:nvPr/>
        </p:nvSpPr>
        <p:spPr>
          <a:xfrm>
            <a:off x="483050" y="4444987"/>
            <a:ext cx="2652999" cy="662706"/>
          </a:xfrm>
          <a:prstGeom prst="cloudCallout">
            <a:avLst>
              <a:gd name="adj1" fmla="val 85256"/>
              <a:gd name="adj2" fmla="val -67595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>
                <a:solidFill>
                  <a:schemeClr val="tx1"/>
                </a:solidFill>
              </a:rPr>
              <a:t>Negatiivisuusharha</a:t>
            </a:r>
          </a:p>
        </p:txBody>
      </p:sp>
      <p:sp>
        <p:nvSpPr>
          <p:cNvPr id="9" name="Ajatuskupla: Pilvi 8">
            <a:extLst>
              <a:ext uri="{FF2B5EF4-FFF2-40B4-BE49-F238E27FC236}">
                <a16:creationId xmlns:a16="http://schemas.microsoft.com/office/drawing/2014/main" id="{8E71E967-68D3-74FF-535D-E0A8B22A95FF}"/>
              </a:ext>
            </a:extLst>
          </p:cNvPr>
          <p:cNvSpPr/>
          <p:nvPr/>
        </p:nvSpPr>
        <p:spPr>
          <a:xfrm>
            <a:off x="5340969" y="4606834"/>
            <a:ext cx="3402437" cy="500859"/>
          </a:xfrm>
          <a:prstGeom prst="cloudCallout">
            <a:avLst>
              <a:gd name="adj1" fmla="val -62041"/>
              <a:gd name="adj2" fmla="val -71382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>
                <a:solidFill>
                  <a:schemeClr val="tx1"/>
                </a:solidFill>
              </a:rPr>
              <a:t>Saatavuusheuristiikka</a:t>
            </a:r>
          </a:p>
        </p:txBody>
      </p:sp>
    </p:spTree>
    <p:extLst>
      <p:ext uri="{BB962C8B-B14F-4D97-AF65-F5344CB8AC3E}">
        <p14:creationId xmlns:p14="http://schemas.microsoft.com/office/powerpoint/2010/main" val="547450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EAD3"/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0"/>
          <p:cNvSpPr txBox="1">
            <a:spLocks noGrp="1"/>
          </p:cNvSpPr>
          <p:nvPr>
            <p:ph type="body" idx="1"/>
          </p:nvPr>
        </p:nvSpPr>
        <p:spPr>
          <a:xfrm>
            <a:off x="1265425" y="954100"/>
            <a:ext cx="7230900" cy="34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t" anchorCtr="0">
            <a:noAutofit/>
          </a:bodyPr>
          <a:lstStyle/>
          <a:p>
            <a:pPr marL="290512" lvl="0" indent="-290512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3150"/>
              <a:buFont typeface="Arial"/>
              <a:buChar char="•"/>
            </a:pPr>
            <a:r>
              <a:rPr lang="fi-FI">
                <a:solidFill>
                  <a:schemeClr val="dk1"/>
                </a:solidFill>
              </a:rPr>
              <a:t>Terveysviestinnän arviointitaidot ovat tärkeitä.</a:t>
            </a:r>
            <a:endParaRPr>
              <a:solidFill>
                <a:schemeClr val="dk1"/>
              </a:solidFill>
            </a:endParaRPr>
          </a:p>
          <a:p>
            <a:pPr marL="290512" lvl="0" indent="-290512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3150"/>
              <a:buFont typeface="Arial"/>
              <a:buChar char="•"/>
            </a:pPr>
            <a:r>
              <a:rPr lang="fi-FI">
                <a:solidFill>
                  <a:schemeClr val="dk1"/>
                </a:solidFill>
              </a:rPr>
              <a:t>Lähdekriittisyys on tärkeä osa terveyden lukutaitoa.</a:t>
            </a:r>
            <a:endParaRPr>
              <a:solidFill>
                <a:schemeClr val="dk1"/>
              </a:solidFill>
            </a:endParaRPr>
          </a:p>
          <a:p>
            <a:pPr marL="290512" lvl="0" indent="-290512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3150"/>
              <a:buFont typeface="Arial"/>
              <a:buChar char="•"/>
            </a:pPr>
            <a:r>
              <a:rPr lang="fi-FI">
                <a:solidFill>
                  <a:schemeClr val="dk1"/>
                </a:solidFill>
              </a:rPr>
              <a:t>Terveysinformaatio voi olla valikoitunutta.</a:t>
            </a:r>
            <a:endParaRPr>
              <a:solidFill>
                <a:schemeClr val="dk1"/>
              </a:solidFill>
            </a:endParaRPr>
          </a:p>
          <a:p>
            <a:pPr marL="290512" lvl="0" indent="-290512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3150"/>
              <a:buFont typeface="Arial"/>
              <a:buChar char="•"/>
            </a:pPr>
            <a:r>
              <a:rPr lang="fi-FI">
                <a:solidFill>
                  <a:schemeClr val="dk1"/>
                </a:solidFill>
              </a:rPr>
              <a:t>Ihmiset levittävät väärää tietoa tarkoituksellisesti tai tahattomasti.</a:t>
            </a:r>
            <a:endParaRPr>
              <a:solidFill>
                <a:schemeClr val="dk1"/>
              </a:solidFill>
            </a:endParaRPr>
          </a:p>
          <a:p>
            <a:pPr marL="290512" lvl="0" indent="-290512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3150"/>
              <a:buFont typeface="Arial"/>
              <a:buChar char="•"/>
            </a:pPr>
            <a:r>
              <a:rPr lang="fi-FI">
                <a:solidFill>
                  <a:schemeClr val="dk1"/>
                </a:solidFill>
              </a:rPr>
              <a:t>Ihmisen kyky käsitellä tietoa on rajallinen.</a:t>
            </a:r>
            <a:endParaRPr>
              <a:solidFill>
                <a:schemeClr val="dk1"/>
              </a:solidFill>
            </a:endParaRPr>
          </a:p>
          <a:p>
            <a:pPr marL="290512" lvl="0" indent="-290512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3150"/>
              <a:buFont typeface="Arial"/>
              <a:buChar char="•"/>
            </a:pPr>
            <a:r>
              <a:rPr lang="fi-FI">
                <a:solidFill>
                  <a:schemeClr val="dk1"/>
                </a:solidFill>
              </a:rPr>
              <a:t>Ajattelun vinoumat voivat vääristää tiedonkäsittelyä.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45" name="Google Shape;145;p10"/>
          <p:cNvSpPr txBox="1">
            <a:spLocks noGrp="1"/>
          </p:cNvSpPr>
          <p:nvPr>
            <p:ph type="title"/>
          </p:nvPr>
        </p:nvSpPr>
        <p:spPr>
          <a:xfrm>
            <a:off x="647713" y="386561"/>
            <a:ext cx="7848600" cy="4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400"/>
              <a:buFont typeface="Open Sans"/>
              <a:buNone/>
            </a:pPr>
            <a:r>
              <a:rPr lang="fi-FI" sz="2800"/>
              <a:t>Yhteenveto</a:t>
            </a:r>
            <a:endParaRPr sz="2800"/>
          </a:p>
        </p:txBody>
      </p:sp>
      <p:pic>
        <p:nvPicPr>
          <p:cNvPr id="146" name="Google Shape;146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1426" y="175025"/>
            <a:ext cx="1186375" cy="1171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"/>
          <p:cNvSpPr txBox="1">
            <a:spLocks noGrp="1"/>
          </p:cNvSpPr>
          <p:nvPr>
            <p:ph type="body" idx="1"/>
          </p:nvPr>
        </p:nvSpPr>
        <p:spPr>
          <a:xfrm>
            <a:off x="5124425" y="370841"/>
            <a:ext cx="3528000" cy="7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fi-FI"/>
              <a:t>Keskeiset sisällöt ja käsitteet</a:t>
            </a:r>
            <a:endParaRPr/>
          </a:p>
        </p:txBody>
      </p:sp>
      <p:sp>
        <p:nvSpPr>
          <p:cNvPr id="79" name="Google Shape;79;p2"/>
          <p:cNvSpPr txBox="1">
            <a:spLocks noGrp="1"/>
          </p:cNvSpPr>
          <p:nvPr>
            <p:ph type="body" idx="2"/>
          </p:nvPr>
        </p:nvSpPr>
        <p:spPr>
          <a:xfrm>
            <a:off x="4853975" y="1306875"/>
            <a:ext cx="4068900" cy="18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/>
          <a:p>
            <a:pPr marL="5715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/>
              <a:buChar char="•"/>
            </a:pPr>
            <a:r>
              <a:rPr lang="fi-FI"/>
              <a:t>terveyden lukutaito ja terveysosaaminen</a:t>
            </a:r>
            <a:endParaRPr/>
          </a:p>
          <a:p>
            <a:pPr marL="5715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/>
              <a:buChar char="•"/>
            </a:pPr>
            <a:r>
              <a:rPr lang="fi-FI"/>
              <a:t>misinformaatio ja disinformaatio</a:t>
            </a:r>
            <a:endParaRPr/>
          </a:p>
          <a:p>
            <a:pPr marL="5715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Arial"/>
              <a:buChar char="•"/>
            </a:pPr>
            <a:r>
              <a:rPr lang="fi-FI"/>
              <a:t>ajattelun vinoumat</a:t>
            </a:r>
            <a:endParaRPr/>
          </a:p>
        </p:txBody>
      </p:sp>
      <p:pic>
        <p:nvPicPr>
          <p:cNvPr id="80" name="Google Shape;80;p2" title="pexels-photo-4240577.jpeg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 l="17794" r="17801"/>
          <a:stretch/>
        </p:blipFill>
        <p:spPr>
          <a:xfrm>
            <a:off x="0" y="0"/>
            <a:ext cx="4970250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2"/>
          <p:cNvSpPr txBox="1">
            <a:spLocks noGrp="1"/>
          </p:cNvSpPr>
          <p:nvPr>
            <p:ph type="body" idx="4"/>
          </p:nvPr>
        </p:nvSpPr>
        <p:spPr>
          <a:xfrm>
            <a:off x="3324725" y="4909825"/>
            <a:ext cx="1799700" cy="3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fi-FI">
                <a:solidFill>
                  <a:schemeClr val="dk1"/>
                </a:solidFill>
              </a:rPr>
              <a:t>Lähde: Pexels, CC0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2F3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"/>
          <p:cNvSpPr txBox="1">
            <a:spLocks noGrp="1"/>
          </p:cNvSpPr>
          <p:nvPr>
            <p:ph type="body" idx="1"/>
          </p:nvPr>
        </p:nvSpPr>
        <p:spPr>
          <a:xfrm>
            <a:off x="1514400" y="1227147"/>
            <a:ext cx="6981900" cy="9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2100"/>
              <a:buNone/>
            </a:pPr>
            <a:r>
              <a:rPr lang="fi-FI" sz="2000"/>
              <a:t>Kun löydät netistä kiinnostavan terveysuutisen tai luet terveyttä koskevia somekeskusteluja, kuinka usein pysähdyt miettimään tarkemmin uutisen tai keskustelun sisältöä?</a:t>
            </a:r>
            <a:endParaRPr/>
          </a:p>
        </p:txBody>
      </p:sp>
      <p:sp>
        <p:nvSpPr>
          <p:cNvPr id="87" name="Google Shape;87;p3"/>
          <p:cNvSpPr txBox="1">
            <a:spLocks noGrp="1"/>
          </p:cNvSpPr>
          <p:nvPr>
            <p:ph type="title"/>
          </p:nvPr>
        </p:nvSpPr>
        <p:spPr>
          <a:xfrm>
            <a:off x="647700" y="565787"/>
            <a:ext cx="7848600" cy="4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rm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fi-FI"/>
              <a:t>Keskustelu</a:t>
            </a:r>
            <a:endParaRPr/>
          </a:p>
        </p:txBody>
      </p:sp>
      <p:pic>
        <p:nvPicPr>
          <p:cNvPr id="88" name="Google Shape;88;p3" title="puhekupla-ikoni-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9600" y="221950"/>
            <a:ext cx="1159250" cy="1159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7"/>
          <p:cNvSpPr txBox="1"/>
          <p:nvPr/>
        </p:nvSpPr>
        <p:spPr>
          <a:xfrm>
            <a:off x="299838" y="1037484"/>
            <a:ext cx="8544300" cy="2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177800" marR="0" lvl="0" indent="-8890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333333"/>
              </a:buClr>
              <a:buSzPts val="1300"/>
              <a:buFont typeface="Open Sans"/>
              <a:buNone/>
            </a:pPr>
            <a:endParaRPr sz="1300" b="0" i="0" u="none" strike="noStrike" cap="none">
              <a:solidFill>
                <a:srgbClr val="333333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4" name="Google Shape;94;p7"/>
          <p:cNvSpPr txBox="1">
            <a:spLocks noGrp="1"/>
          </p:cNvSpPr>
          <p:nvPr>
            <p:ph type="body" idx="1"/>
          </p:nvPr>
        </p:nvSpPr>
        <p:spPr>
          <a:xfrm>
            <a:off x="4959975" y="128800"/>
            <a:ext cx="4089900" cy="10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fi-FI"/>
              <a:t>Terveysviestinnän arviointitaidot ovat tärkeitä</a:t>
            </a:r>
            <a:endParaRPr/>
          </a:p>
        </p:txBody>
      </p:sp>
      <p:sp>
        <p:nvSpPr>
          <p:cNvPr id="95" name="Google Shape;95;p7"/>
          <p:cNvSpPr txBox="1">
            <a:spLocks noGrp="1"/>
          </p:cNvSpPr>
          <p:nvPr>
            <p:ph type="body" idx="2"/>
          </p:nvPr>
        </p:nvSpPr>
        <p:spPr>
          <a:xfrm>
            <a:off x="4903125" y="1234750"/>
            <a:ext cx="4203600" cy="35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/>
          <a:p>
            <a:pPr marL="457200" lvl="0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fi-FI" b="1"/>
              <a:t>Terveyden lukutaito</a:t>
            </a:r>
            <a:r>
              <a:rPr lang="fi-FI"/>
              <a:t> on kykyä hankkia, ymmärtää, hyödyntää ja arvioida terveyteen liittyvää tietoa. </a:t>
            </a:r>
            <a:endParaRPr/>
          </a:p>
          <a:p>
            <a:pPr marL="457200" lvl="0" indent="-3619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fi-FI"/>
              <a:t>Hyvä terveyden lukutaito antaa valmiuksia vaikuttaa omaan ja muiden terveyteen, kun taas heikko terveyden lukutaito on todettu terveyden ja hyvinvoinnin  riskitekijäksi.</a:t>
            </a:r>
            <a:endParaRPr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6" name="Google Shape;96;p7" title="care-connection-device-diagnosis.jpg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 l="19517"/>
          <a:stretch/>
        </p:blipFill>
        <p:spPr>
          <a:xfrm>
            <a:off x="0" y="0"/>
            <a:ext cx="481342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7"/>
          <p:cNvSpPr txBox="1">
            <a:spLocks noGrp="1"/>
          </p:cNvSpPr>
          <p:nvPr>
            <p:ph type="body" idx="4"/>
          </p:nvPr>
        </p:nvSpPr>
        <p:spPr>
          <a:xfrm>
            <a:off x="0" y="4889320"/>
            <a:ext cx="3117900" cy="3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fi-FI">
                <a:solidFill>
                  <a:srgbClr val="FFFFFF"/>
                </a:solidFill>
              </a:rPr>
              <a:t>Lähde: Piqsels, CC0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0A0D9D55-8132-4137-8223-C2438C74C44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59081" y="1515151"/>
            <a:ext cx="8458199" cy="3381214"/>
          </a:xfr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FA3FBF8-1A1E-41E4-B0BE-BA32456C4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1" y="0"/>
            <a:ext cx="8332469" cy="674091"/>
          </a:xfr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 b="1" kern="1200" dirty="0" err="1">
                <a:solidFill>
                  <a:srgbClr val="3F8289"/>
                </a:solidFill>
                <a:latin typeface="+mj-lt"/>
                <a:ea typeface="+mj-ea"/>
                <a:cs typeface="+mj-cs"/>
              </a:rPr>
              <a:t>Terveyden</a:t>
            </a:r>
            <a:r>
              <a:rPr lang="en-US" b="1" kern="1200" dirty="0">
                <a:solidFill>
                  <a:srgbClr val="3F8289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b="1" kern="1200" dirty="0" err="1">
                <a:solidFill>
                  <a:srgbClr val="3F8289"/>
                </a:solidFill>
                <a:latin typeface="+mj-lt"/>
                <a:ea typeface="+mj-ea"/>
                <a:cs typeface="+mj-cs"/>
              </a:rPr>
              <a:t>lukutaidon</a:t>
            </a:r>
            <a:r>
              <a:rPr lang="en-US" b="1" kern="1200" dirty="0">
                <a:solidFill>
                  <a:srgbClr val="3F8289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b="1" kern="1200" dirty="0" err="1">
                <a:solidFill>
                  <a:srgbClr val="3F8289"/>
                </a:solidFill>
                <a:latin typeface="+mj-lt"/>
                <a:ea typeface="+mj-ea"/>
                <a:cs typeface="+mj-cs"/>
              </a:rPr>
              <a:t>osa-alueet</a:t>
            </a:r>
            <a:endParaRPr lang="en-US" b="1" kern="1200" dirty="0">
              <a:solidFill>
                <a:srgbClr val="3F8289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6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1DD7501C-B0CD-4E00-95B4-CE319B14607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5003" y="105252"/>
            <a:ext cx="1396068" cy="321703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4A529970-CA5D-4922-A873-2FEC3E9887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0883" y="4669306"/>
            <a:ext cx="1500188" cy="385763"/>
          </a:xfrm>
          <a:prstGeom prst="rect">
            <a:avLst/>
          </a:prstGeom>
        </p:spPr>
      </p:pic>
      <p:pic>
        <p:nvPicPr>
          <p:cNvPr id="23" name="Sisällön paikkamerkki 22">
            <a:extLst>
              <a:ext uri="{FF2B5EF4-FFF2-40B4-BE49-F238E27FC236}">
                <a16:creationId xmlns:a16="http://schemas.microsoft.com/office/drawing/2014/main" id="{04D2E302-57B0-4B19-BE71-6657C9E5119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82881" y="674090"/>
            <a:ext cx="8671560" cy="841061"/>
          </a:xfrm>
        </p:spPr>
      </p:pic>
      <p:sp>
        <p:nvSpPr>
          <p:cNvPr id="25" name="Tekstiruutu 24">
            <a:extLst>
              <a:ext uri="{FF2B5EF4-FFF2-40B4-BE49-F238E27FC236}">
                <a16:creationId xmlns:a16="http://schemas.microsoft.com/office/drawing/2014/main" id="{1AD13F6A-159E-4811-821B-FFCAF04F9263}"/>
              </a:ext>
            </a:extLst>
          </p:cNvPr>
          <p:cNvSpPr txBox="1"/>
          <p:nvPr/>
        </p:nvSpPr>
        <p:spPr>
          <a:xfrm>
            <a:off x="-165355" y="4875487"/>
            <a:ext cx="457200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1" defTabSz="685800">
              <a:buClrTx/>
            </a:pPr>
            <a:r>
              <a:rPr lang="en-US" sz="1050" kern="1200" dirty="0">
                <a:solidFill>
                  <a:prstClr val="black"/>
                </a:solidFill>
                <a:latin typeface="Abadi Extra Light" panose="020B0604020202020204" pitchFamily="34" charset="0"/>
                <a:ea typeface="+mn-ea"/>
                <a:cs typeface="+mn-cs"/>
              </a:rPr>
              <a:t>Kuva: Unsplash.com/ KMA .</a:t>
            </a:r>
            <a:r>
              <a:rPr lang="en-US" sz="1050" kern="1200" dirty="0" err="1">
                <a:solidFill>
                  <a:prstClr val="black"/>
                </a:solidFill>
                <a:latin typeface="Abadi Extra Light" panose="020B0604020202020204" pitchFamily="34" charset="0"/>
                <a:ea typeface="+mn-ea"/>
                <a:cs typeface="+mn-cs"/>
              </a:rPr>
              <a:t>img</a:t>
            </a:r>
            <a:endParaRPr lang="en-US" sz="1050" kern="1200" dirty="0">
              <a:solidFill>
                <a:prstClr val="black"/>
              </a:solidFill>
              <a:latin typeface="Abadi Extra Light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90239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a1e7f13a99_0_50"/>
          <p:cNvSpPr txBox="1">
            <a:spLocks noGrp="1"/>
          </p:cNvSpPr>
          <p:nvPr>
            <p:ph type="title"/>
          </p:nvPr>
        </p:nvSpPr>
        <p:spPr>
          <a:xfrm>
            <a:off x="560525" y="136512"/>
            <a:ext cx="7848600" cy="4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fi-FI">
                <a:solidFill>
                  <a:schemeClr val="dk1"/>
                </a:solidFill>
              </a:rPr>
              <a:t>Lähdekriittisyys on tärkeä osa terveyden lukutaitoa</a:t>
            </a:r>
            <a:endParaRPr>
              <a:solidFill>
                <a:schemeClr val="dk1"/>
              </a:solidFill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>
              <a:solidFill>
                <a:schemeClr val="dk1"/>
              </a:solidFill>
            </a:endParaRPr>
          </a:p>
        </p:txBody>
      </p:sp>
      <p:pic>
        <p:nvPicPr>
          <p:cNvPr id="103" name="Google Shape;103;g3a1e7f13a99_0_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929675"/>
            <a:ext cx="8138098" cy="400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689FE96-916C-47D7-8056-1E95EC0B8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1" y="532207"/>
            <a:ext cx="3533573" cy="621982"/>
          </a:xfrm>
        </p:spPr>
        <p:txBody>
          <a:bodyPr spcFirstLastPara="1" vert="horz" wrap="square" lIns="68580" tIns="34290" rIns="68580" bIns="34290" rtlCol="0" anchor="b" anchorCtr="0">
            <a:normAutofit fontScale="90000"/>
          </a:bodyPr>
          <a:lstStyle/>
          <a:p>
            <a:r>
              <a:rPr lang="en-US" sz="4200" kern="1200" dirty="0" err="1">
                <a:solidFill>
                  <a:srgbClr val="3F8289"/>
                </a:solidFill>
                <a:latin typeface="+mj-lt"/>
                <a:ea typeface="+mj-ea"/>
                <a:cs typeface="+mj-cs"/>
              </a:rPr>
              <a:t>Tiedon</a:t>
            </a:r>
            <a:r>
              <a:rPr lang="en-US" sz="4200" kern="1200" dirty="0">
                <a:solidFill>
                  <a:srgbClr val="3F8289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200" kern="1200" dirty="0" err="1">
                <a:solidFill>
                  <a:srgbClr val="3F8289"/>
                </a:solidFill>
                <a:latin typeface="+mj-lt"/>
                <a:ea typeface="+mj-ea"/>
                <a:cs typeface="+mj-cs"/>
              </a:rPr>
              <a:t>arviointi</a:t>
            </a:r>
            <a:endParaRPr lang="en-US" sz="4200" kern="1200" dirty="0">
              <a:solidFill>
                <a:srgbClr val="3F8289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73EC8594-F784-4ADD-B2AB-008D71A4D5C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91" y="224632"/>
            <a:ext cx="3907952" cy="4694237"/>
          </a:xfrm>
          <a:prstGeom prst="rect">
            <a:avLst/>
          </a:pr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4574620-EB71-4D97-B626-0AE6C4632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0" y="1421606"/>
            <a:ext cx="4117618" cy="3721893"/>
          </a:xfrm>
        </p:spPr>
        <p:txBody>
          <a:bodyPr vert="horz" lIns="68580" tIns="34290" rIns="68580" bIns="34290" rtlCol="0" anchor="t">
            <a:normAutofit/>
          </a:bodyPr>
          <a:lstStyle/>
          <a:p>
            <a:r>
              <a:rPr lang="en-US" sz="1800" b="1" dirty="0" err="1">
                <a:solidFill>
                  <a:schemeClr val="tx1">
                    <a:alpha val="80000"/>
                  </a:schemeClr>
                </a:solidFill>
              </a:rPr>
              <a:t>Kirjoittajan</a:t>
            </a:r>
            <a:r>
              <a:rPr lang="en-US" sz="1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800" b="1" dirty="0" err="1">
                <a:solidFill>
                  <a:schemeClr val="tx1">
                    <a:alpha val="80000"/>
                  </a:schemeClr>
                </a:solidFill>
              </a:rPr>
              <a:t>asiantuntemus</a:t>
            </a:r>
            <a:endParaRPr lang="en-US" sz="1800" b="1" dirty="0">
              <a:solidFill>
                <a:schemeClr val="tx1">
                  <a:alpha val="80000"/>
                </a:schemeClr>
              </a:solidFill>
            </a:endParaRPr>
          </a:p>
          <a:p>
            <a:r>
              <a:rPr lang="en-US" sz="1500" dirty="0" err="1">
                <a:solidFill>
                  <a:schemeClr val="tx1">
                    <a:alpha val="80000"/>
                  </a:schemeClr>
                </a:solidFill>
              </a:rPr>
              <a:t>Mikä</a:t>
            </a:r>
            <a:r>
              <a:rPr lang="en-US" sz="1500" dirty="0">
                <a:solidFill>
                  <a:schemeClr val="tx1">
                    <a:alpha val="80000"/>
                  </a:schemeClr>
                </a:solidFill>
              </a:rPr>
              <a:t> on </a:t>
            </a:r>
            <a:r>
              <a:rPr lang="en-US" sz="1500" dirty="0" err="1">
                <a:solidFill>
                  <a:schemeClr val="tx1">
                    <a:alpha val="80000"/>
                  </a:schemeClr>
                </a:solidFill>
              </a:rPr>
              <a:t>kirjoittajan</a:t>
            </a:r>
            <a:r>
              <a:rPr lang="en-US" sz="15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tx1">
                    <a:alpha val="80000"/>
                  </a:schemeClr>
                </a:solidFill>
              </a:rPr>
              <a:t>koulutus</a:t>
            </a:r>
            <a:r>
              <a:rPr lang="en-US" sz="1500" dirty="0">
                <a:solidFill>
                  <a:schemeClr val="tx1">
                    <a:alpha val="80000"/>
                  </a:schemeClr>
                </a:solidFill>
              </a:rPr>
              <a:t> ja </a:t>
            </a:r>
            <a:r>
              <a:rPr lang="en-US" sz="1500" dirty="0" err="1">
                <a:solidFill>
                  <a:schemeClr val="tx1">
                    <a:alpha val="80000"/>
                  </a:schemeClr>
                </a:solidFill>
              </a:rPr>
              <a:t>asiantuntemus</a:t>
            </a:r>
            <a:r>
              <a:rPr lang="en-US" sz="15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tx1">
                    <a:alpha val="80000"/>
                  </a:schemeClr>
                </a:solidFill>
              </a:rPr>
              <a:t>aiheesta</a:t>
            </a:r>
            <a:r>
              <a:rPr lang="en-US" sz="1500" dirty="0">
                <a:solidFill>
                  <a:schemeClr val="tx1">
                    <a:alpha val="80000"/>
                  </a:schemeClr>
                </a:solidFill>
              </a:rPr>
              <a:t>?</a:t>
            </a:r>
          </a:p>
          <a:p>
            <a:r>
              <a:rPr lang="en-US" sz="1800" b="1" dirty="0" err="1">
                <a:solidFill>
                  <a:schemeClr val="tx1">
                    <a:alpha val="80000"/>
                  </a:schemeClr>
                </a:solidFill>
              </a:rPr>
              <a:t>Kirjoittajan</a:t>
            </a:r>
            <a:r>
              <a:rPr lang="en-US" sz="1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800" b="1" dirty="0" err="1">
                <a:solidFill>
                  <a:schemeClr val="tx1">
                    <a:alpha val="80000"/>
                  </a:schemeClr>
                </a:solidFill>
              </a:rPr>
              <a:t>tarkoitusperä</a:t>
            </a:r>
            <a:endParaRPr lang="en-US" sz="1800" b="1" dirty="0">
              <a:solidFill>
                <a:schemeClr val="tx1">
                  <a:alpha val="80000"/>
                </a:schemeClr>
              </a:solidFill>
            </a:endParaRPr>
          </a:p>
          <a:p>
            <a:r>
              <a:rPr lang="en-US" sz="1500" dirty="0" err="1">
                <a:solidFill>
                  <a:schemeClr val="tx1">
                    <a:alpha val="80000"/>
                  </a:schemeClr>
                </a:solidFill>
              </a:rPr>
              <a:t>Sisältyykö</a:t>
            </a:r>
            <a:r>
              <a:rPr lang="en-US" sz="15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tx1">
                    <a:alpha val="80000"/>
                  </a:schemeClr>
                </a:solidFill>
              </a:rPr>
              <a:t>julkaisuun</a:t>
            </a:r>
            <a:r>
              <a:rPr lang="en-US" sz="15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tx1">
                    <a:alpha val="80000"/>
                  </a:schemeClr>
                </a:solidFill>
              </a:rPr>
              <a:t>kaupallisia</a:t>
            </a:r>
            <a:r>
              <a:rPr lang="en-US" sz="1500" dirty="0">
                <a:solidFill>
                  <a:schemeClr val="tx1">
                    <a:alpha val="80000"/>
                  </a:schemeClr>
                </a:solidFill>
              </a:rPr>
              <a:t>, </a:t>
            </a:r>
            <a:r>
              <a:rPr lang="en-US" sz="1500" dirty="0" err="1">
                <a:solidFill>
                  <a:schemeClr val="tx1">
                    <a:alpha val="80000"/>
                  </a:schemeClr>
                </a:solidFill>
              </a:rPr>
              <a:t>ideologisia</a:t>
            </a:r>
            <a:r>
              <a:rPr lang="en-US" sz="1500" dirty="0">
                <a:solidFill>
                  <a:schemeClr val="tx1">
                    <a:alpha val="80000"/>
                  </a:schemeClr>
                </a:solidFill>
              </a:rPr>
              <a:t> tai </a:t>
            </a:r>
            <a:r>
              <a:rPr lang="en-US" sz="1500" dirty="0" err="1">
                <a:solidFill>
                  <a:schemeClr val="tx1">
                    <a:alpha val="80000"/>
                  </a:schemeClr>
                </a:solidFill>
              </a:rPr>
              <a:t>poliittisia</a:t>
            </a:r>
            <a:r>
              <a:rPr lang="en-US" sz="15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tx1">
                    <a:alpha val="80000"/>
                  </a:schemeClr>
                </a:solidFill>
              </a:rPr>
              <a:t>tavoitteita</a:t>
            </a:r>
            <a:r>
              <a:rPr lang="en-US" sz="1500" dirty="0">
                <a:solidFill>
                  <a:schemeClr val="tx1">
                    <a:alpha val="80000"/>
                  </a:schemeClr>
                </a:solidFill>
              </a:rPr>
              <a:t>?</a:t>
            </a:r>
          </a:p>
          <a:p>
            <a:r>
              <a:rPr lang="en-US" sz="1800" b="1" dirty="0" err="1">
                <a:solidFill>
                  <a:schemeClr val="tx1">
                    <a:alpha val="80000"/>
                  </a:schemeClr>
                </a:solidFill>
              </a:rPr>
              <a:t>Tiedon</a:t>
            </a:r>
            <a:r>
              <a:rPr lang="en-US" sz="1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800" b="1" dirty="0" err="1">
                <a:solidFill>
                  <a:schemeClr val="tx1">
                    <a:alpha val="80000"/>
                  </a:schemeClr>
                </a:solidFill>
              </a:rPr>
              <a:t>tueksi</a:t>
            </a:r>
            <a:r>
              <a:rPr lang="en-US" sz="1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800" b="1" dirty="0" err="1">
                <a:solidFill>
                  <a:schemeClr val="tx1">
                    <a:alpha val="80000"/>
                  </a:schemeClr>
                </a:solidFill>
              </a:rPr>
              <a:t>esitetyt</a:t>
            </a:r>
            <a:r>
              <a:rPr lang="en-US" sz="1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800" b="1" dirty="0" err="1">
                <a:solidFill>
                  <a:schemeClr val="tx1">
                    <a:alpha val="80000"/>
                  </a:schemeClr>
                </a:solidFill>
              </a:rPr>
              <a:t>perustelut</a:t>
            </a:r>
            <a:endParaRPr lang="en-US" sz="1800" b="1" dirty="0">
              <a:solidFill>
                <a:schemeClr val="tx1">
                  <a:alpha val="80000"/>
                </a:schemeClr>
              </a:solidFill>
            </a:endParaRPr>
          </a:p>
          <a:p>
            <a:r>
              <a:rPr lang="en-US" sz="1500" dirty="0" err="1">
                <a:solidFill>
                  <a:schemeClr val="tx1">
                    <a:alpha val="80000"/>
                  </a:schemeClr>
                </a:solidFill>
              </a:rPr>
              <a:t>Perustellaanko</a:t>
            </a:r>
            <a:r>
              <a:rPr lang="en-US" sz="15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tx1">
                    <a:alpha val="80000"/>
                  </a:schemeClr>
                </a:solidFill>
              </a:rPr>
              <a:t>väitteet</a:t>
            </a:r>
            <a:r>
              <a:rPr lang="en-US" sz="15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tx1">
                    <a:alpha val="80000"/>
                  </a:schemeClr>
                </a:solidFill>
              </a:rPr>
              <a:t>selkeästi</a:t>
            </a:r>
            <a:r>
              <a:rPr lang="en-US" sz="1500" dirty="0">
                <a:solidFill>
                  <a:schemeClr val="tx1">
                    <a:alpha val="80000"/>
                  </a:schemeClr>
                </a:solidFill>
              </a:rPr>
              <a:t>? </a:t>
            </a:r>
            <a:r>
              <a:rPr lang="en-US" sz="1500" dirty="0" err="1">
                <a:solidFill>
                  <a:schemeClr val="tx1">
                    <a:alpha val="80000"/>
                  </a:schemeClr>
                </a:solidFill>
              </a:rPr>
              <a:t>Pohjautuvatko</a:t>
            </a:r>
            <a:r>
              <a:rPr lang="en-US" sz="15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tx1">
                    <a:alpha val="80000"/>
                  </a:schemeClr>
                </a:solidFill>
              </a:rPr>
              <a:t>perustelut</a:t>
            </a:r>
            <a:r>
              <a:rPr lang="en-US" sz="15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tx1">
                    <a:alpha val="80000"/>
                  </a:schemeClr>
                </a:solidFill>
              </a:rPr>
              <a:t>tieteelliseen</a:t>
            </a:r>
            <a:r>
              <a:rPr lang="en-US" sz="15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tx1">
                    <a:alpha val="80000"/>
                  </a:schemeClr>
                </a:solidFill>
              </a:rPr>
              <a:t>tietoon</a:t>
            </a:r>
            <a:r>
              <a:rPr lang="en-US" sz="1500" dirty="0">
                <a:solidFill>
                  <a:schemeClr val="tx1">
                    <a:alpha val="80000"/>
                  </a:schemeClr>
                </a:solidFill>
              </a:rPr>
              <a:t>?</a:t>
            </a:r>
          </a:p>
          <a:p>
            <a:r>
              <a:rPr lang="en-US" sz="1800" b="1" dirty="0" err="1">
                <a:solidFill>
                  <a:schemeClr val="tx1">
                    <a:alpha val="80000"/>
                  </a:schemeClr>
                </a:solidFill>
              </a:rPr>
              <a:t>Vertailu</a:t>
            </a:r>
            <a:r>
              <a:rPr lang="en-US" sz="1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800" b="1" dirty="0" err="1">
                <a:solidFill>
                  <a:schemeClr val="tx1">
                    <a:alpha val="80000"/>
                  </a:schemeClr>
                </a:solidFill>
              </a:rPr>
              <a:t>muihin</a:t>
            </a:r>
            <a:r>
              <a:rPr lang="en-US" sz="1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800" b="1" dirty="0" err="1">
                <a:solidFill>
                  <a:schemeClr val="tx1">
                    <a:alpha val="80000"/>
                  </a:schemeClr>
                </a:solidFill>
              </a:rPr>
              <a:t>tietolähteisiin</a:t>
            </a:r>
            <a:endParaRPr lang="en-US" sz="1800" b="1" dirty="0">
              <a:solidFill>
                <a:schemeClr val="tx1">
                  <a:alpha val="80000"/>
                </a:schemeClr>
              </a:solidFill>
            </a:endParaRPr>
          </a:p>
          <a:p>
            <a:r>
              <a:rPr lang="en-US" sz="1500" dirty="0">
                <a:solidFill>
                  <a:schemeClr val="tx1">
                    <a:alpha val="80000"/>
                  </a:schemeClr>
                </a:solidFill>
              </a:rPr>
              <a:t>Onko </a:t>
            </a:r>
            <a:r>
              <a:rPr lang="en-US" sz="1500" dirty="0" err="1">
                <a:solidFill>
                  <a:schemeClr val="tx1">
                    <a:alpha val="80000"/>
                  </a:schemeClr>
                </a:solidFill>
              </a:rPr>
              <a:t>eri</a:t>
            </a:r>
            <a:r>
              <a:rPr lang="en-US" sz="15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tx1">
                    <a:alpha val="80000"/>
                  </a:schemeClr>
                </a:solidFill>
              </a:rPr>
              <a:t>lähteiden</a:t>
            </a:r>
            <a:r>
              <a:rPr lang="en-US" sz="15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tx1">
                    <a:alpha val="80000"/>
                  </a:schemeClr>
                </a:solidFill>
              </a:rPr>
              <a:t>välillä</a:t>
            </a:r>
            <a:r>
              <a:rPr lang="en-US" sz="15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en-US" sz="1500" dirty="0" err="1">
                <a:solidFill>
                  <a:schemeClr val="tx1">
                    <a:alpha val="80000"/>
                  </a:schemeClr>
                </a:solidFill>
              </a:rPr>
              <a:t>ristiriitoja</a:t>
            </a:r>
            <a:r>
              <a:rPr lang="en-US" sz="1500" dirty="0">
                <a:solidFill>
                  <a:schemeClr val="tx1">
                    <a:alpha val="80000"/>
                  </a:schemeClr>
                </a:solidFill>
              </a:rPr>
              <a:t>?</a:t>
            </a:r>
          </a:p>
        </p:txBody>
      </p:sp>
      <p:pic>
        <p:nvPicPr>
          <p:cNvPr id="10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A8B95D6E-E4B6-42B4-A21A-B1DA1681C4F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5003" y="105252"/>
            <a:ext cx="1396068" cy="321703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6C160FA6-3CD4-4783-B4B0-83EC617940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0883" y="4669306"/>
            <a:ext cx="1500188" cy="385763"/>
          </a:xfrm>
          <a:prstGeom prst="rect">
            <a:avLst/>
          </a:prstGeom>
        </p:spPr>
      </p:pic>
      <p:sp>
        <p:nvSpPr>
          <p:cNvPr id="14" name="Tekstiruutu 13">
            <a:extLst>
              <a:ext uri="{FF2B5EF4-FFF2-40B4-BE49-F238E27FC236}">
                <a16:creationId xmlns:a16="http://schemas.microsoft.com/office/drawing/2014/main" id="{CBEE15C4-2085-443A-933E-1714F09D33A1}"/>
              </a:ext>
            </a:extLst>
          </p:cNvPr>
          <p:cNvSpPr txBox="1"/>
          <p:nvPr/>
        </p:nvSpPr>
        <p:spPr>
          <a:xfrm>
            <a:off x="670851" y="4553889"/>
            <a:ext cx="2993231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1"/>
            <a:r>
              <a:rPr lang="en-US" sz="1050" dirty="0">
                <a:solidFill>
                  <a:schemeClr val="bg1"/>
                </a:solidFill>
                <a:latin typeface="Abadi Extra Light" panose="020B0604020202020204" pitchFamily="34" charset="0"/>
              </a:rPr>
              <a:t>Kuva: </a:t>
            </a:r>
            <a:r>
              <a:rPr lang="en-US" sz="1050" dirty="0" err="1">
                <a:solidFill>
                  <a:schemeClr val="bg1"/>
                </a:solidFill>
                <a:latin typeface="Abadi Extra Light" panose="020B0604020202020204" pitchFamily="34" charset="0"/>
              </a:rPr>
              <a:t>Unsplash.com</a:t>
            </a:r>
            <a:r>
              <a:rPr lang="en-US" sz="1050" dirty="0">
                <a:solidFill>
                  <a:schemeClr val="bg1"/>
                </a:solidFill>
                <a:latin typeface="Abadi Extra Light" panose="020B0604020202020204" pitchFamily="34" charset="0"/>
              </a:rPr>
              <a:t> / Lorenz Lippert</a:t>
            </a:r>
          </a:p>
        </p:txBody>
      </p:sp>
    </p:spTree>
    <p:extLst>
      <p:ext uri="{BB962C8B-B14F-4D97-AF65-F5344CB8AC3E}">
        <p14:creationId xmlns:p14="http://schemas.microsoft.com/office/powerpoint/2010/main" val="24051012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EA4F912-4C41-41A6-9649-DAB130EDC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469" y="273844"/>
            <a:ext cx="8193881" cy="994172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D8394FA-BFF2-4181-8532-E078903F072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874639A-2582-4930-9EE0-16C54F41153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F0AFAA2-E1DE-4557-9D0D-393F08930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0827"/>
            <a:ext cx="9144000" cy="4855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Sisällön paikkamerkki 2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F3D58D87-D2E1-4816-BA2A-EF1270DAFAF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5003" y="105252"/>
            <a:ext cx="1396068" cy="321703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64181A99-A7E6-420E-8BC5-3D7E0E487E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0883" y="4669306"/>
            <a:ext cx="1500188" cy="385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7080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g36ff9f30d69_0_1" title="woman-female-newpaper-fake-news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7948" r="25755"/>
          <a:stretch/>
        </p:blipFill>
        <p:spPr>
          <a:xfrm>
            <a:off x="4885175" y="0"/>
            <a:ext cx="4216774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g36ff9f30d69_0_1"/>
          <p:cNvSpPr txBox="1">
            <a:spLocks noGrp="1"/>
          </p:cNvSpPr>
          <p:nvPr>
            <p:ph type="body" idx="1"/>
          </p:nvPr>
        </p:nvSpPr>
        <p:spPr>
          <a:xfrm>
            <a:off x="193025" y="360100"/>
            <a:ext cx="47889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fi-FI" sz="2600">
                <a:solidFill>
                  <a:srgbClr val="333333"/>
                </a:solidFill>
              </a:rPr>
              <a:t>Ihmiset levittävät väärää tietoa tarkoituksellisesti tai tahattomasti</a:t>
            </a:r>
            <a:endParaRPr sz="2600">
              <a:solidFill>
                <a:srgbClr val="333333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>
              <a:solidFill>
                <a:srgbClr val="333333"/>
              </a:solidFill>
            </a:endParaRPr>
          </a:p>
        </p:txBody>
      </p:sp>
      <p:sp>
        <p:nvSpPr>
          <p:cNvPr id="110" name="Google Shape;110;g36ff9f30d69_0_1"/>
          <p:cNvSpPr txBox="1">
            <a:spLocks noGrp="1"/>
          </p:cNvSpPr>
          <p:nvPr>
            <p:ph type="body" idx="3"/>
          </p:nvPr>
        </p:nvSpPr>
        <p:spPr>
          <a:xfrm>
            <a:off x="289775" y="1388800"/>
            <a:ext cx="4595400" cy="35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/>
          <a:p>
            <a:pPr marL="34290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fi-FI" sz="2000" b="1">
                <a:solidFill>
                  <a:schemeClr val="dk1"/>
                </a:solidFill>
              </a:rPr>
              <a:t>Sosiaalinen ympäristö </a:t>
            </a:r>
            <a:r>
              <a:rPr lang="fi-FI" sz="2000">
                <a:solidFill>
                  <a:schemeClr val="dk1"/>
                </a:solidFill>
              </a:rPr>
              <a:t>vaikuttaa siihen, mitä tietoa pidämme totena ja jaamme eteenpäin.</a:t>
            </a:r>
            <a:endParaRPr sz="2000">
              <a:solidFill>
                <a:schemeClr val="dk1"/>
              </a:solidFill>
            </a:endParaRPr>
          </a:p>
          <a:p>
            <a:pPr marL="34290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fi-FI" sz="2000" b="1">
                <a:solidFill>
                  <a:schemeClr val="dk1"/>
                </a:solidFill>
              </a:rPr>
              <a:t>Disinformaatio</a:t>
            </a:r>
            <a:r>
              <a:rPr lang="fi-FI" sz="2000">
                <a:solidFill>
                  <a:schemeClr val="dk1"/>
                </a:solidFill>
              </a:rPr>
              <a:t> on tarkoituksel- lisesti levitettyä väärää tietoa, jonka tavoitteena on johtaa harhaan.</a:t>
            </a:r>
            <a:endParaRPr sz="2000">
              <a:solidFill>
                <a:schemeClr val="dk1"/>
              </a:solidFill>
            </a:endParaRPr>
          </a:p>
          <a:p>
            <a:pPr marL="34290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lang="fi-FI" sz="2000" b="1">
                <a:solidFill>
                  <a:schemeClr val="dk1"/>
                </a:solidFill>
              </a:rPr>
              <a:t>Misinformaatio</a:t>
            </a:r>
            <a:r>
              <a:rPr lang="fi-FI" sz="2000">
                <a:solidFill>
                  <a:schemeClr val="dk1"/>
                </a:solidFill>
              </a:rPr>
              <a:t> on tahattomasti levitettyä väärää tai epätarkkaa tietoa, jonka jakaja itse uskoo todeksi.</a:t>
            </a:r>
            <a:endParaRPr sz="200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111" name="Google Shape;111;g36ff9f30d69_0_1"/>
          <p:cNvSpPr txBox="1">
            <a:spLocks noGrp="1"/>
          </p:cNvSpPr>
          <p:nvPr>
            <p:ph type="body" idx="4"/>
          </p:nvPr>
        </p:nvSpPr>
        <p:spPr>
          <a:xfrm>
            <a:off x="7108907" y="4889251"/>
            <a:ext cx="1976700" cy="3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fi-FI">
                <a:solidFill>
                  <a:srgbClr val="FFFFFF"/>
                </a:solidFill>
              </a:rPr>
              <a:t>Lähde: Piqsels, CC0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udeo Layouts">
  <a:themeElements>
    <a:clrScheme name="26_FeatureStory">
      <a:dk1>
        <a:srgbClr val="000000"/>
      </a:dk1>
      <a:lt1>
        <a:srgbClr val="F0EBE0"/>
      </a:lt1>
      <a:dk2>
        <a:srgbClr val="4A4A4B"/>
      </a:dk2>
      <a:lt2>
        <a:srgbClr val="C2C3C6"/>
      </a:lt2>
      <a:accent1>
        <a:srgbClr val="53BBE0"/>
      </a:accent1>
      <a:accent2>
        <a:srgbClr val="6DCFB9"/>
      </a:accent2>
      <a:accent3>
        <a:srgbClr val="90BF72"/>
      </a:accent3>
      <a:accent4>
        <a:srgbClr val="F2C449"/>
      </a:accent4>
      <a:accent5>
        <a:srgbClr val="FF4741"/>
      </a:accent5>
      <a:accent6>
        <a:srgbClr val="FF8700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tudeo Layouts">
  <a:themeElements>
    <a:clrScheme name="26_FeatureStory">
      <a:dk1>
        <a:srgbClr val="000000"/>
      </a:dk1>
      <a:lt1>
        <a:srgbClr val="F0EBE0"/>
      </a:lt1>
      <a:dk2>
        <a:srgbClr val="4A4A4B"/>
      </a:dk2>
      <a:lt2>
        <a:srgbClr val="C2C3C6"/>
      </a:lt2>
      <a:accent1>
        <a:srgbClr val="53BBE0"/>
      </a:accent1>
      <a:accent2>
        <a:srgbClr val="6DCFB9"/>
      </a:accent2>
      <a:accent3>
        <a:srgbClr val="90BF72"/>
      </a:accent3>
      <a:accent4>
        <a:srgbClr val="F2C449"/>
      </a:accent4>
      <a:accent5>
        <a:srgbClr val="FF4741"/>
      </a:accent5>
      <a:accent6>
        <a:srgbClr val="FF8700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515</Words>
  <Application>Microsoft Office PowerPoint</Application>
  <PresentationFormat>Näytössä katseltava esitys (16:9)</PresentationFormat>
  <Paragraphs>82</Paragraphs>
  <Slides>16</Slides>
  <Notes>12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3</vt:i4>
      </vt:variant>
      <vt:variant>
        <vt:lpstr>Dian otsikot</vt:lpstr>
      </vt:variant>
      <vt:variant>
        <vt:i4>16</vt:i4>
      </vt:variant>
    </vt:vector>
  </HeadingPairs>
  <TitlesOfParts>
    <vt:vector size="25" baseType="lpstr">
      <vt:lpstr>Open Sans</vt:lpstr>
      <vt:lpstr>Calibri</vt:lpstr>
      <vt:lpstr>Abadi Extra Light</vt:lpstr>
      <vt:lpstr>Times New Roman</vt:lpstr>
      <vt:lpstr>Calibri Light</vt:lpstr>
      <vt:lpstr>Arial</vt:lpstr>
      <vt:lpstr>Studeo Layouts</vt:lpstr>
      <vt:lpstr>1_Studeo Layouts</vt:lpstr>
      <vt:lpstr>Office-teema</vt:lpstr>
      <vt:lpstr>PowerPoint-esitys</vt:lpstr>
      <vt:lpstr>PowerPoint-esitys</vt:lpstr>
      <vt:lpstr>Keskustelu</vt:lpstr>
      <vt:lpstr>PowerPoint-esitys</vt:lpstr>
      <vt:lpstr>Terveyden lukutaidon osa-alueet</vt:lpstr>
      <vt:lpstr>Lähdekriittisyys on tärkeä osa terveyden lukutaitoa </vt:lpstr>
      <vt:lpstr>Tiedon arviointi</vt:lpstr>
      <vt:lpstr>PowerPoint-esitys</vt:lpstr>
      <vt:lpstr>PowerPoint-esitys</vt:lpstr>
      <vt:lpstr>Keskustelu</vt:lpstr>
      <vt:lpstr>PowerPoint-esitys</vt:lpstr>
      <vt:lpstr>PowerPoint-esitys</vt:lpstr>
      <vt:lpstr>Ajattelun vinoumat vaikuttavat tiedon tulkintaan</vt:lpstr>
      <vt:lpstr>Ajattelun vinoumat voivat vääristää tiedonkäsittelyä  </vt:lpstr>
      <vt:lpstr>Yleisiä ajattelun vinoumia</vt:lpstr>
      <vt:lpstr>Yhteenveto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Löfström Leena</dc:creator>
  <cp:lastModifiedBy>Löfström Leena</cp:lastModifiedBy>
  <cp:revision>1</cp:revision>
  <dcterms:modified xsi:type="dcterms:W3CDTF">2026-08-24T07:46:14Z</dcterms:modified>
</cp:coreProperties>
</file>