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irMiIXPgzqxgaSMaOOCcWDaxue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3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ffb2e7d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Google Shape;68;g36ffb2e7d5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8624323824_0_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862432382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1e7f13a9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3a1e7f13a9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•"/>
            </a:pPr>
            <a:r>
              <a:rPr lang="fi-FI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Luontoliikunta tukee fyysistä, psyykkistä ja sosiaalista hyvinvointia, esim. 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6b4eb213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a6b4eb213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ff9f30d69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g36ff9f30d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ffb2e7d59_0_5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•"/>
            </a:pPr>
            <a:r>
              <a:rPr lang="fi-FI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Luontoliikunta tukee fyysistä, psyykkistä ja sosiaalista hyvinvointia, esim. 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g36ffb2e7d5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Image">
  <p:cSld name="Title &amp; Imag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4613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i-FI"/>
          </a:p>
        </p:txBody>
      </p:sp>
      <p:pic>
        <p:nvPicPr>
          <p:cNvPr id="10" name="Google Shape;10;p12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647700" y="3414117"/>
            <a:ext cx="78486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3"/>
          </p:nvPr>
        </p:nvSpPr>
        <p:spPr>
          <a:xfrm>
            <a:off x="153266" y="4769595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37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2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2"/>
          <p:cNvSpPr txBox="1">
            <a:spLocks noGrp="1"/>
          </p:cNvSpPr>
          <p:nvPr>
            <p:ph type="body" idx="1"/>
          </p:nvPr>
        </p:nvSpPr>
        <p:spPr>
          <a:xfrm>
            <a:off x="647700" y="1185863"/>
            <a:ext cx="7848600" cy="33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5715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Open Sans"/>
              <a:buChar char="•"/>
              <a:defRPr sz="20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Left &amp; Paragraph with Title">
  <p:cSld name="Image Left &amp; Paragraph with Titl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3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3"/>
          <p:cNvSpPr txBox="1">
            <a:spLocks noGrp="1"/>
          </p:cNvSpPr>
          <p:nvPr>
            <p:ph type="body" idx="1"/>
          </p:nvPr>
        </p:nvSpPr>
        <p:spPr>
          <a:xfrm>
            <a:off x="5124450" y="538791"/>
            <a:ext cx="3528060" cy="72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body" idx="2"/>
          </p:nvPr>
        </p:nvSpPr>
        <p:spPr>
          <a:xfrm>
            <a:off x="5124450" y="1370885"/>
            <a:ext cx="3528060" cy="323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9525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3"/>
          <p:cNvSpPr txBox="1">
            <a:spLocks noGrp="1"/>
          </p:cNvSpPr>
          <p:nvPr>
            <p:ph type="body" idx="4"/>
          </p:nvPr>
        </p:nvSpPr>
        <p:spPr>
          <a:xfrm>
            <a:off x="155524" y="4791746"/>
            <a:ext cx="3117971" cy="327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Open Sans"/>
              <a:buNone/>
              <a:defRPr sz="12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4"/>
          <p:cNvSpPr txBox="1">
            <a:spLocks noGrp="1"/>
          </p:cNvSpPr>
          <p:nvPr>
            <p:ph type="body" idx="1"/>
          </p:nvPr>
        </p:nvSpPr>
        <p:spPr>
          <a:xfrm>
            <a:off x="4730087" y="1371682"/>
            <a:ext cx="3847500" cy="311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body" idx="2"/>
          </p:nvPr>
        </p:nvSpPr>
        <p:spPr>
          <a:xfrm>
            <a:off x="604405" y="539588"/>
            <a:ext cx="7973183" cy="72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body" idx="3"/>
          </p:nvPr>
        </p:nvSpPr>
        <p:spPr>
          <a:xfrm>
            <a:off x="604405" y="1371682"/>
            <a:ext cx="3847500" cy="311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Left &amp; Paragraph with Title">
  <p:cSld name="Image Left &amp; Paragraph with 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3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5124450" y="538791"/>
            <a:ext cx="35280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2"/>
          </p:nvPr>
        </p:nvSpPr>
        <p:spPr>
          <a:xfrm>
            <a:off x="5124450" y="1370885"/>
            <a:ext cx="3528000" cy="3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13"/>
          <p:cNvSpPr>
            <a:spLocks noGrp="1"/>
          </p:cNvSpPr>
          <p:nvPr>
            <p:ph type="pic" idx="3"/>
          </p:nvPr>
        </p:nvSpPr>
        <p:spPr>
          <a:xfrm>
            <a:off x="9525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13"/>
          <p:cNvSpPr txBox="1">
            <a:spLocks noGrp="1"/>
          </p:cNvSpPr>
          <p:nvPr>
            <p:ph type="body" idx="4"/>
          </p:nvPr>
        </p:nvSpPr>
        <p:spPr>
          <a:xfrm>
            <a:off x="155525" y="4791745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647700" y="1185863"/>
            <a:ext cx="7848600" cy="3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Right &amp; Paragraph with Title">
  <p:cSld name="Image Right &amp; Paragraph with 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5" name="Google Shape;25;p15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617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599837" y="538791"/>
            <a:ext cx="34635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3"/>
          </p:nvPr>
        </p:nvSpPr>
        <p:spPr>
          <a:xfrm>
            <a:off x="599837" y="1382315"/>
            <a:ext cx="3463500" cy="3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4"/>
          </p:nvPr>
        </p:nvSpPr>
        <p:spPr>
          <a:xfrm>
            <a:off x="6971382" y="4792976"/>
            <a:ext cx="1976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8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730087" y="1371682"/>
            <a:ext cx="3847500" cy="31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604405" y="539588"/>
            <a:ext cx="79731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3"/>
          </p:nvPr>
        </p:nvSpPr>
        <p:spPr>
          <a:xfrm>
            <a:off x="604404" y="1371682"/>
            <a:ext cx="3847500" cy="31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1"/>
          </p:nvPr>
        </p:nvSpPr>
        <p:spPr>
          <a:xfrm>
            <a:off x="647700" y="1154430"/>
            <a:ext cx="7848600" cy="3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37" name="Google Shape;37;p20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">
  <p:cSld name="Bulletlis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647700" y="606742"/>
            <a:ext cx="7848600" cy="23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40" name="Google Shape;40;p21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/>
          </p:nvPr>
        </p:nvSpPr>
        <p:spPr>
          <a:xfrm>
            <a:off x="647700" y="565786"/>
            <a:ext cx="7848563" cy="47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647700" y="1154430"/>
            <a:ext cx="7848563" cy="33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47" name="Google Shape;47;p19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ation Title">
  <p:cSld name="Presentation Titl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704850" y="2810081"/>
            <a:ext cx="7848600" cy="59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47700" y="1660680"/>
            <a:ext cx="7848600" cy="104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1" descr="Studeo_Logo_Musta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647700" y="1660680"/>
            <a:ext cx="78486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rmAutofit/>
          </a:bodyPr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6" descr="Studeo_Logo_Musta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6"/>
          <p:cNvSpPr txBox="1">
            <a:spLocks noGrp="1"/>
          </p:cNvSpPr>
          <p:nvPr>
            <p:ph type="title"/>
          </p:nvPr>
        </p:nvSpPr>
        <p:spPr>
          <a:xfrm>
            <a:off x="647700" y="1660680"/>
            <a:ext cx="7848600" cy="104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ffb2e7d59_0_0"/>
          <p:cNvSpPr txBox="1">
            <a:spLocks noGrp="1"/>
          </p:cNvSpPr>
          <p:nvPr>
            <p:ph type="body" idx="1"/>
          </p:nvPr>
        </p:nvSpPr>
        <p:spPr>
          <a:xfrm>
            <a:off x="647700" y="3414117"/>
            <a:ext cx="78486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35294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fi-FI" sz="3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Eliöryhmät</a:t>
            </a:r>
            <a:endParaRPr sz="3200" b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</p:txBody>
      </p:sp>
      <p:sp>
        <p:nvSpPr>
          <p:cNvPr id="71" name="Google Shape;71;g36ffb2e7d59_0_0"/>
          <p:cNvSpPr txBox="1">
            <a:spLocks noGrp="1"/>
          </p:cNvSpPr>
          <p:nvPr>
            <p:ph type="body" idx="3"/>
          </p:nvPr>
        </p:nvSpPr>
        <p:spPr>
          <a:xfrm>
            <a:off x="153266" y="4769595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37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/>
              <a:t>Lähde: Piqsels, CC0</a:t>
            </a:r>
            <a:endParaRPr/>
          </a:p>
        </p:txBody>
      </p:sp>
      <p:pic>
        <p:nvPicPr>
          <p:cNvPr id="72" name="Google Shape;72;g36ffb2e7d59_0_0" title="fitness-treadmill-running-fitness-studio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900" b="10900"/>
          <a:stretch/>
        </p:blipFill>
        <p:spPr>
          <a:xfrm>
            <a:off x="-647701" y="-95794"/>
            <a:ext cx="9144001" cy="476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36ffb2e7d59_0_0"/>
          <p:cNvSpPr txBox="1"/>
          <p:nvPr/>
        </p:nvSpPr>
        <p:spPr>
          <a:xfrm>
            <a:off x="2040125" y="3695875"/>
            <a:ext cx="87309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fi-FI" sz="29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Terveyden, toimintakyvyn ja terveyskäyttäytymisen mittaaminen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38624323824_0_14" title="fitness-women-healthy-lifestyle-health-thumbnail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8474" r="18474"/>
          <a:stretch/>
        </p:blipFill>
        <p:spPr>
          <a:xfrm>
            <a:off x="4360575" y="0"/>
            <a:ext cx="4864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38624323824_0_14"/>
          <p:cNvSpPr txBox="1">
            <a:spLocks noGrp="1"/>
          </p:cNvSpPr>
          <p:nvPr>
            <p:ph type="body" idx="1"/>
          </p:nvPr>
        </p:nvSpPr>
        <p:spPr>
          <a:xfrm>
            <a:off x="293025" y="268300"/>
            <a:ext cx="3834000" cy="15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 sz="2500">
                <a:solidFill>
                  <a:srgbClr val="333333"/>
                </a:solidFill>
              </a:rPr>
              <a:t>Terveyskäyttäytymisen tutkiminen auttaa kohdentamaan terveyden edistämistyötä</a:t>
            </a:r>
            <a:endParaRPr sz="2500"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rgbClr val="333333"/>
              </a:solidFill>
            </a:endParaRPr>
          </a:p>
        </p:txBody>
      </p:sp>
      <p:sp>
        <p:nvSpPr>
          <p:cNvPr id="146" name="Google Shape;146;g38624323824_0_14"/>
          <p:cNvSpPr txBox="1">
            <a:spLocks noGrp="1"/>
          </p:cNvSpPr>
          <p:nvPr>
            <p:ph type="body" idx="3"/>
          </p:nvPr>
        </p:nvSpPr>
        <p:spPr>
          <a:xfrm>
            <a:off x="293025" y="1998300"/>
            <a:ext cx="3834000" cy="28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fi-FI">
                <a:solidFill>
                  <a:schemeClr val="dk1"/>
                </a:solidFill>
              </a:rPr>
              <a:t>Tutkimalla väestön </a:t>
            </a:r>
            <a:r>
              <a:rPr lang="fi-FI" b="1">
                <a:solidFill>
                  <a:schemeClr val="dk1"/>
                </a:solidFill>
              </a:rPr>
              <a:t>terveyskäyttäytymistä</a:t>
            </a:r>
            <a:r>
              <a:rPr lang="fi-FI">
                <a:solidFill>
                  <a:schemeClr val="dk1"/>
                </a:solidFill>
              </a:rPr>
              <a:t> saadaan tietoa terveystottumuksista terveyden edistämisen ja terveyspoliittisen päätöksenteon tueksi.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7" name="Google Shape;147;g38624323824_0_14"/>
          <p:cNvSpPr txBox="1">
            <a:spLocks noGrp="1"/>
          </p:cNvSpPr>
          <p:nvPr>
            <p:ph type="body" idx="4"/>
          </p:nvPr>
        </p:nvSpPr>
        <p:spPr>
          <a:xfrm>
            <a:off x="6971382" y="4792976"/>
            <a:ext cx="1976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>
            <a:spLocks noGrp="1"/>
          </p:cNvSpPr>
          <p:nvPr>
            <p:ph type="body" idx="1"/>
          </p:nvPr>
        </p:nvSpPr>
        <p:spPr>
          <a:xfrm>
            <a:off x="1265525" y="646625"/>
            <a:ext cx="7701300" cy="4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t" anchorCtr="0">
            <a:noAutofit/>
          </a:bodyPr>
          <a:lstStyle/>
          <a:p>
            <a:pPr marL="290512" lvl="0" indent="-28416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050"/>
              <a:buFont typeface="Arial"/>
              <a:buChar char="•"/>
            </a:pPr>
            <a:r>
              <a:rPr lang="fi-FI" sz="2000">
                <a:solidFill>
                  <a:schemeClr val="dk1"/>
                </a:solidFill>
              </a:rPr>
              <a:t>Terveyttä voidaan mitata moniulotteisesti.</a:t>
            </a:r>
            <a:endParaRPr sz="2000">
              <a:solidFill>
                <a:schemeClr val="dk1"/>
              </a:solidFill>
            </a:endParaRPr>
          </a:p>
          <a:p>
            <a:pPr marL="290512" lvl="0" indent="-28416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050"/>
              <a:buFont typeface="Arial"/>
              <a:buChar char="•"/>
            </a:pPr>
            <a:r>
              <a:rPr lang="fi-FI" sz="2000">
                <a:solidFill>
                  <a:schemeClr val="dk1"/>
                </a:solidFill>
              </a:rPr>
              <a:t>Lääketieteellisessä mallissa terveyttä lähestytään sairauden ja elintoimintojen näkökulmasta.</a:t>
            </a:r>
            <a:endParaRPr sz="2000">
              <a:solidFill>
                <a:schemeClr val="dk1"/>
              </a:solidFill>
            </a:endParaRPr>
          </a:p>
          <a:p>
            <a:pPr marL="290512" lvl="0" indent="-28416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050"/>
              <a:buFont typeface="Arial"/>
              <a:buChar char="•"/>
            </a:pPr>
            <a:r>
              <a:rPr lang="fi-FI" sz="2000">
                <a:solidFill>
                  <a:schemeClr val="dk1"/>
                </a:solidFill>
              </a:rPr>
              <a:t>Funktionaalisessa mallissa terveyttä tarkastellaan toimintakyvyn näkökulmasta.</a:t>
            </a:r>
            <a:endParaRPr sz="2000">
              <a:solidFill>
                <a:schemeClr val="dk1"/>
              </a:solidFill>
            </a:endParaRPr>
          </a:p>
          <a:p>
            <a:pPr marL="290512" lvl="0" indent="-28416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050"/>
              <a:buFont typeface="Arial"/>
              <a:buChar char="•"/>
            </a:pPr>
            <a:r>
              <a:rPr lang="fi-FI" sz="2000">
                <a:solidFill>
                  <a:schemeClr val="dk1"/>
                </a:solidFill>
              </a:rPr>
              <a:t>Subjektiivisessa mallissa mittauskohteena on koettu terveydentila ja elämänlaatu.</a:t>
            </a:r>
            <a:endParaRPr sz="2000">
              <a:solidFill>
                <a:schemeClr val="dk1"/>
              </a:solidFill>
            </a:endParaRPr>
          </a:p>
          <a:p>
            <a:pPr marL="290512" lvl="0" indent="-28416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050"/>
              <a:buFont typeface="Arial"/>
              <a:buChar char="•"/>
            </a:pPr>
            <a:r>
              <a:rPr lang="fi-FI" sz="2000">
                <a:solidFill>
                  <a:schemeClr val="dk1"/>
                </a:solidFill>
              </a:rPr>
              <a:t>Terveyskäyttäytymisen tutkiminen auttaa kohdentamaan terveydenedistämistyötä.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647713" y="175036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</a:pPr>
            <a:r>
              <a:rPr lang="fi-FI" sz="2800"/>
              <a:t>Yhteenveto</a:t>
            </a:r>
            <a:endParaRPr sz="2800"/>
          </a:p>
        </p:txBody>
      </p:sp>
      <p:pic>
        <p:nvPicPr>
          <p:cNvPr id="154" name="Google Shape;15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426" y="175025"/>
            <a:ext cx="1186375" cy="11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"/>
          <p:cNvSpPr txBox="1"/>
          <p:nvPr/>
        </p:nvSpPr>
        <p:spPr>
          <a:xfrm>
            <a:off x="341213" y="1037484"/>
            <a:ext cx="85443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177800" marR="0" lvl="0" indent="-889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Open Sans"/>
              <a:buNone/>
            </a:pPr>
            <a:endParaRPr sz="1300" b="0" i="0" u="none" strike="noStrike" cap="none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2"/>
          <p:cNvSpPr txBox="1">
            <a:spLocks noGrp="1"/>
          </p:cNvSpPr>
          <p:nvPr>
            <p:ph type="body" idx="1"/>
          </p:nvPr>
        </p:nvSpPr>
        <p:spPr>
          <a:xfrm>
            <a:off x="5104550" y="470141"/>
            <a:ext cx="35280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Keskeiset sisällöt ja käsitteet</a:t>
            </a:r>
            <a:endParaRPr/>
          </a:p>
        </p:txBody>
      </p:sp>
      <p:sp>
        <p:nvSpPr>
          <p:cNvPr id="80" name="Google Shape;80;p2"/>
          <p:cNvSpPr txBox="1">
            <a:spLocks noGrp="1"/>
          </p:cNvSpPr>
          <p:nvPr>
            <p:ph type="body" idx="2"/>
          </p:nvPr>
        </p:nvSpPr>
        <p:spPr>
          <a:xfrm>
            <a:off x="4964225" y="1565100"/>
            <a:ext cx="4068900" cy="22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lääketieteellinen, funktionaalinen ja subjektiivinen malli</a:t>
            </a:r>
            <a:endParaRPr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terveyskäyttäytyminen</a:t>
            </a:r>
            <a:endParaRPr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toimintakyky</a:t>
            </a:r>
            <a:endParaRPr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koettu terveys</a:t>
            </a:r>
            <a:endParaRPr/>
          </a:p>
        </p:txBody>
      </p:sp>
      <p:pic>
        <p:nvPicPr>
          <p:cNvPr id="81" name="Google Shape;81;p2" title="thisisengineering-BxZSdcdG3Zc-unsplash.jpg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2816" r="12322"/>
          <a:stretch/>
        </p:blipFill>
        <p:spPr>
          <a:xfrm>
            <a:off x="0" y="0"/>
            <a:ext cx="496422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"/>
          <p:cNvSpPr txBox="1">
            <a:spLocks noGrp="1"/>
          </p:cNvSpPr>
          <p:nvPr>
            <p:ph type="body" idx="4"/>
          </p:nvPr>
        </p:nvSpPr>
        <p:spPr>
          <a:xfrm>
            <a:off x="2809400" y="4816200"/>
            <a:ext cx="24162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Unsplash,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 txBox="1">
            <a:spLocks noGrp="1"/>
          </p:cNvSpPr>
          <p:nvPr>
            <p:ph type="body" idx="1"/>
          </p:nvPr>
        </p:nvSpPr>
        <p:spPr>
          <a:xfrm>
            <a:off x="1378850" y="1381197"/>
            <a:ext cx="69819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r>
              <a:rPr lang="fi-FI" sz="2000"/>
              <a:t>Millaisia terveyteen liittyvä testejä ja mittauksia itsellesi on tehty esimerkiksi koulun liikuntatunneilla?</a:t>
            </a:r>
            <a:endParaRPr/>
          </a:p>
        </p:txBody>
      </p:sp>
      <p:sp>
        <p:nvSpPr>
          <p:cNvPr id="88" name="Google Shape;88;p3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Keskustelu</a:t>
            </a:r>
            <a:endParaRPr/>
          </a:p>
        </p:txBody>
      </p:sp>
      <p:pic>
        <p:nvPicPr>
          <p:cNvPr id="89" name="Google Shape;89;p3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00" y="221950"/>
            <a:ext cx="1159250" cy="115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a1e7f13a99_0_50"/>
          <p:cNvSpPr txBox="1">
            <a:spLocks noGrp="1"/>
          </p:cNvSpPr>
          <p:nvPr>
            <p:ph type="title"/>
          </p:nvPr>
        </p:nvSpPr>
        <p:spPr>
          <a:xfrm>
            <a:off x="431775" y="539362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Terveyttä voidaan mitata moniulotteisesti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95" name="Google Shape;95;g3a1e7f13a99_0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525" y="1010950"/>
            <a:ext cx="7591101" cy="387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 txBox="1"/>
          <p:nvPr/>
        </p:nvSpPr>
        <p:spPr>
          <a:xfrm>
            <a:off x="341213" y="1037484"/>
            <a:ext cx="85443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177800" marR="0" lvl="0" indent="-889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Open Sans"/>
              <a:buNone/>
            </a:pPr>
            <a:endParaRPr sz="1300" b="0" i="0" u="none" strike="noStrike" cap="none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" name="Google Shape;101;p7"/>
          <p:cNvSpPr txBox="1">
            <a:spLocks noGrp="1"/>
          </p:cNvSpPr>
          <p:nvPr>
            <p:ph type="body" idx="1"/>
          </p:nvPr>
        </p:nvSpPr>
        <p:spPr>
          <a:xfrm>
            <a:off x="4985325" y="213000"/>
            <a:ext cx="3925500" cy="16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 sz="2600"/>
              <a:t>Lääketieteellisessä mallissa terveyttä lähestytään sairauden ja elintoimintojen näkökulmasta</a:t>
            </a:r>
            <a:endParaRPr sz="2600"/>
          </a:p>
        </p:txBody>
      </p:sp>
      <p:sp>
        <p:nvSpPr>
          <p:cNvPr id="102" name="Google Shape;102;p7"/>
          <p:cNvSpPr txBox="1">
            <a:spLocks noGrp="1"/>
          </p:cNvSpPr>
          <p:nvPr>
            <p:ph type="body" idx="2"/>
          </p:nvPr>
        </p:nvSpPr>
        <p:spPr>
          <a:xfrm>
            <a:off x="4903125" y="1909800"/>
            <a:ext cx="4089900" cy="27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fi-FI" sz="1900"/>
              <a:t>Terveyttä mitataan esimerkiksi sairastavuudella </a:t>
            </a:r>
            <a:r>
              <a:rPr lang="fi-FI" sz="1800"/>
              <a:t>(prevalenssi ja insidenssi)</a:t>
            </a:r>
            <a:r>
              <a:rPr lang="fi-FI" sz="1900"/>
              <a:t>, elinajanodotteella ja geenitestauksilla. </a:t>
            </a:r>
            <a:endParaRPr sz="1900"/>
          </a:p>
          <a:p>
            <a:pPr marL="45720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fi-FI" sz="1900"/>
              <a:t>Sairauksia tutkitaan esim. kliinisillä tutkimuksilla.</a:t>
            </a:r>
            <a:endParaRPr sz="1900"/>
          </a:p>
          <a:p>
            <a:pPr marL="45720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fi-FI" sz="1900"/>
              <a:t>Joukkotarkastuksilla pyritään löytämään sairaudet varhaisessa vaiheessa.</a:t>
            </a:r>
            <a:endParaRPr sz="19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" name="Google Shape;103;p7" title="accident-adult-african-bandage(1).jpg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9415" r="19415"/>
          <a:stretch/>
        </p:blipFill>
        <p:spPr>
          <a:xfrm>
            <a:off x="0" y="0"/>
            <a:ext cx="47169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7"/>
          <p:cNvSpPr txBox="1">
            <a:spLocks noGrp="1"/>
          </p:cNvSpPr>
          <p:nvPr>
            <p:ph type="body" idx="4"/>
          </p:nvPr>
        </p:nvSpPr>
        <p:spPr>
          <a:xfrm>
            <a:off x="0" y="4889320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6b4eb213e_0_7"/>
          <p:cNvSpPr txBox="1">
            <a:spLocks noGrp="1"/>
          </p:cNvSpPr>
          <p:nvPr>
            <p:ph type="title"/>
          </p:nvPr>
        </p:nvSpPr>
        <p:spPr>
          <a:xfrm>
            <a:off x="647700" y="350112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Esimerkkejä joukkotarkastuksista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0" name="Google Shape;110;g3a6b4eb213e_0_7"/>
          <p:cNvSpPr/>
          <p:nvPr/>
        </p:nvSpPr>
        <p:spPr>
          <a:xfrm>
            <a:off x="1679550" y="821700"/>
            <a:ext cx="2675400" cy="2313900"/>
          </a:xfrm>
          <a:prstGeom prst="ellipse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 b="1">
                <a:latin typeface="Open Sans"/>
                <a:ea typeface="Open Sans"/>
                <a:cs typeface="Open Sans"/>
                <a:sym typeface="Open Sans"/>
              </a:rPr>
              <a:t>Kohdunkau-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 b="1">
                <a:latin typeface="Open Sans"/>
                <a:ea typeface="Open Sans"/>
                <a:cs typeface="Open Sans"/>
                <a:sym typeface="Open Sans"/>
              </a:rPr>
              <a:t>lan syöpä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30–65</a:t>
            </a: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-vuotiaat </a:t>
            </a:r>
            <a:r>
              <a:rPr lang="fi-FI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naiset </a:t>
            </a: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viiden vuoden välein, 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solunäyte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111;g3a6b4eb213e_0_7"/>
          <p:cNvSpPr/>
          <p:nvPr/>
        </p:nvSpPr>
        <p:spPr>
          <a:xfrm>
            <a:off x="3234300" y="2365450"/>
            <a:ext cx="2675400" cy="2520300"/>
          </a:xfrm>
          <a:prstGeom prst="ellipse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 b="1">
                <a:latin typeface="Open Sans"/>
                <a:ea typeface="Open Sans"/>
                <a:cs typeface="Open Sans"/>
                <a:sym typeface="Open Sans"/>
              </a:rPr>
              <a:t>Rintasyöpä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50</a:t>
            </a:r>
            <a:r>
              <a:rPr lang="fi-FI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–69-vuotiaat</a:t>
            </a: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i-FI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naiset </a:t>
            </a: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kahden vuoden välein, mammografia eli rintojen röntgenkuvaus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g3a6b4eb213e_0_7"/>
          <p:cNvSpPr/>
          <p:nvPr/>
        </p:nvSpPr>
        <p:spPr>
          <a:xfrm>
            <a:off x="63750" y="2365450"/>
            <a:ext cx="2547600" cy="2520300"/>
          </a:xfrm>
          <a:prstGeom prst="ellipse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 b="1">
                <a:latin typeface="Open Sans"/>
                <a:ea typeface="Open Sans"/>
                <a:cs typeface="Open Sans"/>
                <a:sym typeface="Open Sans"/>
              </a:rPr>
              <a:t>Suolisto- 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 b="1">
                <a:latin typeface="Open Sans"/>
                <a:ea typeface="Open Sans"/>
                <a:cs typeface="Open Sans"/>
                <a:sym typeface="Open Sans"/>
              </a:rPr>
              <a:t>syöpä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laajennetaan vuosittain niin, että v. 2031: 56</a:t>
            </a:r>
            <a:r>
              <a:rPr lang="fi-FI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–</a:t>
            </a:r>
            <a:r>
              <a:rPr lang="fi-FI" sz="1600">
                <a:latin typeface="Open Sans"/>
                <a:ea typeface="Open Sans"/>
                <a:cs typeface="Open Sans"/>
                <a:sym typeface="Open Sans"/>
              </a:rPr>
              <a:t>74-vuotiaat kahden vuoden välein, ulostenäyte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g3a6b4eb213e_0_7"/>
          <p:cNvSpPr/>
          <p:nvPr/>
        </p:nvSpPr>
        <p:spPr>
          <a:xfrm>
            <a:off x="2054650" y="2654350"/>
            <a:ext cx="1737300" cy="1551600"/>
          </a:xfrm>
          <a:prstGeom prst="ellipse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 b="1"/>
              <a:t>Syöpä-</a:t>
            </a:r>
            <a:endParaRPr sz="16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 b="1"/>
              <a:t>seulonnat</a:t>
            </a:r>
            <a:endParaRPr sz="1600" b="1"/>
          </a:p>
        </p:txBody>
      </p:sp>
      <p:sp>
        <p:nvSpPr>
          <p:cNvPr id="114" name="Google Shape;114;g3a6b4eb213e_0_7"/>
          <p:cNvSpPr/>
          <p:nvPr/>
        </p:nvSpPr>
        <p:spPr>
          <a:xfrm>
            <a:off x="6026025" y="1567150"/>
            <a:ext cx="2844600" cy="26388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000" b="1">
                <a:latin typeface="Open Sans"/>
                <a:ea typeface="Open Sans"/>
                <a:cs typeface="Open Sans"/>
                <a:sym typeface="Open Sans"/>
              </a:rPr>
              <a:t>Sikiö- seulonnat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varhaisultra, kromosomi-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seulonta, rakenneultra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6ff9f30d69_0_1" title="runner-people-jogging-walk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296" b="14289"/>
          <a:stretch/>
        </p:blipFill>
        <p:spPr>
          <a:xfrm>
            <a:off x="4572000" y="0"/>
            <a:ext cx="4571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6ff9f30d69_0_1"/>
          <p:cNvSpPr txBox="1">
            <a:spLocks noGrp="1"/>
          </p:cNvSpPr>
          <p:nvPr>
            <p:ph type="body" idx="1"/>
          </p:nvPr>
        </p:nvSpPr>
        <p:spPr>
          <a:xfrm>
            <a:off x="262625" y="340100"/>
            <a:ext cx="41430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 sz="2600">
                <a:solidFill>
                  <a:srgbClr val="333333"/>
                </a:solidFill>
              </a:rPr>
              <a:t>Funktionaalisessa mallissa terveyttä tarkastellaan toiminta- kyvyn näkökulmasta</a:t>
            </a:r>
            <a:endParaRPr sz="2600"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rgbClr val="333333"/>
              </a:solidFill>
            </a:endParaRPr>
          </a:p>
        </p:txBody>
      </p:sp>
      <p:sp>
        <p:nvSpPr>
          <p:cNvPr id="121" name="Google Shape;121;g36ff9f30d69_0_1"/>
          <p:cNvSpPr txBox="1">
            <a:spLocks noGrp="1"/>
          </p:cNvSpPr>
          <p:nvPr>
            <p:ph type="body" idx="3"/>
          </p:nvPr>
        </p:nvSpPr>
        <p:spPr>
          <a:xfrm>
            <a:off x="127625" y="1865550"/>
            <a:ext cx="4413000" cy="30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i-FI" sz="2000" b="1">
                <a:solidFill>
                  <a:schemeClr val="dk1"/>
                </a:solidFill>
              </a:rPr>
              <a:t>Toimintakyky</a:t>
            </a:r>
            <a:r>
              <a:rPr lang="fi-FI" sz="2000">
                <a:solidFill>
                  <a:schemeClr val="dk1"/>
                </a:solidFill>
              </a:rPr>
              <a:t> jaetaan fyysiseen, psyykkiseen, kognitiiviseen ja sosiaaliseen osa-alueeseen.</a:t>
            </a:r>
            <a:endParaRPr sz="2000">
              <a:solidFill>
                <a:schemeClr val="dk1"/>
              </a:solidFill>
            </a:endParaRPr>
          </a:p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i-FI" sz="2000">
                <a:solidFill>
                  <a:schemeClr val="dk1"/>
                </a:solidFill>
              </a:rPr>
              <a:t>Toimintakykyä voidaan mitata objektiivisesti ja subjektiivisesti erilaisin mittarein.</a:t>
            </a:r>
            <a:endParaRPr sz="2000">
              <a:solidFill>
                <a:schemeClr val="dk1"/>
              </a:solidFill>
            </a:endParaRPr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</a:pPr>
            <a:r>
              <a:rPr lang="fi-FI" sz="1900">
                <a:solidFill>
                  <a:schemeClr val="dk1"/>
                </a:solidFill>
              </a:rPr>
              <a:t>esim. Move-testit, AUDIT- ja BDI-21-kysely, Kykyviisari, UKK-kävelytesti, PEF-mittaus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122" name="Google Shape;122;g36ff9f30d69_0_1"/>
          <p:cNvSpPr txBox="1">
            <a:spLocks noGrp="1"/>
          </p:cNvSpPr>
          <p:nvPr>
            <p:ph type="body" idx="4"/>
          </p:nvPr>
        </p:nvSpPr>
        <p:spPr>
          <a:xfrm>
            <a:off x="7108907" y="4889251"/>
            <a:ext cx="1976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8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00" y="221950"/>
            <a:ext cx="1159250" cy="115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8"/>
          <p:cNvSpPr txBox="1">
            <a:spLocks noGrp="1"/>
          </p:cNvSpPr>
          <p:nvPr>
            <p:ph type="title" idx="4294967295"/>
          </p:nvPr>
        </p:nvSpPr>
        <p:spPr>
          <a:xfrm>
            <a:off x="647700" y="4109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Keskustelu</a:t>
            </a:r>
            <a:endParaRPr/>
          </a:p>
        </p:txBody>
      </p:sp>
      <p:sp>
        <p:nvSpPr>
          <p:cNvPr id="129" name="Google Shape;129;p8"/>
          <p:cNvSpPr txBox="1">
            <a:spLocks noGrp="1"/>
          </p:cNvSpPr>
          <p:nvPr>
            <p:ph type="body" idx="1"/>
          </p:nvPr>
        </p:nvSpPr>
        <p:spPr>
          <a:xfrm>
            <a:off x="1514400" y="1133000"/>
            <a:ext cx="7131600" cy="3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r>
              <a:rPr lang="fi-FI"/>
              <a:t>5.-</a:t>
            </a:r>
            <a:r>
              <a:rPr lang="fi-FI">
                <a:solidFill>
                  <a:schemeClr val="dk1"/>
                </a:solidFill>
              </a:rPr>
              <a:t> ja </a:t>
            </a:r>
            <a:r>
              <a:rPr lang="fi-FI"/>
              <a:t>8.-luokkalaisten koululaisten fyysistä toimintakykyä mitataan Move-seurantajärjestelmän avulla. Vuoden 2024 tulosten mukaan fyysiseltä toimintakyvyltään mahdollisesti terveyttä ja hyvinvointia kuluttavalla tai haittaavalla tasolla oli:</a:t>
            </a:r>
            <a:endParaRPr/>
          </a:p>
          <a:p>
            <a:pPr marL="45720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Char char="●"/>
            </a:pPr>
            <a:r>
              <a:rPr lang="fi-FI"/>
              <a:t>36 prosenttia 5.-luokkalaisista</a:t>
            </a:r>
            <a:endParaRPr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fi-FI"/>
              <a:t>40 prosenttia 8.-luokkalaisista.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i-FI"/>
              <a:t>Millaisia ajatuksia tulokset herättävät?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i-FI"/>
              <a:t>Miten nämä tulokset tulisi huomioida terveyden edistämistyössä?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6ffb2e7d59_0_55"/>
          <p:cNvSpPr txBox="1"/>
          <p:nvPr/>
        </p:nvSpPr>
        <p:spPr>
          <a:xfrm>
            <a:off x="341213" y="1037484"/>
            <a:ext cx="85443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177800" marR="0" lvl="0" indent="-889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Open Sans"/>
              <a:buNone/>
            </a:pPr>
            <a:endParaRPr sz="1300" b="0" i="0" u="none" strike="noStrike" cap="none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g36ffb2e7d59_0_55"/>
          <p:cNvSpPr txBox="1">
            <a:spLocks noGrp="1"/>
          </p:cNvSpPr>
          <p:nvPr>
            <p:ph type="body" idx="1"/>
          </p:nvPr>
        </p:nvSpPr>
        <p:spPr>
          <a:xfrm>
            <a:off x="4635050" y="283050"/>
            <a:ext cx="4319400" cy="12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 sz="2600"/>
              <a:t>Subjektiivisessa mallissa mittauskohteena on koettu terveydentila ja elämänlaatu</a:t>
            </a:r>
            <a:endParaRPr sz="2600"/>
          </a:p>
        </p:txBody>
      </p:sp>
      <p:sp>
        <p:nvSpPr>
          <p:cNvPr id="136" name="Google Shape;136;g36ffb2e7d59_0_55"/>
          <p:cNvSpPr txBox="1">
            <a:spLocks noGrp="1"/>
          </p:cNvSpPr>
          <p:nvPr>
            <p:ph type="body" idx="2"/>
          </p:nvPr>
        </p:nvSpPr>
        <p:spPr>
          <a:xfrm>
            <a:off x="4445450" y="1582650"/>
            <a:ext cx="4509000" cy="35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fi-FI" sz="2000" b="1"/>
              <a:t>Koettua terveyttä</a:t>
            </a:r>
            <a:r>
              <a:rPr lang="fi-FI" sz="2000"/>
              <a:t> mitataan kyselyillä, haastatteluilla ja päiväkirjoilla, joissa henkilö arvioi itse omaa terveyttään, oireitaan ja elämänlaatuaan.</a:t>
            </a:r>
            <a:endParaRPr sz="1900"/>
          </a:p>
          <a:p>
            <a:pPr marL="91440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fi-FI" sz="1900"/>
              <a:t>esim. Kouluterveyskysely, Terve Suomi -tutkimus</a:t>
            </a:r>
            <a:endParaRPr sz="1900"/>
          </a:p>
          <a:p>
            <a:pPr marL="45720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fi-FI" sz="1900"/>
              <a:t>Koetun terveyden avulla voidaan ennustaa terveyspalveluiden käyttöä ja ennenaikaista työkyvyttömyyttä.</a:t>
            </a:r>
            <a:endParaRPr sz="1900"/>
          </a:p>
        </p:txBody>
      </p:sp>
      <p:sp>
        <p:nvSpPr>
          <p:cNvPr id="137" name="Google Shape;137;g36ffb2e7d59_0_55"/>
          <p:cNvSpPr txBox="1">
            <a:spLocks noGrp="1"/>
          </p:cNvSpPr>
          <p:nvPr>
            <p:ph type="body" idx="4"/>
          </p:nvPr>
        </p:nvSpPr>
        <p:spPr>
          <a:xfrm>
            <a:off x="0" y="4889320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38" name="Google Shape;138;g36ffb2e7d59_0_55" title="adult-annoyed-anxiety-anxious(1).jpg"/>
          <p:cNvPicPr preferRelativeResize="0"/>
          <p:nvPr/>
        </p:nvPicPr>
        <p:blipFill rotWithShape="1">
          <a:blip r:embed="rId3">
            <a:alphaModFix/>
          </a:blip>
          <a:srcRect t="12473" b="12473"/>
          <a:stretch/>
        </p:blipFill>
        <p:spPr>
          <a:xfrm>
            <a:off x="0" y="0"/>
            <a:ext cx="42504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36ffb2e7d59_0_55"/>
          <p:cNvSpPr txBox="1">
            <a:spLocks noGrp="1"/>
          </p:cNvSpPr>
          <p:nvPr>
            <p:ph type="body" idx="4"/>
          </p:nvPr>
        </p:nvSpPr>
        <p:spPr>
          <a:xfrm>
            <a:off x="1" y="4889325"/>
            <a:ext cx="16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udeo Layouts">
  <a:themeElements>
    <a:clrScheme name="26_FeatureStory">
      <a:dk1>
        <a:srgbClr val="000000"/>
      </a:dk1>
      <a:lt1>
        <a:srgbClr val="F0EBE0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udeo Layouts">
  <a:themeElements>
    <a:clrScheme name="26_FeatureStory">
      <a:dk1>
        <a:srgbClr val="000000"/>
      </a:dk1>
      <a:lt1>
        <a:srgbClr val="F0EBE0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Näytössä katseltava esitys (16:9)</PresentationFormat>
  <Paragraphs>62</Paragraphs>
  <Slides>11</Slides>
  <Notes>11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Open Sans</vt:lpstr>
      <vt:lpstr>Arial</vt:lpstr>
      <vt:lpstr>Times New Roman</vt:lpstr>
      <vt:lpstr>Studeo Layouts</vt:lpstr>
      <vt:lpstr>1_Studeo Layouts</vt:lpstr>
      <vt:lpstr>PowerPoint-esitys</vt:lpstr>
      <vt:lpstr>PowerPoint-esitys</vt:lpstr>
      <vt:lpstr>Keskustelu</vt:lpstr>
      <vt:lpstr>Terveyttä voidaan mitata moniulotteisesti </vt:lpstr>
      <vt:lpstr>PowerPoint-esitys</vt:lpstr>
      <vt:lpstr>Esimerkkejä joukkotarkastuksista  </vt:lpstr>
      <vt:lpstr>PowerPoint-esitys</vt:lpstr>
      <vt:lpstr>Keskustelu</vt:lpstr>
      <vt:lpstr>PowerPoint-esitys</vt:lpstr>
      <vt:lpstr>PowerPoint-esitys</vt:lpstr>
      <vt:lpstr>Yhteenveto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Löfström Leena</dc:creator>
  <cp:lastModifiedBy>Löfström Leena</cp:lastModifiedBy>
  <cp:revision>1</cp:revision>
  <dcterms:modified xsi:type="dcterms:W3CDTF">2026-08-21T08:04:32Z</dcterms:modified>
</cp:coreProperties>
</file>