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3" r:id="rId4"/>
    <p:sldId id="274" r:id="rId5"/>
    <p:sldId id="262" r:id="rId6"/>
    <p:sldId id="263" r:id="rId7"/>
    <p:sldId id="278" r:id="rId8"/>
    <p:sldId id="259" r:id="rId9"/>
    <p:sldId id="264" r:id="rId10"/>
    <p:sldId id="261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84F2F-08ED-4C36-80F2-D5970359FECE}" v="5" dt="2026-08-09T12:09:43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custSel addSld delSld modSld sldOrd">
      <pc:chgData name="Löfström Leena" userId="1a386c4d-4ebf-4de0-8ffe-0d74508ed4b6" providerId="ADAL" clId="{2102CA33-7896-4CF4-856F-E57AD453801F}" dt="2026-08-09T12:11:32.999" v="46"/>
      <pc:docMkLst>
        <pc:docMk/>
      </pc:docMkLst>
      <pc:sldChg chg="add ord setBg">
        <pc:chgData name="Löfström Leena" userId="1a386c4d-4ebf-4de0-8ffe-0d74508ed4b6" providerId="ADAL" clId="{2102CA33-7896-4CF4-856F-E57AD453801F}" dt="2026-08-09T12:11:32.999" v="46"/>
        <pc:sldMkLst>
          <pc:docMk/>
          <pc:sldMk cId="8920401" sldId="259"/>
        </pc:sldMkLst>
      </pc:sldChg>
      <pc:sldChg chg="addSp delSp modSp add mod">
        <pc:chgData name="Löfström Leena" userId="1a386c4d-4ebf-4de0-8ffe-0d74508ed4b6" providerId="ADAL" clId="{2102CA33-7896-4CF4-856F-E57AD453801F}" dt="2026-08-09T12:07:27.188" v="42" actId="1076"/>
        <pc:sldMkLst>
          <pc:docMk/>
          <pc:sldMk cId="3582966190" sldId="261"/>
        </pc:sldMkLst>
        <pc:spChg chg="mod">
          <ac:chgData name="Löfström Leena" userId="1a386c4d-4ebf-4de0-8ffe-0d74508ed4b6" providerId="ADAL" clId="{2102CA33-7896-4CF4-856F-E57AD453801F}" dt="2026-08-09T12:04:02.711" v="19" actId="207"/>
          <ac:spMkLst>
            <pc:docMk/>
            <pc:sldMk cId="3582966190" sldId="261"/>
            <ac:spMk id="2" creationId="{8B4A1156-C0F0-4BD1-8E34-5CA7AD4B3C93}"/>
          </ac:spMkLst>
        </pc:spChg>
        <pc:spChg chg="mod">
          <ac:chgData name="Löfström Leena" userId="1a386c4d-4ebf-4de0-8ffe-0d74508ed4b6" providerId="ADAL" clId="{2102CA33-7896-4CF4-856F-E57AD453801F}" dt="2026-08-09T12:07:13.521" v="40" actId="1076"/>
          <ac:spMkLst>
            <pc:docMk/>
            <pc:sldMk cId="3582966190" sldId="261"/>
            <ac:spMk id="3" creationId="{BF421D88-691D-426F-87DE-896B874C59A0}"/>
          </ac:spMkLst>
        </pc:spChg>
        <pc:spChg chg="del mod">
          <ac:chgData name="Löfström Leena" userId="1a386c4d-4ebf-4de0-8ffe-0d74508ed4b6" providerId="ADAL" clId="{2102CA33-7896-4CF4-856F-E57AD453801F}" dt="2026-08-09T12:05:49.949" v="26" actId="478"/>
          <ac:spMkLst>
            <pc:docMk/>
            <pc:sldMk cId="3582966190" sldId="261"/>
            <ac:spMk id="14" creationId="{AC31346F-7091-4F3C-927C-FEC2301E4B50}"/>
          </ac:spMkLst>
        </pc:spChg>
        <pc:picChg chg="add mod">
          <ac:chgData name="Löfström Leena" userId="1a386c4d-4ebf-4de0-8ffe-0d74508ed4b6" providerId="ADAL" clId="{2102CA33-7896-4CF4-856F-E57AD453801F}" dt="2026-08-09T12:07:27.188" v="42" actId="1076"/>
          <ac:picMkLst>
            <pc:docMk/>
            <pc:sldMk cId="3582966190" sldId="261"/>
            <ac:picMk id="5" creationId="{FB6ED32A-2626-A95D-80B0-CA00EF565FCB}"/>
          </ac:picMkLst>
        </pc:picChg>
        <pc:picChg chg="mod">
          <ac:chgData name="Löfström Leena" userId="1a386c4d-4ebf-4de0-8ffe-0d74508ed4b6" providerId="ADAL" clId="{2102CA33-7896-4CF4-856F-E57AD453801F}" dt="2026-08-09T12:06:57.142" v="38" actId="1076"/>
          <ac:picMkLst>
            <pc:docMk/>
            <pc:sldMk cId="3582966190" sldId="261"/>
            <ac:picMk id="10" creationId="{0242150D-35D8-433A-A762-CC9A6ED97179}"/>
          </ac:picMkLst>
        </pc:picChg>
        <pc:picChg chg="del">
          <ac:chgData name="Löfström Leena" userId="1a386c4d-4ebf-4de0-8ffe-0d74508ed4b6" providerId="ADAL" clId="{2102CA33-7896-4CF4-856F-E57AD453801F}" dt="2026-08-09T12:05:57.552" v="28" actId="478"/>
          <ac:picMkLst>
            <pc:docMk/>
            <pc:sldMk cId="3582966190" sldId="261"/>
            <ac:picMk id="11" creationId="{4904EC37-2C40-4F50-B536-BD09DCE04C83}"/>
          </ac:picMkLst>
        </pc:picChg>
        <pc:picChg chg="del">
          <ac:chgData name="Löfström Leena" userId="1a386c4d-4ebf-4de0-8ffe-0d74508ed4b6" providerId="ADAL" clId="{2102CA33-7896-4CF4-856F-E57AD453801F}" dt="2026-08-09T12:05:54.225" v="27" actId="478"/>
          <ac:picMkLst>
            <pc:docMk/>
            <pc:sldMk cId="3582966190" sldId="261"/>
            <ac:picMk id="12" creationId="{71EC77D2-FC46-4C52-A00C-618FDA6421DA}"/>
          </ac:picMkLst>
        </pc:picChg>
      </pc:sldChg>
      <pc:sldChg chg="modSp add mod">
        <pc:chgData name="Löfström Leena" userId="1a386c4d-4ebf-4de0-8ffe-0d74508ed4b6" providerId="ADAL" clId="{2102CA33-7896-4CF4-856F-E57AD453801F}" dt="2026-08-09T11:57:13.981" v="1" actId="1076"/>
        <pc:sldMkLst>
          <pc:docMk/>
          <pc:sldMk cId="0" sldId="264"/>
        </pc:sldMkLst>
        <pc:picChg chg="mod">
          <ac:chgData name="Löfström Leena" userId="1a386c4d-4ebf-4de0-8ffe-0d74508ed4b6" providerId="ADAL" clId="{2102CA33-7896-4CF4-856F-E57AD453801F}" dt="2026-08-09T11:57:13.981" v="1" actId="1076"/>
          <ac:picMkLst>
            <pc:docMk/>
            <pc:sldMk cId="0" sldId="264"/>
            <ac:picMk id="138" creationId="{00000000-0000-0000-0000-000000000000}"/>
          </ac:picMkLst>
        </pc:picChg>
      </pc:sldChg>
      <pc:sldChg chg="add del">
        <pc:chgData name="Löfström Leena" userId="1a386c4d-4ebf-4de0-8ffe-0d74508ed4b6" providerId="ADAL" clId="{2102CA33-7896-4CF4-856F-E57AD453801F}" dt="2026-08-09T12:07:37.055" v="43" actId="2696"/>
        <pc:sldMkLst>
          <pc:docMk/>
          <pc:sldMk cId="0" sldId="266"/>
        </pc:sldMkLst>
      </pc:sldChg>
      <pc:sldMasterChg chg="delSldLayout">
        <pc:chgData name="Löfström Leena" userId="1a386c4d-4ebf-4de0-8ffe-0d74508ed4b6" providerId="ADAL" clId="{2102CA33-7896-4CF4-856F-E57AD453801F}" dt="2026-08-09T12:07:37.055" v="43" actId="2696"/>
        <pc:sldMasterMkLst>
          <pc:docMk/>
          <pc:sldMasterMk cId="3575745563" sldId="2147483648"/>
        </pc:sldMasterMkLst>
        <pc:sldLayoutChg chg="del">
          <pc:chgData name="Löfström Leena" userId="1a386c4d-4ebf-4de0-8ffe-0d74508ed4b6" providerId="ADAL" clId="{2102CA33-7896-4CF4-856F-E57AD453801F}" dt="2026-08-09T12:07:37.055" v="43" actId="2696"/>
          <pc:sldLayoutMkLst>
            <pc:docMk/>
            <pc:sldMasterMk cId="3575745563" sldId="2147483648"/>
            <pc:sldLayoutMk cId="1952946626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F1FC0-CD38-48EA-BE72-20FA1EC468E4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BE263-4846-4F02-8C77-C6957481FA9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00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64babe6d9_0_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g3a64babe6d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ffb2e7d5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6ffb2e7d59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64babe6d9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3a64babe6d9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F7BE89-7C39-CCB4-B76B-15E709055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FC70803-5A3A-11DE-9E97-71957D3D7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3CEB67-897A-7C87-9E00-F95063CBF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4DE73A0-FD8C-34C9-87DC-426DEE177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ED1B34-5818-7DDC-DA9B-C39A52ACD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257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59F348-6B03-F531-4D2E-8B99B363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B691F5-06B6-4400-4C95-9752DF8AF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6B1E10-3ED8-4B78-26F9-7A204BB92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CCF683-3F57-C12C-3A03-CC4B2B683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BF4F83-1B91-67D2-266C-550010C0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391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D175D4E-24D1-B82D-D27A-A793822D4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CD24113-7F0A-AFBA-0A61-2AD1F45C2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A7FF13-E850-83E5-E815-D9DEDCD3C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E6AF601-018D-E124-0413-5DA1C3593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9E9934-E454-7BF6-310A-EC6FF6CB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47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823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799783" y="718388"/>
            <a:ext cx="46180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799783" y="1843087"/>
            <a:ext cx="4618000" cy="4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9295176" y="6390635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658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863600" y="1581151"/>
            <a:ext cx="10464800" cy="4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6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578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09CEC9-06AB-CFA3-5EAC-5DD31526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3894D4-8651-5053-D751-FCEDF72A3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EE3AB6-9782-001D-E741-EE2DDD213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E0F359-AC99-CD6A-3FA5-69D9221A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62DC902-752E-981D-A065-0799E9AB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342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E8A36B-D900-7FDF-8679-AA95E91C1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AEB632-4954-3B6F-8D5B-F802AF7B9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69F641-B130-A118-6DD9-2EC177D99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C01090-0F00-7623-0D8E-BA2C51038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8839BE-D776-1E4F-6B45-A2A25546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7857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BCF668-791C-D10D-168D-936C1C4A3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3AC576-D981-10B5-008C-1533CE66F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9F8B05-9E44-1729-BAE8-A8498634D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A5689B-225F-B822-BD02-2C7D854B0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D0898EC-187B-AA8F-DC98-0D8D8F6B9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A8BA7EE-FC4D-3C96-7004-B1ADFFAE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653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5D03BC-4AC6-E2C8-AE12-9E986C18C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AB956C3-0773-2D73-7A93-F129E81DD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C7334BB-0A6D-5193-21D3-EC29BC460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59DF85E-DBA5-4E6A-CC52-5CCDA7D1C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915C97E-C2A1-89FE-1060-036657890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66F0CC0-1B46-D360-E3E5-4DA9378DD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A047188-F921-1ABD-C84E-6CB754F5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E30A924-3A1D-F3B1-E9C9-4491B7119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201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779823-1A08-EA6A-19CE-F903F1A05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7CC78E-AE9B-BE06-1F53-532D4805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8EAEC33-FAEF-84B6-42A2-35DC5A81A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949A019-28C1-E0EE-3A74-C84A9058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656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3F59676-71C7-0F26-68D6-9BD002BD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5CF0A0C-274E-CB3F-484A-CF01CC3B5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A109BAE-66BC-355B-7E54-7245907E9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345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89E7DD-D75A-7C65-C8A2-5327C510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DF7552-E533-67E3-FB80-EE3151E63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0D250CC-B53D-EAFF-C913-CCCD39541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70AF170-5920-DDDE-1727-2D6EC14F1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B0BD749-312E-652D-5A52-00981931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902CFB-9644-A6F6-C012-977964D8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293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01166-E55E-E817-E056-448BC649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B0623C4-B7F5-FB30-F145-E9014EAD9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26D242-75A0-6BC7-EA77-76B554BD8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31CD894-11F7-533D-5615-10F26D00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8E1F2CD-8F3B-5EC1-A5F7-76FAD776A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367CD9-B169-2E3B-851D-DC677CBE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590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1774520-C952-1906-DE2F-C5EDA6DE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680312D-43CD-8807-F46E-B5BF24D91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BF9F4A-BF4A-2BBF-8EF1-6F1649ACC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A28EBB-C297-4CA8-9DDE-2DA987467A0A}" type="datetimeFigureOut">
              <a:rPr lang="fi-FI" smtClean="0"/>
              <a:t>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8DA82D-EA4B-1F32-41A4-091F39F52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093085-0D57-AF5E-40E1-6BC68B105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C3DF8F-EB49-4E57-AA07-9B96E97754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574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72;g36ffb2e7d59_0_0" title="book-read-study-literature.jpg">
            <a:extLst>
              <a:ext uri="{FF2B5EF4-FFF2-40B4-BE49-F238E27FC236}">
                <a16:creationId xmlns:a16="http://schemas.microsoft.com/office/drawing/2014/main" id="{26627985-7456-DC82-E745-C6A43CA6756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10901" b="10901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80D40EC-D716-8135-BD46-467AB1BA9E80}"/>
              </a:ext>
            </a:extLst>
          </p:cNvPr>
          <p:cNvSpPr txBox="1"/>
          <p:nvPr/>
        </p:nvSpPr>
        <p:spPr>
          <a:xfrm>
            <a:off x="474617" y="818605"/>
            <a:ext cx="7282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TIETEELLINEN TIETO </a:t>
            </a:r>
          </a:p>
          <a:p>
            <a:r>
              <a:rPr lang="fi-FI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              JA </a:t>
            </a:r>
          </a:p>
          <a:p>
            <a:r>
              <a:rPr lang="fi-FI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TIETEELLINEN TUTKIMUS</a:t>
            </a:r>
          </a:p>
        </p:txBody>
      </p:sp>
    </p:spTree>
    <p:extLst>
      <p:ext uri="{BB962C8B-B14F-4D97-AF65-F5344CB8AC3E}">
        <p14:creationId xmlns:p14="http://schemas.microsoft.com/office/powerpoint/2010/main" val="4119882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4A1156-C0F0-4BD1-8E34-5CA7AD4B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6" y="235166"/>
            <a:ext cx="12030074" cy="1849666"/>
          </a:xfrm>
        </p:spPr>
        <p:txBody>
          <a:bodyPr>
            <a:normAutofit fontScale="90000"/>
          </a:bodyPr>
          <a:lstStyle/>
          <a:p>
            <a:r>
              <a:rPr lang="fi-FI" sz="2700" b="1" dirty="0">
                <a:solidFill>
                  <a:srgbClr val="00B050"/>
                </a:solidFill>
              </a:rPr>
              <a:t>Tutkimusten eettinen vastuullisuus</a:t>
            </a:r>
            <a:br>
              <a:rPr lang="fi-FI" sz="3600" b="1" dirty="0"/>
            </a:br>
            <a:r>
              <a:rPr lang="fi-FI" sz="2200" dirty="0"/>
              <a:t>Etiikka kuvaa ja perustelee hyviä ja oikeita tapoja elää ja toimia</a:t>
            </a:r>
            <a:br>
              <a:rPr lang="fi-FI" sz="2200" dirty="0"/>
            </a:br>
            <a:r>
              <a:rPr lang="fi-FI" sz="2200" dirty="0"/>
              <a:t>-&gt; Ihmisiin ja eläimiin kohdistuvaa tutkimusta säätelevät tarkat eettiset ohjeet ja lainsäädäntö sillä </a:t>
            </a:r>
            <a:r>
              <a:rPr lang="fi-FI" sz="2200" dirty="0" err="1"/>
              <a:t>kyseon</a:t>
            </a:r>
            <a:r>
              <a:rPr lang="fi-FI" sz="2200" dirty="0"/>
              <a:t> koehenkilöiden yksityisyydestä, terveydestä, turvallisuudesta ja loukkaamattomuudesta.</a:t>
            </a:r>
            <a:br>
              <a:rPr lang="fi-FI" sz="2200" dirty="0"/>
            </a:br>
            <a:br>
              <a:rPr lang="fi-FI" sz="2200" dirty="0"/>
            </a:br>
            <a:r>
              <a:rPr lang="fi-FI" sz="2200" dirty="0">
                <a:solidFill>
                  <a:srgbClr val="00B050"/>
                </a:solidFill>
              </a:rPr>
              <a:t>Tutkimusetiikka</a:t>
            </a:r>
            <a:r>
              <a:rPr lang="fi-FI" sz="2200" dirty="0"/>
              <a:t> tarkoittaa tiedeyhteisössä hyväksyttyjen tapojen noudattamista tutkimuksen kaikissa vaiheissa </a:t>
            </a:r>
            <a:br>
              <a:rPr lang="fi-FI" sz="2200" dirty="0"/>
            </a:br>
            <a:endParaRPr lang="fi-FI" sz="2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421D88-691D-426F-87DE-896B874C5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8605" y="2202398"/>
            <a:ext cx="6723174" cy="5372919"/>
          </a:xfrm>
        </p:spPr>
        <p:txBody>
          <a:bodyPr>
            <a:normAutofit/>
          </a:bodyPr>
          <a:lstStyle/>
          <a:p>
            <a:r>
              <a:rPr lang="fi-FI" sz="2100" dirty="0"/>
              <a:t>Lääketieteellisiin tutkimuksiin tarvitaan viranomaisten antama lupa (eettinen toimikunta)</a:t>
            </a:r>
          </a:p>
          <a:p>
            <a:r>
              <a:rPr lang="fi-FI" sz="2100" dirty="0"/>
              <a:t>Tutkimuksen on oltava tarpeellinen</a:t>
            </a:r>
          </a:p>
          <a:p>
            <a:r>
              <a:rPr lang="fi-FI" sz="2100" dirty="0"/>
              <a:t>Ihmisiä ja koe-eläimiä ei saa turhaan tutkia</a:t>
            </a:r>
          </a:p>
          <a:p>
            <a:r>
              <a:rPr lang="fi-FI" sz="2100" dirty="0"/>
              <a:t>Tutkimuksiin osallistuminen on aina vapaaehtoista</a:t>
            </a:r>
          </a:p>
          <a:p>
            <a:r>
              <a:rPr lang="fi-FI" sz="2100" dirty="0"/>
              <a:t>Mahdollisuus keskeyttää niin halutessaan</a:t>
            </a:r>
          </a:p>
          <a:p>
            <a:r>
              <a:rPr lang="fi-FI" sz="2100" dirty="0"/>
              <a:t>Tutkimuksiin osallistuvien on saatava riittävästi tietoa tutkimuksen toteutustavoista (kulusta, toimenpiteistä, vaaroista)</a:t>
            </a:r>
          </a:p>
          <a:p>
            <a:r>
              <a:rPr lang="fi-FI" sz="2100" dirty="0"/>
              <a:t>Tietosuoja, tutkittavien nimiä ei saa paljastaa</a:t>
            </a:r>
          </a:p>
          <a:p>
            <a:r>
              <a:rPr lang="fi-FI" sz="2100" dirty="0"/>
              <a:t>Tuloksia ei saa muunnella eikä esittää muiden tekstiä omanaan (plagiointi)</a:t>
            </a:r>
          </a:p>
          <a:p>
            <a:endParaRPr lang="fi-FI" sz="2000" dirty="0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0242150D-35D8-433A-A762-CC9A6ED971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6" y="2202398"/>
            <a:ext cx="1985839" cy="3549614"/>
          </a:xfrm>
        </p:spPr>
      </p:pic>
      <p:pic>
        <p:nvPicPr>
          <p:cNvPr id="5" name="Google Shape;154;g36ffb2e7d59_0_55" title="rat-822288_960_720 sipa.jpg">
            <a:extLst>
              <a:ext uri="{FF2B5EF4-FFF2-40B4-BE49-F238E27FC236}">
                <a16:creationId xmlns:a16="http://schemas.microsoft.com/office/drawing/2014/main" id="{FB6ED32A-2626-A95D-80B0-CA00EF565F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916" r="19916"/>
          <a:stretch/>
        </p:blipFill>
        <p:spPr>
          <a:xfrm>
            <a:off x="8749023" y="2202398"/>
            <a:ext cx="3330211" cy="3784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296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/>
          <p:cNvSpPr txBox="1"/>
          <p:nvPr/>
        </p:nvSpPr>
        <p:spPr>
          <a:xfrm>
            <a:off x="523978" y="274290"/>
            <a:ext cx="752274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2000" b="1" dirty="0"/>
              <a:t>ARKITIETO</a:t>
            </a:r>
            <a:r>
              <a:rPr lang="en-US" sz="2000" dirty="0"/>
              <a:t>​</a:t>
            </a:r>
          </a:p>
          <a:p>
            <a:pPr fontAlgn="base"/>
            <a:r>
              <a:rPr lang="en-US" sz="2000" dirty="0"/>
              <a:t>-</a:t>
            </a:r>
            <a:r>
              <a:rPr lang="en-US" sz="2400" dirty="0" err="1"/>
              <a:t>väitteitä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perustella</a:t>
            </a:r>
            <a:endParaRPr lang="en-US" sz="2400" dirty="0"/>
          </a:p>
          <a:p>
            <a:pPr marL="285750" indent="-285750" fontAlgn="base">
              <a:buFont typeface="Wingdings" panose="05000000000000000000" pitchFamily="2" charset="2"/>
              <a:buChar char="è"/>
            </a:pPr>
            <a:r>
              <a:rPr lang="fi-FI" sz="2400" dirty="0">
                <a:solidFill>
                  <a:schemeClr val="dk1"/>
                </a:solidFill>
              </a:rPr>
              <a:t>perustuu henkilökohtaisiin yksittäisiin kokemuksiin, uskomuksiin ja mielipiteisiin.</a:t>
            </a:r>
          </a:p>
          <a:p>
            <a:pPr marL="285750" indent="-285750" fontAlgn="base">
              <a:buFont typeface="Wingdings" panose="05000000000000000000" pitchFamily="2" charset="2"/>
              <a:buChar char="è"/>
            </a:pPr>
            <a:r>
              <a:rPr lang="fi-FI" sz="2400" dirty="0">
                <a:solidFill>
                  <a:schemeClr val="dk1"/>
                </a:solidFill>
              </a:rPr>
              <a:t>satunnaista ja valikoitunutta</a:t>
            </a:r>
          </a:p>
          <a:p>
            <a:pPr marL="285750" indent="-285750" fontAlgn="base">
              <a:buFont typeface="Wingdings" panose="05000000000000000000" pitchFamily="2" charset="2"/>
              <a:buChar char="è"/>
            </a:pPr>
            <a:r>
              <a:rPr lang="fi-FI" sz="2400" dirty="0">
                <a:solidFill>
                  <a:schemeClr val="dk1"/>
                </a:solidFill>
              </a:rPr>
              <a:t>ei määritellä tarkasti, mistä puhutaan, käytetään ”arkikäsitteitä”</a:t>
            </a:r>
            <a:r>
              <a:rPr lang="en-US" sz="2400" dirty="0"/>
              <a:t>​</a:t>
            </a:r>
          </a:p>
          <a:p>
            <a:pPr fontAlgn="base"/>
            <a:r>
              <a:rPr lang="en-US" sz="2400" dirty="0"/>
              <a:t>-</a:t>
            </a:r>
            <a:r>
              <a:rPr lang="en-US" sz="2400" dirty="0" err="1"/>
              <a:t>Virheellisiä</a:t>
            </a:r>
            <a:r>
              <a:rPr lang="en-US" sz="2400" dirty="0"/>
              <a:t> </a:t>
            </a:r>
            <a:r>
              <a:rPr lang="en-US" sz="2400" dirty="0" err="1"/>
              <a:t>yleistyksiä</a:t>
            </a:r>
            <a:r>
              <a:rPr lang="en-US" sz="2400" dirty="0"/>
              <a:t> (</a:t>
            </a:r>
            <a:r>
              <a:rPr lang="en-US" sz="2400" dirty="0" err="1"/>
              <a:t>liian</a:t>
            </a:r>
            <a:r>
              <a:rPr lang="en-US" sz="2400" dirty="0"/>
              <a:t> </a:t>
            </a:r>
            <a:r>
              <a:rPr lang="en-US" sz="2400" dirty="0" err="1"/>
              <a:t>pieni</a:t>
            </a:r>
            <a:r>
              <a:rPr lang="en-US" sz="2400" dirty="0"/>
              <a:t> </a:t>
            </a:r>
            <a:r>
              <a:rPr lang="en-US" sz="2400" dirty="0" err="1"/>
              <a:t>havaintojoukko</a:t>
            </a:r>
            <a:r>
              <a:rPr lang="en-US" sz="2400" dirty="0"/>
              <a:t>)</a:t>
            </a:r>
          </a:p>
          <a:p>
            <a:pPr fontAlgn="base"/>
            <a:r>
              <a:rPr lang="fi-FI" sz="2400" dirty="0"/>
              <a:t>-ei pyri esittämään yleisiä lainalaisuuksia</a:t>
            </a:r>
            <a:r>
              <a:rPr lang="en-US" sz="2400" dirty="0"/>
              <a:t>​</a:t>
            </a:r>
          </a:p>
          <a:p>
            <a:pPr fontAlgn="base"/>
            <a:r>
              <a:rPr lang="fi-FI" sz="2400" dirty="0"/>
              <a:t>-pysyvää, vaikea muuttaa</a:t>
            </a:r>
            <a:r>
              <a:rPr lang="en-US" sz="2400" dirty="0"/>
              <a:t>​ (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kyseenalaisteta</a:t>
            </a:r>
            <a:r>
              <a:rPr lang="en-US" sz="2400" dirty="0"/>
              <a:t> </a:t>
            </a:r>
            <a:r>
              <a:rPr lang="en-US" sz="2400" dirty="0" err="1"/>
              <a:t>kriittisesti</a:t>
            </a:r>
            <a:r>
              <a:rPr lang="en-US" sz="2400" dirty="0"/>
              <a:t>)</a:t>
            </a:r>
          </a:p>
          <a:p>
            <a:pPr fontAlgn="base"/>
            <a:r>
              <a:rPr lang="en-US" sz="2400" dirty="0"/>
              <a:t>-</a:t>
            </a:r>
            <a:r>
              <a:rPr lang="en-US" sz="2400" dirty="0" err="1"/>
              <a:t>henkilökohtaista</a:t>
            </a:r>
            <a:r>
              <a:rPr lang="en-US" sz="2400" dirty="0"/>
              <a:t>, </a:t>
            </a:r>
            <a:r>
              <a:rPr lang="en-US" sz="2400" dirty="0" err="1"/>
              <a:t>tietoa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arvioida</a:t>
            </a:r>
            <a:endParaRPr lang="en-US" sz="2400" dirty="0"/>
          </a:p>
          <a:p>
            <a:pPr fontAlgn="base"/>
            <a:r>
              <a:rPr lang="fi-FI" sz="2400" b="1" dirty="0"/>
              <a:t>-luotettavaa tai epäluotettavaa</a:t>
            </a:r>
            <a:r>
              <a:rPr lang="en-US" sz="2400" dirty="0"/>
              <a:t>​</a:t>
            </a:r>
          </a:p>
          <a:p>
            <a:pPr fontAlgn="base"/>
            <a:endParaRPr lang="en-US" sz="2000" dirty="0"/>
          </a:p>
          <a:p>
            <a:pPr fontAlgn="base"/>
            <a:r>
              <a:rPr lang="fi-FI" sz="2800" dirty="0"/>
              <a:t>​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19" y="395361"/>
            <a:ext cx="3431770" cy="3431770"/>
          </a:xfrm>
          <a:prstGeom prst="rect">
            <a:avLst/>
          </a:prstGeom>
        </p:spPr>
      </p:pic>
      <p:sp>
        <p:nvSpPr>
          <p:cNvPr id="2" name="Tekstiruutu 1"/>
          <p:cNvSpPr txBox="1"/>
          <p:nvPr/>
        </p:nvSpPr>
        <p:spPr>
          <a:xfrm>
            <a:off x="8934995" y="3827131"/>
            <a:ext cx="269878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>
              <a:solidFill>
                <a:srgbClr val="C00000"/>
              </a:solidFill>
            </a:endParaRPr>
          </a:p>
          <a:p>
            <a:r>
              <a:rPr lang="fi-FI" sz="2000" dirty="0">
                <a:solidFill>
                  <a:srgbClr val="C00000"/>
                </a:solidFill>
              </a:rPr>
              <a:t>-intuitiivisuus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-tiedostamattomuus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-valikoituneisuus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-helppous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-nopeus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-henkilökohtaisuus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-pysyvyys</a:t>
            </a:r>
          </a:p>
          <a:p>
            <a:r>
              <a:rPr lang="fi-FI" sz="2000" dirty="0">
                <a:solidFill>
                  <a:srgbClr val="C00000"/>
                </a:solidFill>
              </a:rPr>
              <a:t>-satunnaisuus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8795192-AEE9-E34B-8C59-AFBF96B87D4C}"/>
              </a:ext>
            </a:extLst>
          </p:cNvPr>
          <p:cNvSpPr txBox="1"/>
          <p:nvPr/>
        </p:nvSpPr>
        <p:spPr>
          <a:xfrm>
            <a:off x="558219" y="4751007"/>
            <a:ext cx="4937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b="1" dirty="0">
                <a:solidFill>
                  <a:srgbClr val="C00000"/>
                </a:solidFill>
              </a:rPr>
              <a:t>ESIM.</a:t>
            </a:r>
          </a:p>
          <a:p>
            <a:pPr fontAlgn="base"/>
            <a:r>
              <a:rPr lang="fi-FI" b="1" dirty="0">
                <a:solidFill>
                  <a:srgbClr val="C00000"/>
                </a:solidFill>
              </a:rPr>
              <a:t>PERINTEISET TAVAT, PERINNETIETO </a:t>
            </a:r>
          </a:p>
          <a:p>
            <a:pPr fontAlgn="base"/>
            <a:r>
              <a:rPr lang="fi-FI" b="1" dirty="0">
                <a:solidFill>
                  <a:srgbClr val="C00000"/>
                </a:solidFill>
              </a:rPr>
              <a:t>OMAT KOKEMUKSET – yrittäminen ja erehtyminen, YSTÄVÄN NEUVOT, KESKUSTELUPALSTAT</a:t>
            </a:r>
          </a:p>
          <a:p>
            <a:pPr fontAlgn="base"/>
            <a:r>
              <a:rPr lang="fi-FI" b="1" dirty="0">
                <a:solidFill>
                  <a:srgbClr val="C00000"/>
                </a:solidFill>
              </a:rPr>
              <a:t>JOUKKOTIEDOTUSVÄLINEET</a:t>
            </a:r>
          </a:p>
          <a:p>
            <a:pPr fontAlgn="base"/>
            <a:r>
              <a:rPr lang="fi-FI" b="1" dirty="0">
                <a:solidFill>
                  <a:srgbClr val="C00000"/>
                </a:solidFill>
              </a:rPr>
              <a:t>INTERNET</a:t>
            </a:r>
            <a:r>
              <a:rPr lang="en-US" b="1" dirty="0">
                <a:solidFill>
                  <a:srgbClr val="C00000"/>
                </a:solidFill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3292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59502E-D99A-4D1A-B2C1-40E814DB5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60337"/>
            <a:ext cx="10775496" cy="1849184"/>
          </a:xfrm>
        </p:spPr>
        <p:txBody>
          <a:bodyPr>
            <a:normAutofit fontScale="90000"/>
          </a:bodyPr>
          <a:lstStyle/>
          <a:p>
            <a:r>
              <a:rPr lang="fi-FI" sz="31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Tieteellinen tieto perustuu tutkimukseen</a:t>
            </a:r>
            <a:br>
              <a:rPr lang="fi-FI" sz="31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200" b="1" dirty="0">
                <a:solidFill>
                  <a:srgbClr val="0070C0"/>
                </a:solidFill>
              </a:rPr>
              <a:t>Tieteellinen tieto </a:t>
            </a:r>
            <a:r>
              <a:rPr lang="fi-FI" sz="2200" dirty="0">
                <a:solidFill>
                  <a:srgbClr val="0070C0"/>
                </a:solidFill>
              </a:rPr>
              <a:t>perustuu suunnitelmallisesti  ja järjestelmällisesti tehtyihin tutkimushavaintoihin</a:t>
            </a:r>
            <a:r>
              <a:rPr lang="fi-FI" sz="4000" dirty="0">
                <a:solidFill>
                  <a:schemeClr val="dk1"/>
                </a:solidFill>
              </a:rPr>
              <a:t> </a:t>
            </a:r>
            <a:br>
              <a:rPr lang="fi-FI" sz="4000" dirty="0">
                <a:solidFill>
                  <a:schemeClr val="dk1"/>
                </a:solidFill>
              </a:rPr>
            </a:br>
            <a:endParaRPr lang="fi-FI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C1B7F4-4F18-4686-8E47-50729FDF7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7373" y="1594102"/>
            <a:ext cx="4989576" cy="49415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Objektiivisuus </a:t>
            </a:r>
          </a:p>
          <a:p>
            <a:pPr marL="0" indent="0">
              <a:buNone/>
            </a:pPr>
            <a:r>
              <a:rPr lang="fi-FI" dirty="0"/>
              <a:t>-</a:t>
            </a:r>
            <a:r>
              <a:rPr lang="fi-FI" sz="2600" dirty="0"/>
              <a:t>Väitteet tulee perustella tieteellisin menetelmin kerätyillä havainnoilla</a:t>
            </a:r>
          </a:p>
          <a:p>
            <a:pPr marL="0" indent="0">
              <a:buNone/>
            </a:pPr>
            <a:r>
              <a:rPr lang="fi-FI" sz="2300" dirty="0">
                <a:latin typeface="Arial Nova" panose="020B0504020202020204" pitchFamily="34" charset="0"/>
              </a:rPr>
              <a:t>- Tutkija ei saa vaikuttaa tuloksiin</a:t>
            </a:r>
            <a:endParaRPr lang="fi-FI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2900" b="1" dirty="0">
                <a:latin typeface="Arial" panose="020B0604020202020204" pitchFamily="34" charset="0"/>
                <a:cs typeface="Arial" panose="020B0604020202020204" pitchFamily="34" charset="0"/>
              </a:rPr>
              <a:t>Perusteltavuus</a:t>
            </a:r>
          </a:p>
          <a:p>
            <a:pPr marL="0" indent="0">
              <a:buNone/>
            </a:pPr>
            <a:r>
              <a:rPr lang="fi-FI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i-FI" sz="2300" dirty="0">
                <a:latin typeface="Arial" panose="020B0604020202020204" pitchFamily="34" charset="0"/>
                <a:cs typeface="Arial" panose="020B0604020202020204" pitchFamily="34" charset="0"/>
              </a:rPr>
              <a:t>Pohjautuu tieteellisiin menetelmiin</a:t>
            </a:r>
          </a:p>
          <a:p>
            <a:pPr marL="0" indent="0">
              <a:buNone/>
            </a:pPr>
            <a:r>
              <a:rPr lang="fi-FI" sz="2900" b="1" dirty="0">
                <a:latin typeface="Arial" panose="020B0604020202020204" pitchFamily="34" charset="0"/>
                <a:cs typeface="Arial" panose="020B0604020202020204" pitchFamily="34" charset="0"/>
              </a:rPr>
              <a:t>Toistettavuus ja systemaattisuus</a:t>
            </a:r>
          </a:p>
          <a:p>
            <a:pPr marL="0" indent="0">
              <a:buNone/>
            </a:pPr>
            <a:r>
              <a:rPr lang="fi-FI" sz="2300" dirty="0">
                <a:latin typeface="Arial" panose="020B0604020202020204" pitchFamily="34" charset="0"/>
                <a:cs typeface="Arial" panose="020B0604020202020204" pitchFamily="34" charset="0"/>
              </a:rPr>
              <a:t>-Tutkimus voidaan toistaa samanlaisena</a:t>
            </a:r>
          </a:p>
          <a:p>
            <a:pPr marL="0" indent="0">
              <a:buNone/>
            </a:pPr>
            <a:r>
              <a:rPr lang="fi-FI" sz="2300" dirty="0">
                <a:latin typeface="Arial" panose="020B0604020202020204" pitchFamily="34" charset="0"/>
                <a:cs typeface="Arial" panose="020B0604020202020204" pitchFamily="34" charset="0"/>
              </a:rPr>
              <a:t>-tutkimusmenetelmät kuvataan tarkasti</a:t>
            </a:r>
            <a:r>
              <a:rPr lang="en-US" sz="2300" dirty="0"/>
              <a:t>​ --</a:t>
            </a:r>
            <a:r>
              <a:rPr lang="en-US" sz="2300" dirty="0" err="1"/>
              <a:t>tiedonhankinta</a:t>
            </a:r>
            <a:r>
              <a:rPr lang="en-US" sz="2300" dirty="0"/>
              <a:t> </a:t>
            </a:r>
            <a:r>
              <a:rPr lang="en-US" sz="2300" dirty="0" err="1"/>
              <a:t>systemaattista</a:t>
            </a:r>
            <a:r>
              <a:rPr lang="en-US" sz="2300" dirty="0"/>
              <a:t> ja </a:t>
            </a:r>
            <a:r>
              <a:rPr lang="en-US" sz="2300" dirty="0" err="1"/>
              <a:t>suunniteltua</a:t>
            </a:r>
            <a:endParaRPr lang="en-US" sz="2300" dirty="0"/>
          </a:p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Yleistettävyys</a:t>
            </a:r>
          </a:p>
          <a:p>
            <a:pPr>
              <a:buFontTx/>
              <a:buChar char="-"/>
            </a:pPr>
            <a:r>
              <a:rPr lang="fi-FI" sz="2300" dirty="0">
                <a:latin typeface="Arial Nova" panose="020B0504020202020204" pitchFamily="34" charset="0"/>
              </a:rPr>
              <a:t>Tulosten avulla voidaan tulkita laajempia ilmiöitä</a:t>
            </a:r>
          </a:p>
          <a:p>
            <a:pPr>
              <a:buFontTx/>
              <a:buChar char="-"/>
            </a:pPr>
            <a:r>
              <a:rPr lang="fi-FI" sz="2300" dirty="0">
                <a:latin typeface="Arial Nova" panose="020B0504020202020204" pitchFamily="34" charset="0"/>
              </a:rPr>
              <a:t>Riittävän laajat , järjestelmällisesti kerätyt havainnot</a:t>
            </a:r>
          </a:p>
          <a:p>
            <a:pPr marL="0" indent="0">
              <a:buNone/>
            </a:pP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i-F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1A62C2C-691B-43F4-8EFF-ED9FDF355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4753" y="1594102"/>
            <a:ext cx="6057900" cy="51673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Kriittisyys</a:t>
            </a:r>
          </a:p>
          <a:p>
            <a:pPr marL="0" indent="0">
              <a:buNone/>
            </a:pPr>
            <a:r>
              <a:rPr lang="fi-FI" sz="2600" dirty="0">
                <a:latin typeface="Arial Nova" panose="020B0504020202020204" pitchFamily="34" charset="0"/>
              </a:rPr>
              <a:t>-Tuloksia tarkastellaan kriittisesti</a:t>
            </a:r>
          </a:p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Kumulatiivisuus</a:t>
            </a:r>
          </a:p>
          <a:p>
            <a:pPr marL="0" indent="0">
              <a:buNone/>
            </a:pPr>
            <a:r>
              <a:rPr lang="fi-FI" sz="2600" dirty="0">
                <a:latin typeface="Arial Nova" panose="020B0504020202020204" pitchFamily="34" charset="0"/>
              </a:rPr>
              <a:t>-ei nojaudu yksittäiseen tutkimukseen</a:t>
            </a:r>
          </a:p>
          <a:p>
            <a:pPr marL="0" indent="0">
              <a:buNone/>
            </a:pPr>
            <a:r>
              <a:rPr lang="fi-FI" sz="2900" b="1" dirty="0">
                <a:latin typeface="Arial" panose="020B0604020202020204" pitchFamily="34" charset="0"/>
                <a:cs typeface="Arial" panose="020B0604020202020204" pitchFamily="34" charset="0"/>
              </a:rPr>
              <a:t>Edistyvyys</a:t>
            </a:r>
          </a:p>
          <a:p>
            <a:pPr marL="0" indent="0">
              <a:buNone/>
            </a:pPr>
            <a:r>
              <a:rPr lang="fi-FI" sz="2600" dirty="0">
                <a:latin typeface="Arial" panose="020B0604020202020204" pitchFamily="34" charset="0"/>
                <a:cs typeface="Arial" panose="020B0604020202020204" pitchFamily="34" charset="0"/>
              </a:rPr>
              <a:t>-Tiede korjaa itse itseään</a:t>
            </a:r>
          </a:p>
          <a:p>
            <a:pPr marL="0" indent="0">
              <a:buNone/>
            </a:pPr>
            <a:r>
              <a:rPr lang="fi-FI" sz="2900" b="1" dirty="0">
                <a:latin typeface="Arial" panose="020B0604020202020204" pitchFamily="34" charset="0"/>
                <a:cs typeface="Arial" panose="020B0604020202020204" pitchFamily="34" charset="0"/>
              </a:rPr>
              <a:t>Julkisuus ja vertaisarviointi</a:t>
            </a:r>
          </a:p>
          <a:p>
            <a:pPr marL="0" indent="0">
              <a:buNone/>
            </a:pPr>
            <a:r>
              <a:rPr lang="fi-FI" sz="2600" dirty="0">
                <a:latin typeface="Arial" panose="020B0604020202020204" pitchFamily="34" charset="0"/>
                <a:cs typeface="Arial" panose="020B0604020202020204" pitchFamily="34" charset="0"/>
              </a:rPr>
              <a:t>-Tulosten pitää olla saatavilla</a:t>
            </a:r>
          </a:p>
          <a:p>
            <a:pPr marL="0" indent="0">
              <a:buNone/>
            </a:pPr>
            <a:r>
              <a:rPr lang="fi-FI" sz="2600" dirty="0">
                <a:latin typeface="Arial" panose="020B0604020202020204" pitchFamily="34" charset="0"/>
                <a:cs typeface="Arial" panose="020B0604020202020204" pitchFamily="34" charset="0"/>
              </a:rPr>
              <a:t>- Julkaistaan vertaisarvioidussa tiedejulkaisussa</a:t>
            </a:r>
          </a:p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Autonomisuus</a:t>
            </a:r>
          </a:p>
          <a:p>
            <a:pPr marL="0" indent="0">
              <a:buNone/>
            </a:pPr>
            <a:r>
              <a:rPr lang="fi-FI" sz="2600" dirty="0">
                <a:latin typeface="Arial Nova" panose="020B0504020202020204" pitchFamily="34" charset="0"/>
              </a:rPr>
              <a:t>-Riippumattomuus (esim. raha ei saa vaikuttaa tuloksiin)</a:t>
            </a:r>
          </a:p>
          <a:p>
            <a:pPr>
              <a:buFontTx/>
              <a:buChar char="-"/>
            </a:pPr>
            <a:endParaRPr lang="fi-FI" dirty="0">
              <a:latin typeface="Arial Nova" panose="020B0504020202020204" pitchFamily="34" charset="0"/>
            </a:endParaRPr>
          </a:p>
          <a:p>
            <a:pPr marL="0" indent="0">
              <a:buNone/>
            </a:pPr>
            <a:r>
              <a:rPr lang="fi-FI" sz="2900" b="1" dirty="0">
                <a:latin typeface="Arial Nova" panose="020B0504020202020204" pitchFamily="34" charset="0"/>
              </a:rPr>
              <a:t>Käsitteiden käyttö, täsmällinen terminologia, tutkimuksellinen kieli</a:t>
            </a:r>
          </a:p>
          <a:p>
            <a:endParaRPr lang="fi-FI" dirty="0"/>
          </a:p>
        </p:txBody>
      </p:sp>
      <p:sp>
        <p:nvSpPr>
          <p:cNvPr id="7" name="AutoShape 2" descr="https://euc-powerpoint.officeapps.live.com/pods/GetClipboardImage.ashx?Id=40ba6905-be4a-4f46-b0b3-e6f8f42e6c49&amp;DC=PSE1&amp;pkey=f701c11a-5b2a-4c6d-9910-1d0bcbcfe243&amp;wdwaccluster=PSE1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AutoShape 4" descr="https://euc-powerpoint.officeapps.live.com/pods/GetClipboardImage.ashx?Id=e11e0345-1b0c-41b0-8f03-6cd332447d70&amp;DC=PSE1&amp;pkey=5839b2cb-f236-4765-9059-1ea14a30dc5c&amp;wdwaccluster=PSE1"/>
          <p:cNvSpPr>
            <a:spLocks noChangeAspect="1" noChangeArrowheads="1"/>
          </p:cNvSpPr>
          <p:nvPr/>
        </p:nvSpPr>
        <p:spPr bwMode="auto">
          <a:xfrm>
            <a:off x="3714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034" y="3026389"/>
            <a:ext cx="2254159" cy="17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88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951511" y="315824"/>
            <a:ext cx="828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/>
              <a:t>Mihin tarvitaan tutkimustietoa terveydestä: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3308465" y="1776226"/>
            <a:ext cx="62796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i-FI" sz="2000" dirty="0"/>
              <a:t>TERVEYDEN JA SAIRAUDEN ILMIÖIDEN PAREMPAAN YMMÄRTÄMISEEN -&gt; arkisia, elämäntapoja koskevia valintoja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i-FI" sz="2000" dirty="0"/>
              <a:t>TERVEYDEN EDISTÄMISEN  JA SAIRAUKSIEN EHKÄISYN TOIMIEN KOHDISTAMISEEN JA </a:t>
            </a:r>
          </a:p>
          <a:p>
            <a:pPr fontAlgn="base"/>
            <a:r>
              <a:rPr lang="fi-FI" sz="2000" dirty="0"/>
              <a:t>    KEHITTÄMISEEN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i-FI" sz="2000" dirty="0"/>
              <a:t>TERVEYSVALISTUKSEN JA TERVEYSTIEDON OPETUKSEN KEHITTÄMISEEN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i-FI" sz="2000" dirty="0"/>
              <a:t>TERVEYDENHUOLLON AMMATTIKÄYTÄNTÖJEN KEHITTÄMISEEN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fi-FI" sz="2000" dirty="0"/>
              <a:t>SAIRAUKSIEN EHKÄISYKEINOJEN LÖYTÄMISEEN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fi-FI" sz="2000" dirty="0"/>
              <a:t>SAIRAUKSIEN HOIDON KEHITTÄMISEEN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v"/>
            </a:pPr>
            <a:r>
              <a:rPr lang="fi-FI" sz="2000" dirty="0"/>
              <a:t>TERVEYSPOLITIIKAN PÄÄTÖSTEN TUEKSI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v"/>
            </a:pPr>
            <a:r>
              <a:rPr lang="fi-FI" sz="2000" dirty="0"/>
              <a:t>TERVEYSTEKNOLOGIAN KEHITTÄMISEEN</a:t>
            </a:r>
            <a:r>
              <a:rPr lang="en-US" sz="2000" dirty="0"/>
              <a:t>​</a:t>
            </a:r>
          </a:p>
          <a:p>
            <a:pPr marL="342900" indent="-342900" fontAlgn="base">
              <a:buFont typeface="Wingdings" panose="05000000000000000000" pitchFamily="2" charset="2"/>
              <a:buChar char="v"/>
            </a:pPr>
            <a:r>
              <a:rPr lang="fi-FI" sz="2000" dirty="0"/>
              <a:t>TERVEYSALAN KOULUTUKSEN KEHITTÄMISEEN</a:t>
            </a:r>
            <a:r>
              <a:rPr lang="en-US" dirty="0"/>
              <a:t>​</a:t>
            </a:r>
          </a:p>
          <a:p>
            <a:pPr fontAlgn="base"/>
            <a:r>
              <a:rPr lang="fi-FI" dirty="0"/>
              <a:t>​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70" y="3997234"/>
            <a:ext cx="2633340" cy="2283685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8FE9D625-0069-8C20-1696-8975291A02EB}"/>
              </a:ext>
            </a:extLst>
          </p:cNvPr>
          <p:cNvSpPr txBox="1"/>
          <p:nvPr/>
        </p:nvSpPr>
        <p:spPr>
          <a:xfrm>
            <a:off x="391886" y="1018903"/>
            <a:ext cx="11347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50" lvl="0">
              <a:buSzPts val="1900"/>
            </a:pPr>
            <a:r>
              <a:rPr lang="fi-FI" sz="2400" b="1" dirty="0"/>
              <a:t>Tieteellisen tutkimuksen </a:t>
            </a:r>
            <a:r>
              <a:rPr lang="fi-FI" sz="2400" dirty="0"/>
              <a:t>avulla saadaan luotettavaa tietoa, jota voidaan hyödyntää mm.</a:t>
            </a:r>
          </a:p>
        </p:txBody>
      </p:sp>
      <p:pic>
        <p:nvPicPr>
          <p:cNvPr id="8" name="Google Shape;111;p7" title="pexels-edward-jenner-4031521.jpg">
            <a:extLst>
              <a:ext uri="{FF2B5EF4-FFF2-40B4-BE49-F238E27FC236}">
                <a16:creationId xmlns:a16="http://schemas.microsoft.com/office/drawing/2014/main" id="{9D060413-1DD6-8185-99EB-017CED3E215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31714" r="12715"/>
          <a:stretch/>
        </p:blipFill>
        <p:spPr>
          <a:xfrm>
            <a:off x="92813" y="1898469"/>
            <a:ext cx="3138067" cy="4101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17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3a64babe6d9_0_10" title="screen-1839500_960_720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194" r="18906"/>
          <a:stretch/>
        </p:blipFill>
        <p:spPr>
          <a:xfrm>
            <a:off x="5548000" y="1"/>
            <a:ext cx="66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a64babe6d9_0_10"/>
          <p:cNvSpPr txBox="1">
            <a:spLocks noGrp="1"/>
          </p:cNvSpPr>
          <p:nvPr>
            <p:ph type="body" idx="1"/>
          </p:nvPr>
        </p:nvSpPr>
        <p:spPr>
          <a:xfrm>
            <a:off x="146600" y="459567"/>
            <a:ext cx="52504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>
              <a:buClr>
                <a:schemeClr val="dk1"/>
              </a:buClr>
            </a:pPr>
            <a:r>
              <a:rPr lang="fi-FI" sz="3600">
                <a:solidFill>
                  <a:srgbClr val="333333"/>
                </a:solidFill>
              </a:rPr>
              <a:t>Tutkimuksella voi olla monia tavoitteita</a:t>
            </a:r>
            <a:endParaRPr sz="3600"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119" name="Google Shape;119;g3a64babe6d9_0_10"/>
          <p:cNvSpPr txBox="1">
            <a:spLocks noGrp="1"/>
          </p:cNvSpPr>
          <p:nvPr>
            <p:ph type="body" idx="3"/>
          </p:nvPr>
        </p:nvSpPr>
        <p:spPr>
          <a:xfrm>
            <a:off x="146600" y="1474767"/>
            <a:ext cx="5063200" cy="4220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/>
            <a:endParaRPr b="1" dirty="0">
              <a:solidFill>
                <a:schemeClr val="dk1"/>
              </a:solidFill>
            </a:endParaRPr>
          </a:p>
          <a:p>
            <a:pPr marL="457189" indent="-457189">
              <a:buClr>
                <a:schemeClr val="dk1"/>
              </a:buClr>
              <a:buChar char="●"/>
            </a:pPr>
            <a:r>
              <a:rPr lang="fi-FI" b="1" dirty="0">
                <a:solidFill>
                  <a:schemeClr val="dk1"/>
                </a:solidFill>
              </a:rPr>
              <a:t>Tutkimustyypillä </a:t>
            </a:r>
            <a:r>
              <a:rPr lang="fi-FI" dirty="0">
                <a:solidFill>
                  <a:schemeClr val="dk1"/>
                </a:solidFill>
              </a:rPr>
              <a:t>tarkoitetaan tapaa, jolla asiaa tai ilmiötä tutkitaan.</a:t>
            </a:r>
            <a:endParaRPr dirty="0">
              <a:solidFill>
                <a:schemeClr val="dk1"/>
              </a:solidFill>
            </a:endParaRPr>
          </a:p>
          <a:p>
            <a:pPr lvl="1" indent="-474121">
              <a:lnSpc>
                <a:spcPct val="100000"/>
              </a:lnSpc>
              <a:buClr>
                <a:schemeClr val="dk1"/>
              </a:buClr>
              <a:buSzPts val="2000"/>
              <a:buChar char="○"/>
            </a:pPr>
            <a:r>
              <a:rPr lang="fi-FI" sz="2667" dirty="0">
                <a:solidFill>
                  <a:schemeClr val="dk1"/>
                </a:solidFill>
              </a:rPr>
              <a:t>perustutkimus tai soveltava tutkimus</a:t>
            </a:r>
            <a:endParaRPr sz="2667" dirty="0">
              <a:solidFill>
                <a:schemeClr val="dk1"/>
              </a:solidFill>
            </a:endParaRPr>
          </a:p>
          <a:p>
            <a:pPr lvl="1" indent="-474121">
              <a:lnSpc>
                <a:spcPct val="100000"/>
              </a:lnSpc>
              <a:buClr>
                <a:schemeClr val="dk1"/>
              </a:buClr>
              <a:buSzPts val="2000"/>
              <a:buChar char="○"/>
            </a:pPr>
            <a:r>
              <a:rPr lang="fi-FI" sz="2667" dirty="0">
                <a:solidFill>
                  <a:schemeClr val="dk1"/>
                </a:solidFill>
              </a:rPr>
              <a:t>teoreettinen  tai empiirinen tutkimus</a:t>
            </a:r>
            <a:endParaRPr sz="2667" dirty="0">
              <a:solidFill>
                <a:schemeClr val="dk1"/>
              </a:solidFill>
            </a:endParaRPr>
          </a:p>
          <a:p>
            <a:pPr lvl="1" indent="-474121">
              <a:lnSpc>
                <a:spcPct val="100000"/>
              </a:lnSpc>
              <a:buClr>
                <a:schemeClr val="dk1"/>
              </a:buClr>
              <a:buSzPts val="2000"/>
              <a:buChar char="○"/>
            </a:pPr>
            <a:r>
              <a:rPr lang="fi-FI" sz="2667" dirty="0">
                <a:solidFill>
                  <a:schemeClr val="dk1"/>
                </a:solidFill>
              </a:rPr>
              <a:t>laadullinen tai määrällinen tutkimus</a:t>
            </a:r>
            <a:endParaRPr sz="2667" dirty="0">
              <a:solidFill>
                <a:schemeClr val="dk1"/>
              </a:solidFill>
            </a:endParaRPr>
          </a:p>
        </p:txBody>
      </p:sp>
      <p:sp>
        <p:nvSpPr>
          <p:cNvPr id="120" name="Google Shape;120;g3a64babe6d9_0_10"/>
          <p:cNvSpPr txBox="1">
            <a:spLocks noGrp="1"/>
          </p:cNvSpPr>
          <p:nvPr>
            <p:ph type="body" idx="4"/>
          </p:nvPr>
        </p:nvSpPr>
        <p:spPr>
          <a:xfrm>
            <a:off x="5328109" y="6421601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/>
            <a:r>
              <a:rPr lang="fi-FI">
                <a:solidFill>
                  <a:srgbClr val="FFFFFF"/>
                </a:solidFill>
              </a:rPr>
              <a:t>Lähde: Pixabay,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6ffb2e7d59_0_46"/>
          <p:cNvSpPr txBox="1"/>
          <p:nvPr/>
        </p:nvSpPr>
        <p:spPr>
          <a:xfrm>
            <a:off x="167500" y="4922149"/>
            <a:ext cx="3791983" cy="186632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sz="1600" dirty="0">
                <a:latin typeface="Open Sans"/>
                <a:ea typeface="Open Sans"/>
                <a:cs typeface="Open Sans"/>
                <a:sym typeface="Open Sans"/>
              </a:rPr>
              <a:t>Tavoitteena löytää ratkaisuja käytännön elämän ongelmiin – käytännön sovellukset</a:t>
            </a:r>
          </a:p>
          <a:p>
            <a:r>
              <a:rPr lang="fi-FI" sz="1600" dirty="0"/>
              <a:t>- yksi soveltavan tutkimuksen muoto lääketieteessä on </a:t>
            </a:r>
            <a:r>
              <a:rPr lang="fi-FI" sz="1600" b="1" dirty="0"/>
              <a:t>kliininen tutkimus -&gt; </a:t>
            </a:r>
            <a:r>
              <a:rPr lang="fi-FI" sz="1600" dirty="0"/>
              <a:t>sairauksien hoito, toteaminen, ehkäisy</a:t>
            </a:r>
            <a:r>
              <a:rPr lang="en-US" sz="2400" dirty="0"/>
              <a:t>​</a:t>
            </a:r>
            <a:endParaRPr sz="2133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g36ffb2e7d59_0_46"/>
          <p:cNvSpPr txBox="1"/>
          <p:nvPr/>
        </p:nvSpPr>
        <p:spPr>
          <a:xfrm>
            <a:off x="294850" y="800452"/>
            <a:ext cx="3695200" cy="186632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dirty="0">
                <a:latin typeface="Open Sans"/>
                <a:ea typeface="Open Sans"/>
                <a:cs typeface="Open Sans"/>
                <a:sym typeface="Open Sans"/>
              </a:rPr>
              <a:t>Tavoitteena yleisten lainalaisuuksien selvittäminen sekä yleisen ymmärryksen lisääminen.</a:t>
            </a:r>
          </a:p>
          <a:p>
            <a:r>
              <a:rPr lang="fi-FI" dirty="0"/>
              <a:t>-ei välttämättä ole vielä selviä käytännön sovelluskohteita.</a:t>
            </a:r>
            <a:r>
              <a:rPr lang="en-US" dirty="0"/>
              <a:t>​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g36ffb2e7d59_0_46"/>
          <p:cNvSpPr txBox="1"/>
          <p:nvPr/>
        </p:nvSpPr>
        <p:spPr>
          <a:xfrm>
            <a:off x="4117400" y="4922149"/>
            <a:ext cx="3957200" cy="186632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sz="2133" dirty="0">
                <a:latin typeface="Open Sans"/>
                <a:ea typeface="Open Sans"/>
                <a:cs typeface="Open Sans"/>
                <a:sym typeface="Open Sans"/>
              </a:rPr>
              <a:t>Tutkittavaa kohdetta lähesty- </a:t>
            </a:r>
            <a:r>
              <a:rPr lang="fi-FI" sz="2133" dirty="0" err="1">
                <a:latin typeface="Open Sans"/>
                <a:ea typeface="Open Sans"/>
                <a:cs typeface="Open Sans"/>
                <a:sym typeface="Open Sans"/>
              </a:rPr>
              <a:t>tään</a:t>
            </a:r>
            <a:r>
              <a:rPr lang="fi-FI" sz="2133" dirty="0">
                <a:latin typeface="Open Sans"/>
                <a:ea typeface="Open Sans"/>
                <a:cs typeface="Open Sans"/>
                <a:sym typeface="Open Sans"/>
              </a:rPr>
              <a:t> konkreettisesti kerää- </a:t>
            </a:r>
            <a:r>
              <a:rPr lang="fi-FI" sz="2133" dirty="0" err="1">
                <a:latin typeface="Open Sans"/>
                <a:ea typeface="Open Sans"/>
                <a:cs typeface="Open Sans"/>
                <a:sym typeface="Open Sans"/>
              </a:rPr>
              <a:t>mällä</a:t>
            </a:r>
            <a:r>
              <a:rPr lang="fi-FI" sz="2133" dirty="0">
                <a:latin typeface="Open Sans"/>
                <a:ea typeface="Open Sans"/>
                <a:cs typeface="Open Sans"/>
                <a:sym typeface="Open Sans"/>
              </a:rPr>
              <a:t> ja analysoimalla  aineistoa tutkimuskohteesta.</a:t>
            </a:r>
            <a:endParaRPr sz="2133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g36ffb2e7d59_0_46"/>
          <p:cNvSpPr txBox="1"/>
          <p:nvPr/>
        </p:nvSpPr>
        <p:spPr>
          <a:xfrm>
            <a:off x="4117400" y="800451"/>
            <a:ext cx="3957184" cy="186632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sz="2133" dirty="0">
                <a:latin typeface="Open Sans"/>
                <a:ea typeface="Open Sans"/>
                <a:cs typeface="Open Sans"/>
                <a:sym typeface="Open Sans"/>
              </a:rPr>
              <a:t>Tutkittavaa kohdetta lähestytään aikaisempaan kirjallisuuteen ja tutkimuksiin perehtymällä. </a:t>
            </a:r>
            <a:endParaRPr sz="2133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9" name="Google Shape;129;g36ffb2e7d59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531" y="2708414"/>
            <a:ext cx="11416937" cy="215096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6ffb2e7d59_0_46"/>
          <p:cNvSpPr txBox="1">
            <a:spLocks noGrp="1"/>
          </p:cNvSpPr>
          <p:nvPr>
            <p:ph type="title"/>
          </p:nvPr>
        </p:nvSpPr>
        <p:spPr>
          <a:xfrm>
            <a:off x="747367" y="130016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fi-FI" dirty="0">
                <a:solidFill>
                  <a:schemeClr val="dk1"/>
                </a:solidFill>
              </a:rPr>
              <a:t>Tieteellisen tutkimuksen tutkimustyyppejä</a:t>
            </a:r>
            <a:endParaRPr dirty="0"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31" name="Google Shape;131;g36ffb2e7d59_0_46"/>
          <p:cNvSpPr txBox="1"/>
          <p:nvPr/>
        </p:nvSpPr>
        <p:spPr>
          <a:xfrm>
            <a:off x="8264434" y="800451"/>
            <a:ext cx="3760066" cy="186632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sz="2000" dirty="0">
                <a:latin typeface="Open Sans"/>
                <a:ea typeface="Open Sans"/>
                <a:cs typeface="Open Sans"/>
                <a:sym typeface="Open Sans"/>
              </a:rPr>
              <a:t>Kvalitatiivinen eli ladullinen tutkimus, jossa tutkittavaa asiaa tai ilmiötä pyritään ymmärtämään ja selittämään kokonaisvaltaisesti.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g36ffb2e7d59_0_46"/>
          <p:cNvSpPr txBox="1"/>
          <p:nvPr/>
        </p:nvSpPr>
        <p:spPr>
          <a:xfrm>
            <a:off x="8329300" y="4922148"/>
            <a:ext cx="3695200" cy="186632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i-FI" sz="2133" dirty="0">
                <a:latin typeface="Open Sans"/>
                <a:ea typeface="Open Sans"/>
                <a:cs typeface="Open Sans"/>
                <a:sym typeface="Open Sans"/>
              </a:rPr>
              <a:t>Kvantitatiivinen eli määrällinen tutkimus, jossa aineisto muokataan numeroiksi ja analysoidaan tilastollisin menetelmin.</a:t>
            </a:r>
            <a:endParaRPr sz="2133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öristetty suorakulmio 1"/>
          <p:cNvSpPr/>
          <p:nvPr/>
        </p:nvSpPr>
        <p:spPr>
          <a:xfrm>
            <a:off x="4078224" y="1060531"/>
            <a:ext cx="3474720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>
                <a:solidFill>
                  <a:schemeClr val="tx1"/>
                </a:solidFill>
              </a:rPr>
              <a:t>TUTKIMUSKYSYMYS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3776472" y="2026555"/>
            <a:ext cx="40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Tarvitaanko aivan uutta tietoa?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2542032" y="2439976"/>
            <a:ext cx="1481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KYLLÄ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7854696" y="2467149"/>
            <a:ext cx="1956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EI</a:t>
            </a:r>
          </a:p>
        </p:txBody>
      </p:sp>
      <p:sp>
        <p:nvSpPr>
          <p:cNvPr id="6" name="Pyöristetty suorakulmio 5"/>
          <p:cNvSpPr/>
          <p:nvPr/>
        </p:nvSpPr>
        <p:spPr>
          <a:xfrm>
            <a:off x="1623060" y="3203797"/>
            <a:ext cx="2670048" cy="420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</a:rPr>
              <a:t>PERUSTUTKIMUS</a:t>
            </a:r>
          </a:p>
        </p:txBody>
      </p:sp>
      <p:sp>
        <p:nvSpPr>
          <p:cNvPr id="7" name="Pyöristetty suorakulmio 6"/>
          <p:cNvSpPr/>
          <p:nvPr/>
        </p:nvSpPr>
        <p:spPr>
          <a:xfrm>
            <a:off x="6620255" y="3240868"/>
            <a:ext cx="3255259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</a:rPr>
              <a:t>SOVELTAVA TUTKIMUS</a:t>
            </a:r>
          </a:p>
        </p:txBody>
      </p:sp>
      <p:sp>
        <p:nvSpPr>
          <p:cNvPr id="8" name="Pyöristetty suorakulmio 7"/>
          <p:cNvSpPr/>
          <p:nvPr/>
        </p:nvSpPr>
        <p:spPr>
          <a:xfrm>
            <a:off x="7031736" y="4048530"/>
            <a:ext cx="2395728" cy="58521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err="1">
                <a:solidFill>
                  <a:schemeClr val="tx1"/>
                </a:solidFill>
              </a:rPr>
              <a:t>Esim</a:t>
            </a:r>
            <a:r>
              <a:rPr lang="fi-FI" dirty="0">
                <a:solidFill>
                  <a:schemeClr val="tx1"/>
                </a:solidFill>
              </a:rPr>
              <a:t> lääke- ja rokotekehittelyt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520440" y="322064"/>
            <a:ext cx="590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TUTKIMUSTYYPIN VALINTA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1275588" y="3739646"/>
            <a:ext cx="4041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Voidaanko kysymykseen vastata </a:t>
            </a:r>
          </a:p>
          <a:p>
            <a:r>
              <a:rPr lang="fi-FI" sz="2000" dirty="0"/>
              <a:t>olemassa olevalla tiedolla?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978408" y="4570747"/>
            <a:ext cx="128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KYLLÄ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4256532" y="4570747"/>
            <a:ext cx="105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EI</a:t>
            </a:r>
          </a:p>
        </p:txBody>
      </p:sp>
      <p:sp>
        <p:nvSpPr>
          <p:cNvPr id="13" name="Pyöristetty suorakulmio 12"/>
          <p:cNvSpPr/>
          <p:nvPr/>
        </p:nvSpPr>
        <p:spPr>
          <a:xfrm>
            <a:off x="292608" y="5148347"/>
            <a:ext cx="2194560" cy="691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TEOREETTINEN TUTKIMUS</a:t>
            </a:r>
          </a:p>
        </p:txBody>
      </p:sp>
      <p:sp>
        <p:nvSpPr>
          <p:cNvPr id="14" name="Pyöristetty suorakulmio 13"/>
          <p:cNvSpPr/>
          <p:nvPr/>
        </p:nvSpPr>
        <p:spPr>
          <a:xfrm>
            <a:off x="3520440" y="5102668"/>
            <a:ext cx="1911096" cy="691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EMPIIRINEN TUTKIMUS</a:t>
            </a:r>
          </a:p>
        </p:txBody>
      </p:sp>
      <p:sp>
        <p:nvSpPr>
          <p:cNvPr id="15" name="Pyöristetty suorakulmio 14"/>
          <p:cNvSpPr/>
          <p:nvPr/>
        </p:nvSpPr>
        <p:spPr>
          <a:xfrm>
            <a:off x="292608" y="6047987"/>
            <a:ext cx="2103120" cy="59263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Esim. teorioiden kehittely</a:t>
            </a:r>
          </a:p>
        </p:txBody>
      </p:sp>
      <p:sp>
        <p:nvSpPr>
          <p:cNvPr id="16" name="Pyöristetty suorakulmio 15"/>
          <p:cNvSpPr/>
          <p:nvPr/>
        </p:nvSpPr>
        <p:spPr>
          <a:xfrm>
            <a:off x="3566160" y="6002698"/>
            <a:ext cx="1865376" cy="59263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Uuden aineiston keruu</a:t>
            </a:r>
          </a:p>
        </p:txBody>
      </p:sp>
      <p:sp>
        <p:nvSpPr>
          <p:cNvPr id="17" name="Alanuoli 16"/>
          <p:cNvSpPr/>
          <p:nvPr/>
        </p:nvSpPr>
        <p:spPr>
          <a:xfrm>
            <a:off x="5431536" y="1700611"/>
            <a:ext cx="146304" cy="4375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nuoliyhdysviiva 19"/>
          <p:cNvCxnSpPr/>
          <p:nvPr/>
        </p:nvCxnSpPr>
        <p:spPr>
          <a:xfrm flipH="1">
            <a:off x="3566160" y="2411820"/>
            <a:ext cx="210312" cy="225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uora nuoliyhdysviiva 23"/>
          <p:cNvCxnSpPr>
            <a:endCxn id="5" idx="1"/>
          </p:cNvCxnSpPr>
          <p:nvPr/>
        </p:nvCxnSpPr>
        <p:spPr>
          <a:xfrm>
            <a:off x="7552944" y="2488220"/>
            <a:ext cx="301752" cy="24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uora nuoliyhdysviiva 28"/>
          <p:cNvCxnSpPr/>
          <p:nvPr/>
        </p:nvCxnSpPr>
        <p:spPr>
          <a:xfrm>
            <a:off x="3108960" y="2802563"/>
            <a:ext cx="0" cy="356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/>
          <p:cNvCxnSpPr/>
          <p:nvPr/>
        </p:nvCxnSpPr>
        <p:spPr>
          <a:xfrm>
            <a:off x="8065008" y="2895172"/>
            <a:ext cx="0" cy="308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uora nuoliyhdysviiva 33"/>
          <p:cNvCxnSpPr/>
          <p:nvPr/>
        </p:nvCxnSpPr>
        <p:spPr>
          <a:xfrm flipH="1">
            <a:off x="1623060" y="4447532"/>
            <a:ext cx="187452" cy="28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uora nuoliyhdysviiva 35"/>
          <p:cNvCxnSpPr>
            <a:endCxn id="12" idx="1"/>
          </p:cNvCxnSpPr>
          <p:nvPr/>
        </p:nvCxnSpPr>
        <p:spPr>
          <a:xfrm>
            <a:off x="4023360" y="4447532"/>
            <a:ext cx="233172" cy="307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98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E01ADC-62B5-423A-B433-1B263B7CB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92322" y="3507512"/>
            <a:ext cx="6443619" cy="27024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tutkitaan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tieteenalojen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näkökulmasta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Hyödynnetään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kunkin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tieteenalan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menetelmiä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vahvuuksia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Tavoitteena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laaja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kokonaiskuva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ilmiöstä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Sisällön paikkamerkki 5" descr="Kuva, joka sisältää kohteen henkilö, ulko, nainen&#10;&#10;Kuvaus luotu automaattisesti">
            <a:extLst>
              <a:ext uri="{FF2B5EF4-FFF2-40B4-BE49-F238E27FC236}">
                <a16:creationId xmlns:a16="http://schemas.microsoft.com/office/drawing/2014/main" id="{200456AD-205A-43F0-8E85-3FF3B08ABB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07" r="1" b="17391"/>
          <a:stretch/>
        </p:blipFill>
        <p:spPr>
          <a:xfrm>
            <a:off x="5692323" y="671602"/>
            <a:ext cx="5802331" cy="2729593"/>
          </a:xfrm>
          <a:prstGeom prst="rect">
            <a:avLst/>
          </a:prstGeom>
        </p:spPr>
      </p:pic>
      <p:pic>
        <p:nvPicPr>
          <p:cNvPr id="8" name="Kuva 7" descr="Kuva, joka sisältää kohteen teksti, kannettava, henkilö, tietokone&#10;&#10;Kuvaus luotu automaattisesti">
            <a:extLst>
              <a:ext uri="{FF2B5EF4-FFF2-40B4-BE49-F238E27FC236}">
                <a16:creationId xmlns:a16="http://schemas.microsoft.com/office/drawing/2014/main" id="{A7FF7C24-6A76-4DCB-9B64-98BC5A60CF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7" r="-1" b="10510"/>
          <a:stretch/>
        </p:blipFill>
        <p:spPr>
          <a:xfrm>
            <a:off x="573476" y="3401195"/>
            <a:ext cx="5118847" cy="2771005"/>
          </a:xfrm>
          <a:prstGeom prst="rect">
            <a:avLst/>
          </a:prstGeom>
        </p:spPr>
      </p:pic>
      <p:pic>
        <p:nvPicPr>
          <p:cNvPr id="1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52502A0-68F1-4E65-910C-DA65E2478E3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86" y="225721"/>
            <a:ext cx="18614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790BE703-75CE-47E7-B4A9-9DA46D86B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86" y="6278518"/>
            <a:ext cx="2000250" cy="514350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E2CD82BC-0FA9-4050-8EA7-B415DE5080CD}"/>
              </a:ext>
            </a:extLst>
          </p:cNvPr>
          <p:cNvSpPr txBox="1"/>
          <p:nvPr/>
        </p:nvSpPr>
        <p:spPr>
          <a:xfrm>
            <a:off x="422144" y="6361211"/>
            <a:ext cx="5160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 err="1">
                <a:latin typeface="Abadi Extra Light" panose="020B0604020202020204" pitchFamily="34" charset="0"/>
              </a:rPr>
              <a:t>Kuvat</a:t>
            </a:r>
            <a:r>
              <a:rPr lang="en-US" sz="1400" dirty="0">
                <a:latin typeface="Abadi Extra Light" panose="020B0604020202020204" pitchFamily="34" charset="0"/>
              </a:rPr>
              <a:t>: Unsplash.com/ </a:t>
            </a:r>
            <a:r>
              <a:rPr lang="en-US" sz="1400" dirty="0" err="1">
                <a:latin typeface="Abadi Extra Light" panose="020B0604020202020204" pitchFamily="34" charset="0"/>
              </a:rPr>
              <a:t>Thisis</a:t>
            </a:r>
            <a:r>
              <a:rPr lang="en-US" sz="1400" dirty="0">
                <a:latin typeface="Abadi Extra Light" panose="020B0604020202020204" pitchFamily="34" charset="0"/>
              </a:rPr>
              <a:t> Engineering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341193" y="589780"/>
            <a:ext cx="54068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2400" b="1" dirty="0"/>
              <a:t>TERVEYSTIETEELLINEN TUTKIMUS </a:t>
            </a:r>
            <a:r>
              <a:rPr lang="fi-FI" sz="2400" dirty="0"/>
              <a:t>on usein monen eri tieteenalan soveltamista terveyteen ja sairauteen liittyvien kysymysten ja ongelmien ratkaisemiseksi   </a:t>
            </a:r>
            <a:r>
              <a:rPr lang="en-US" sz="2400" dirty="0"/>
              <a:t>​</a:t>
            </a:r>
          </a:p>
          <a:p>
            <a:pPr fontAlgn="base"/>
            <a:r>
              <a:rPr lang="fi-FI" sz="2400" dirty="0"/>
              <a:t>-&gt; </a:t>
            </a:r>
            <a:r>
              <a:rPr lang="fi-FI" sz="3600" b="1" dirty="0"/>
              <a:t>monitieteisyys  </a:t>
            </a:r>
            <a:r>
              <a:rPr lang="en-US" sz="2400" dirty="0"/>
              <a:t>​</a:t>
            </a:r>
            <a:endParaRPr lang="en-US" sz="2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20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64babe6d9_0_34"/>
          <p:cNvSpPr txBox="1">
            <a:spLocks noGrp="1"/>
          </p:cNvSpPr>
          <p:nvPr>
            <p:ph type="title"/>
          </p:nvPr>
        </p:nvSpPr>
        <p:spPr>
          <a:xfrm>
            <a:off x="747367" y="182016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fi-FI">
                <a:solidFill>
                  <a:schemeClr val="dk1"/>
                </a:solidFill>
              </a:rPr>
              <a:t>Tieteellinen tutkimus on monitieteistä</a:t>
            </a:r>
            <a:endParaRPr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38" name="Google Shape;138;g3a64babe6d9_0_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344" y="1304303"/>
            <a:ext cx="8787087" cy="5640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630</Words>
  <Application>Microsoft Office PowerPoint</Application>
  <PresentationFormat>Laajakuva</PresentationFormat>
  <Paragraphs>119</Paragraphs>
  <Slides>10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Abadi Extra Light</vt:lpstr>
      <vt:lpstr>Aptos</vt:lpstr>
      <vt:lpstr>Aptos Display</vt:lpstr>
      <vt:lpstr>Arial</vt:lpstr>
      <vt:lpstr>Arial Nova</vt:lpstr>
      <vt:lpstr>Open Sans</vt:lpstr>
      <vt:lpstr>Wingdings</vt:lpstr>
      <vt:lpstr>Wingdings 2</vt:lpstr>
      <vt:lpstr>Office-teema</vt:lpstr>
      <vt:lpstr>PowerPoint-esitys</vt:lpstr>
      <vt:lpstr>PowerPoint-esitys</vt:lpstr>
      <vt:lpstr>Tieteellinen tieto perustuu tutkimukseen Tieteellinen tieto perustuu suunnitelmallisesti  ja järjestelmällisesti tehtyihin tutkimushavaintoihin  </vt:lpstr>
      <vt:lpstr>PowerPoint-esitys</vt:lpstr>
      <vt:lpstr>PowerPoint-esitys</vt:lpstr>
      <vt:lpstr>Tieteellisen tutkimuksen tutkimustyyppejä </vt:lpstr>
      <vt:lpstr>PowerPoint-esitys</vt:lpstr>
      <vt:lpstr>PowerPoint-esitys</vt:lpstr>
      <vt:lpstr>Tieteellinen tutkimus on monitieteistä </vt:lpstr>
      <vt:lpstr>Tutkimusten eettinen vastuullisuus Etiikka kuvaa ja perustelee hyviä ja oikeita tapoja elää ja toimia -&gt; Ihmisiin ja eläimiin kohdistuvaa tutkimusta säätelevät tarkat eettiset ohjeet ja lainsäädäntö sillä kyseon koehenkilöiden yksityisyydestä, terveydestä, turvallisuudesta ja loukkaamattomuudesta.  Tutkimusetiikka tarkoittaa tiedeyhteisössä hyväksyttyjen tapojen noudattamista tutkimuksen kaikissa vaiheissa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Löfström Leena</dc:creator>
  <cp:lastModifiedBy>Löfström Leena</cp:lastModifiedBy>
  <cp:revision>1</cp:revision>
  <dcterms:created xsi:type="dcterms:W3CDTF">2026-08-09T10:28:57Z</dcterms:created>
  <dcterms:modified xsi:type="dcterms:W3CDTF">2026-08-09T12:11:43Z</dcterms:modified>
</cp:coreProperties>
</file>