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2"/>
  </p:notesMasterIdLst>
  <p:sldIdLst>
    <p:sldId id="256" r:id="rId6"/>
    <p:sldId id="274" r:id="rId7"/>
    <p:sldId id="264" r:id="rId8"/>
    <p:sldId id="261" r:id="rId9"/>
    <p:sldId id="262" r:id="rId10"/>
    <p:sldId id="263" r:id="rId11"/>
    <p:sldId id="273" r:id="rId12"/>
    <p:sldId id="275" r:id="rId13"/>
    <p:sldId id="265" r:id="rId14"/>
    <p:sldId id="272" r:id="rId15"/>
    <p:sldId id="266" r:id="rId16"/>
    <p:sldId id="267" r:id="rId17"/>
    <p:sldId id="260" r:id="rId18"/>
    <p:sldId id="271" r:id="rId19"/>
    <p:sldId id="269" r:id="rId20"/>
    <p:sldId id="268" r:id="rId2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40762F-05A9-4DC9-932D-8A6D70D63AE4}" v="9" dt="2026-09-09T10:52:50.3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6327"/>
  </p:normalViewPr>
  <p:slideViewPr>
    <p:cSldViewPr snapToGrid="0">
      <p:cViewPr varScale="1">
        <p:scale>
          <a:sx n="55" d="100"/>
          <a:sy n="55" d="100"/>
        </p:scale>
        <p:origin x="7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492B2-EEE8-4E9D-A27D-8F8938B7D868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2D7044-4048-4FFC-AF11-21C882C4CB1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1595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a7d5ad288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g3a7d5ad288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a9a061f74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g3a9a061f74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99230C-9C61-4D42-A463-99C029E14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B275B45-8898-4244-8620-EC55DCEC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44966F0-BB47-40FF-A314-01D3D5E7C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EE73AD4-DCB1-45F5-8D7B-D10B2658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44539E4-FCE1-4BD7-BAA9-1BD3232D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6681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2A5AD8-AB85-4C83-B4E9-AE621A056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3552CC-C098-4C69-864A-CC357E1D5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BF6FDB-0DA7-4ADB-B50E-3A676337D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318326-4401-4343-8F1E-C4D947B99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F7B2C5-30C4-4B55-B648-1CB824216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00373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955C37-C282-4CA8-8CFC-11B9E6DEF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A3CD1CF-0CB9-464D-9400-063D38EEC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C29929E-9A14-40EB-A01C-3E6CC293E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577E47-C62D-44C3-BFEC-912EFBD9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13E337-D32B-47AA-A4CB-6E7E8A10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0858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528E25-B98F-46B6-9057-8124C97A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3826C2-B2DE-45A7-AE3E-9E3432CE8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D716823-3F91-42EB-AD8A-A9EB624F5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4EB24D5-8685-4B05-A195-E20D0DC2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56D47B6-89BD-4B34-8767-9C62B11C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7F0ECA-9E88-4694-8143-5F870252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0441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B1D6CC-DA19-43B8-92D1-74EF43AB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D60BAD9-B969-433E-905A-72440AD88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1AB337B-A29D-4D34-BDCD-0D31C8141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0978AD3-455D-4560-96A7-CF866146B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DF39D78-7D76-464C-ACF0-16B5ED76FC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F8A66F7-4B69-4069-8BA1-C6BAD6B9B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534FFC5-B7AD-463C-9C97-A71DDFA92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EB94592-C895-4E0D-8550-960E7AC41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5614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B1F169-1EA3-4D50-B6CE-D0D554F2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DB3B0B8-DEE7-46BE-A1F1-F25564EF0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91A9013-615B-4BEB-B8DD-CD0B6631E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AD5F9B-2A31-4A87-8A94-9B5148F69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405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FF86AB4-B5EE-43F0-8557-A2855987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ACD1B0C-5B6B-490A-8536-A4B825AC8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7C8D580-3DCA-46BD-A9C6-845E6EED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354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6D8E3F-E7A2-4DCC-BD0F-7A442ED29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878107-85F8-4636-8437-24B3D08D7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A26E0A3-EDBB-41B1-8BE7-0C8B308D7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42C9D25-B909-4DD3-9139-907DDD04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049132D-3A8F-44C2-88AB-540114A71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70ED08-8F3C-4C2E-9ADB-021B928F9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38804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53BB3C-4C32-4FC2-99B3-63111FFF0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8B0FCC8-AD69-4777-8A01-EA4C89001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D672E42-1A0E-4429-B7E5-8398D6D36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95AB94B-E9CD-4B0A-A977-35E3728A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8626862-3D03-489A-8A95-79BF46B29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4BBE6C5-AE72-40D4-A70A-6AD8696F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5341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11CCF6-AE83-4338-8D86-D5157E04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1351B71-9611-4379-A019-41486FB60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DC731B5-9F32-42C9-A6F2-E522AEA6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83B8245-5E7F-4B46-94B7-2E0CBEC0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C1404F4-5FB5-4461-95FE-67F61420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73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3BCD6F5-E34C-4CB3-9A67-0C46CDFF4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9E70756-5121-4B1A-9427-A8390FD53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574F3D-10EA-46E6-A674-4FE5B0F5D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EE5A55-F621-480D-BD91-3D03DAC67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6DC09F-CCF6-4F36-8021-6652ABFC5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6527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Image">
  <p:cSld name="Title &amp; Image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151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i-FI"/>
          </a:p>
        </p:txBody>
      </p:sp>
      <p:pic>
        <p:nvPicPr>
          <p:cNvPr id="10" name="Google Shape;10;p12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63600" y="4552156"/>
            <a:ext cx="104648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body" idx="3"/>
          </p:nvPr>
        </p:nvSpPr>
        <p:spPr>
          <a:xfrm>
            <a:off x="204355" y="6359460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37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237722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Left &amp; Paragraph with Title">
  <p:cSld name="Image Left &amp; Paragraph with 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3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6832600" y="718388"/>
            <a:ext cx="4704000" cy="9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body" idx="2"/>
          </p:nvPr>
        </p:nvSpPr>
        <p:spPr>
          <a:xfrm>
            <a:off x="6832600" y="1827847"/>
            <a:ext cx="4704000" cy="43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7" name="Google Shape;17;p13"/>
          <p:cNvSpPr>
            <a:spLocks noGrp="1"/>
          </p:cNvSpPr>
          <p:nvPr>
            <p:ph type="pic" idx="3"/>
          </p:nvPr>
        </p:nvSpPr>
        <p:spPr>
          <a:xfrm>
            <a:off x="1270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13"/>
          <p:cNvSpPr txBox="1">
            <a:spLocks noGrp="1"/>
          </p:cNvSpPr>
          <p:nvPr>
            <p:ph type="body" idx="4"/>
          </p:nvPr>
        </p:nvSpPr>
        <p:spPr>
          <a:xfrm>
            <a:off x="207367" y="6388993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31310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 with Title">
  <p:cSld name="Bulletlist with 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4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4"/>
          <p:cNvSpPr txBox="1">
            <a:spLocks noGrp="1"/>
          </p:cNvSpPr>
          <p:nvPr>
            <p:ph type="body" idx="1"/>
          </p:nvPr>
        </p:nvSpPr>
        <p:spPr>
          <a:xfrm>
            <a:off x="863600" y="1581151"/>
            <a:ext cx="10464800" cy="45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74121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Open Sans"/>
              <a:buChar char="•"/>
              <a:defRPr sz="2667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007196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Right &amp; Paragraph with Title">
  <p:cSld name="Image Right &amp; Paragraph with 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5" name="Google Shape;25;p15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823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799783" y="718388"/>
            <a:ext cx="46180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3"/>
          </p:nvPr>
        </p:nvSpPr>
        <p:spPr>
          <a:xfrm>
            <a:off x="799783" y="1843087"/>
            <a:ext cx="4618000" cy="42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body" idx="4"/>
          </p:nvPr>
        </p:nvSpPr>
        <p:spPr>
          <a:xfrm>
            <a:off x="9295176" y="6390635"/>
            <a:ext cx="26356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19998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Paragraph with Title">
  <p:cSld name="Two Paragraph with 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8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8"/>
          <p:cNvSpPr txBox="1">
            <a:spLocks noGrp="1"/>
          </p:cNvSpPr>
          <p:nvPr>
            <p:ph type="body" idx="1"/>
          </p:nvPr>
        </p:nvSpPr>
        <p:spPr>
          <a:xfrm>
            <a:off x="6306783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2"/>
          </p:nvPr>
        </p:nvSpPr>
        <p:spPr>
          <a:xfrm>
            <a:off x="805873" y="719451"/>
            <a:ext cx="10630800" cy="9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3"/>
          </p:nvPr>
        </p:nvSpPr>
        <p:spPr>
          <a:xfrm>
            <a:off x="805872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21805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type="tx">
  <p:cSld name="Agenda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0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1"/>
          </p:nvPr>
        </p:nvSpPr>
        <p:spPr>
          <a:xfrm>
            <a:off x="863600" y="1539240"/>
            <a:ext cx="10464800" cy="45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37" name="Google Shape;37;p20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93704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">
  <p:cSld name="Bulletlis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1"/>
          <p:cNvSpPr txBox="1">
            <a:spLocks noGrp="1"/>
          </p:cNvSpPr>
          <p:nvPr>
            <p:ph type="body" idx="1"/>
          </p:nvPr>
        </p:nvSpPr>
        <p:spPr>
          <a:xfrm>
            <a:off x="863600" y="808989"/>
            <a:ext cx="10464800" cy="30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40" name="Google Shape;40;p21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89126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70D5D2F-EBCA-4961-A65F-878914F34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B053E8C-F46A-4BE3-AC1C-797C12E9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946D58-41C0-4CD4-8D6A-7214DD2FC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20886-94D6-40BF-90AE-6114E509F23C}" type="datetimeFigureOut">
              <a:rPr lang="fi-FI" smtClean="0"/>
              <a:t>9.9.2026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D7F183-FEA2-4A49-BD83-FABB0E0B7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CA2F7D-F6C0-4708-928D-12CB87074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519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1" descr="Studeo_Logo_Musta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1"/>
          <p:cNvSpPr txBox="1">
            <a:spLocks noGrp="1"/>
          </p:cNvSpPr>
          <p:nvPr>
            <p:ph type="title"/>
          </p:nvPr>
        </p:nvSpPr>
        <p:spPr>
          <a:xfrm>
            <a:off x="863600" y="2214240"/>
            <a:ext cx="10464800" cy="13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rm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674377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Kuva 7" descr="Kuva, joka sisältää kohteen ruoho, taivas, ulko, lentokone&#10;&#10;Kuvaus luotu automaattisesti">
            <a:extLst>
              <a:ext uri="{FF2B5EF4-FFF2-40B4-BE49-F238E27FC236}">
                <a16:creationId xmlns:a16="http://schemas.microsoft.com/office/drawing/2014/main" id="{5A910CD7-EC76-446C-9A15-4BEB348C2E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1" r="35364"/>
          <a:stretch/>
        </p:blipFill>
        <p:spPr>
          <a:xfrm>
            <a:off x="3523488" y="221146"/>
            <a:ext cx="8668512" cy="68579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F602BD6-F3DE-4E83-A071-2CEFAC425B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1533459"/>
          </a:xfrm>
        </p:spPr>
        <p:txBody>
          <a:bodyPr anchor="b">
            <a:normAutofit/>
          </a:bodyPr>
          <a:lstStyle/>
          <a:p>
            <a:pPr algn="l"/>
            <a:r>
              <a:rPr lang="fi-FI" sz="4800" dirty="0"/>
              <a:t>Kestävä kehitys ja terveys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B762886-2F8A-4CE1-B8B9-01A35E127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1" y="6456306"/>
            <a:ext cx="4023359" cy="373703"/>
          </a:xfrm>
        </p:spPr>
        <p:txBody>
          <a:bodyPr>
            <a:norm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Unsplash.com/</a:t>
            </a:r>
            <a:r>
              <a:rPr lang="en-US" sz="1400" dirty="0" err="1">
                <a:latin typeface="Abadi Extra Light" panose="020B0604020202020204" pitchFamily="34" charset="0"/>
              </a:rPr>
              <a:t>RawFilm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9C147B08-9472-41B5-84BC-E5F0ACE6D6A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66D98B4E-B219-403A-AE52-661440BD97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327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77F04F8B-9E2D-3020-DA38-FF2DA8AB1F31}"/>
              </a:ext>
            </a:extLst>
          </p:cNvPr>
          <p:cNvSpPr txBox="1"/>
          <p:nvPr/>
        </p:nvSpPr>
        <p:spPr>
          <a:xfrm>
            <a:off x="1037862" y="1162999"/>
            <a:ext cx="475719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361950">
              <a:buSzPts val="2100"/>
              <a:buChar char="●"/>
            </a:pPr>
            <a:r>
              <a:rPr lang="fi-FI" sz="2800" b="1" dirty="0"/>
              <a:t>Väestönkasvu, päästöt ja luonnonvarojen liiallinen käyttö uhkaavat ekosysteemipalveluiden riittävyyttä ja toimivuutta.</a:t>
            </a:r>
          </a:p>
          <a:p>
            <a:pPr marL="457200" lvl="0" indent="-361950">
              <a:buSzPts val="2100"/>
              <a:buChar char="●"/>
            </a:pPr>
            <a:r>
              <a:rPr lang="fi-FI" sz="2800" b="1" dirty="0"/>
              <a:t>Planetaarinen terveys korostaa </a:t>
            </a:r>
            <a:r>
              <a:rPr lang="fi-FI" sz="2800" b="1" dirty="0">
                <a:solidFill>
                  <a:schemeClr val="dk1"/>
                </a:solidFill>
              </a:rPr>
              <a:t>ihmisen terveyden ja hyvinvoinnin sekä muun luonnon välistä riippuvuutta.</a:t>
            </a:r>
            <a:endParaRPr lang="fi-FI" sz="2800" b="1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885FE46B-36B2-53BC-CCB3-BF6957EFD091}"/>
              </a:ext>
            </a:extLst>
          </p:cNvPr>
          <p:cNvSpPr txBox="1"/>
          <p:nvPr/>
        </p:nvSpPr>
        <p:spPr>
          <a:xfrm>
            <a:off x="532435" y="351525"/>
            <a:ext cx="9120851" cy="59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80000"/>
              </a:lnSpc>
              <a:buSzPts val="2800"/>
            </a:pPr>
            <a:r>
              <a:rPr lang="fi-FI" sz="4000" b="1" dirty="0"/>
              <a:t>Maapallon resurssit ovat rajalliset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FDEF583-7F5A-A286-DFD2-A2F80DA589AD}"/>
              </a:ext>
            </a:extLst>
          </p:cNvPr>
          <p:cNvSpPr txBox="1"/>
          <p:nvPr/>
        </p:nvSpPr>
        <p:spPr>
          <a:xfrm>
            <a:off x="918257" y="5695001"/>
            <a:ext cx="8584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b="1" dirty="0">
                <a:solidFill>
                  <a:schemeClr val="dk1"/>
                </a:solidFill>
              </a:rPr>
              <a:t>Kestävän kehityksen avulla turvataan hyvän elämisen mahdollisuudet nykyisille ja tuleville sukupolville</a:t>
            </a:r>
            <a:endParaRPr lang="fi-FI" sz="2800" b="1" dirty="0"/>
          </a:p>
        </p:txBody>
      </p:sp>
      <p:pic>
        <p:nvPicPr>
          <p:cNvPr id="6" name="Kuva 5" descr="Jääkarhuemo ja pentu kulkevat jäällä">
            <a:extLst>
              <a:ext uri="{FF2B5EF4-FFF2-40B4-BE49-F238E27FC236}">
                <a16:creationId xmlns:a16="http://schemas.microsoft.com/office/drawing/2014/main" id="{311DD7B4-AE22-54F9-50C2-19284BC87EE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72"/>
            <a:ext cx="12192000" cy="682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870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7C3C64E-BFD6-4F89-82CC-69DBDD2CF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7346" y="329184"/>
            <a:ext cx="5943980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Ekologinen</a:t>
            </a:r>
            <a:r>
              <a:rPr lang="en-US" sz="5400" dirty="0"/>
              <a:t> </a:t>
            </a:r>
            <a:r>
              <a:rPr lang="en-US" sz="5400" dirty="0" err="1"/>
              <a:t>kestävyys</a:t>
            </a:r>
            <a:r>
              <a:rPr lang="en-US" sz="5400" dirty="0"/>
              <a:t> on </a:t>
            </a:r>
            <a:r>
              <a:rPr lang="en-US" sz="5400" dirty="0" err="1"/>
              <a:t>elinehto</a:t>
            </a:r>
            <a:endParaRPr lang="en-US" sz="5400" dirty="0"/>
          </a:p>
        </p:txBody>
      </p:sp>
      <p:pic>
        <p:nvPicPr>
          <p:cNvPr id="5" name="Sisällön paikkamerkki 4" descr="Kuva, joka sisältää kohteen karhu, polaarinen, nisäkäs, valkoinen&#10;&#10;Kuvaus luotu automaattisesti">
            <a:extLst>
              <a:ext uri="{FF2B5EF4-FFF2-40B4-BE49-F238E27FC236}">
                <a16:creationId xmlns:a16="http://schemas.microsoft.com/office/drawing/2014/main" id="{205C9019-B819-4803-8176-133AC2F4219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7966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F0A332D-C6B7-470A-9E79-37E5B5E799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7762" y="2743200"/>
            <a:ext cx="6472047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b="1" dirty="0" err="1"/>
              <a:t>Turvaa</a:t>
            </a:r>
            <a:r>
              <a:rPr lang="en-US" b="1" dirty="0"/>
              <a:t> </a:t>
            </a:r>
            <a:r>
              <a:rPr lang="en-US" b="1" dirty="0" err="1"/>
              <a:t>elinolojen</a:t>
            </a:r>
            <a:r>
              <a:rPr lang="en-US" b="1" dirty="0"/>
              <a:t> </a:t>
            </a:r>
            <a:r>
              <a:rPr lang="en-US" b="1" dirty="0" err="1"/>
              <a:t>säilymisen</a:t>
            </a:r>
            <a:r>
              <a:rPr lang="en-US" b="1" dirty="0"/>
              <a:t> </a:t>
            </a:r>
          </a:p>
          <a:p>
            <a:pPr marL="0" indent="0">
              <a:buNone/>
            </a:pPr>
            <a:endParaRPr lang="en-US" sz="1200" b="1" dirty="0"/>
          </a:p>
          <a:p>
            <a:pPr lvl="1"/>
            <a:r>
              <a:rPr lang="en-US" sz="2800" dirty="0" err="1"/>
              <a:t>Luonnonvarojen</a:t>
            </a:r>
            <a:r>
              <a:rPr lang="en-US" sz="2800" dirty="0"/>
              <a:t> </a:t>
            </a:r>
            <a:r>
              <a:rPr lang="en-US" sz="2800" dirty="0" err="1"/>
              <a:t>riittävyydestä</a:t>
            </a:r>
            <a:r>
              <a:rPr lang="en-US" sz="2800" dirty="0"/>
              <a:t> </a:t>
            </a:r>
            <a:r>
              <a:rPr lang="en-US" sz="2800" dirty="0" err="1"/>
              <a:t>huolehtiminen</a:t>
            </a:r>
            <a:endParaRPr lang="en-US" sz="2800" dirty="0"/>
          </a:p>
          <a:p>
            <a:pPr lvl="1"/>
            <a:r>
              <a:rPr lang="en-US" sz="2800" dirty="0" err="1"/>
              <a:t>Luonnon</a:t>
            </a:r>
            <a:r>
              <a:rPr lang="en-US" sz="2800" dirty="0"/>
              <a:t> </a:t>
            </a:r>
            <a:r>
              <a:rPr lang="en-US" sz="2800" dirty="0" err="1"/>
              <a:t>monimuotoisuuden</a:t>
            </a:r>
            <a:r>
              <a:rPr lang="en-US" sz="2800" dirty="0"/>
              <a:t> </a:t>
            </a:r>
            <a:r>
              <a:rPr lang="en-US" sz="2800" dirty="0" err="1"/>
              <a:t>säilyttäminen</a:t>
            </a:r>
            <a:endParaRPr lang="en-US" sz="2800" dirty="0"/>
          </a:p>
          <a:p>
            <a:pPr lvl="1"/>
            <a:r>
              <a:rPr lang="en-US" sz="2800" dirty="0" err="1"/>
              <a:t>Maapallon</a:t>
            </a:r>
            <a:r>
              <a:rPr lang="en-US" sz="2800" dirty="0"/>
              <a:t> </a:t>
            </a:r>
            <a:r>
              <a:rPr lang="en-US" sz="2800" dirty="0" err="1"/>
              <a:t>kantokyvyn</a:t>
            </a:r>
            <a:r>
              <a:rPr lang="en-US" sz="2800" dirty="0"/>
              <a:t> </a:t>
            </a:r>
            <a:r>
              <a:rPr lang="en-US" sz="2800" dirty="0" err="1"/>
              <a:t>huomioiminen</a:t>
            </a:r>
            <a:r>
              <a:rPr lang="en-US" sz="2800" dirty="0"/>
              <a:t> 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1F0EB221-EA6C-4593-8A4F-63635A7D525E}"/>
              </a:ext>
            </a:extLst>
          </p:cNvPr>
          <p:cNvSpPr txBox="1"/>
          <p:nvPr/>
        </p:nvSpPr>
        <p:spPr>
          <a:xfrm>
            <a:off x="4086607" y="650387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Hans-Jurgen </a:t>
            </a:r>
            <a:r>
              <a:rPr lang="en-US" sz="1400" dirty="0" err="1">
                <a:latin typeface="Abadi Extra Light" panose="020B0604020202020204" pitchFamily="34" charset="0"/>
              </a:rPr>
              <a:t>Mager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</a:p>
        </p:txBody>
      </p:sp>
      <p:pic>
        <p:nvPicPr>
          <p:cNvPr id="8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FEA0D9E-03AD-42D7-BAEF-89176ADE042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8C0BD5F6-7673-436A-9FF1-A17C846AAE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51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2333D4-BE78-4C54-8BA6-5DD3E4B5F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" y="171450"/>
            <a:ext cx="9429750" cy="75247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000" b="1" dirty="0" err="1"/>
              <a:t>Sosiaalinen</a:t>
            </a:r>
            <a:r>
              <a:rPr lang="en-US" sz="4000" b="1" dirty="0"/>
              <a:t> </a:t>
            </a:r>
            <a:r>
              <a:rPr lang="en-US" sz="4000" b="1" dirty="0" err="1"/>
              <a:t>kestävyys</a:t>
            </a:r>
            <a:r>
              <a:rPr lang="en-US" sz="4000" b="1" dirty="0"/>
              <a:t> on </a:t>
            </a:r>
            <a:r>
              <a:rPr lang="en-US" sz="4000" b="1" dirty="0" err="1"/>
              <a:t>oikeudenmukaisuutta</a:t>
            </a:r>
            <a:endParaRPr lang="en-US" sz="4000" b="1" dirty="0"/>
          </a:p>
        </p:txBody>
      </p:sp>
      <p:pic>
        <p:nvPicPr>
          <p:cNvPr id="6" name="Sisällön paikkamerkki 5" descr="Kuva, joka sisältää kohteen taivas, henkilö, henkilöt&#10;&#10;Kuvaus luotu automaattisesti">
            <a:extLst>
              <a:ext uri="{FF2B5EF4-FFF2-40B4-BE49-F238E27FC236}">
                <a16:creationId xmlns:a16="http://schemas.microsoft.com/office/drawing/2014/main" id="{7E2CB4CC-061D-4A3C-B8B6-7CA1208467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59"/>
          <a:stretch/>
        </p:blipFill>
        <p:spPr>
          <a:xfrm>
            <a:off x="-9168" y="2763151"/>
            <a:ext cx="12201168" cy="4093262"/>
          </a:xfrm>
          <a:custGeom>
            <a:avLst/>
            <a:gdLst/>
            <a:ahLst/>
            <a:cxnLst/>
            <a:rect l="l" t="t" r="r" b="b"/>
            <a:pathLst>
              <a:path w="12201168" h="4093262">
                <a:moveTo>
                  <a:pt x="12201168" y="0"/>
                </a:moveTo>
                <a:lnTo>
                  <a:pt x="12201168" y="4093262"/>
                </a:lnTo>
                <a:lnTo>
                  <a:pt x="0" y="4093262"/>
                </a:lnTo>
                <a:lnTo>
                  <a:pt x="0" y="49771"/>
                </a:lnTo>
                <a:lnTo>
                  <a:pt x="344880" y="64399"/>
                </a:lnTo>
                <a:cubicBezTo>
                  <a:pt x="3386438" y="213466"/>
                  <a:pt x="6427997" y="534535"/>
                  <a:pt x="9469555" y="167599"/>
                </a:cubicBezTo>
                <a:cubicBezTo>
                  <a:pt x="10229945" y="75865"/>
                  <a:pt x="10990334" y="27132"/>
                  <a:pt x="11750723" y="7961"/>
                </a:cubicBezTo>
                <a:close/>
              </a:path>
            </a:pathLst>
          </a:cu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197B111A-79F9-41C3-9757-9E9823108AEA}"/>
              </a:ext>
            </a:extLst>
          </p:cNvPr>
          <p:cNvSpPr txBox="1"/>
          <p:nvPr/>
        </p:nvSpPr>
        <p:spPr>
          <a:xfrm rot="16200000">
            <a:off x="9831765" y="2346425"/>
            <a:ext cx="42573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</a:t>
            </a:r>
            <a:r>
              <a:rPr lang="en-US" sz="1400" dirty="0" err="1">
                <a:latin typeface="Abadi Extra Light" panose="020B0604020202020204" pitchFamily="34" charset="0"/>
              </a:rPr>
              <a:t>Duy</a:t>
            </a:r>
            <a:r>
              <a:rPr lang="en-US" sz="1400" dirty="0">
                <a:latin typeface="Abadi Extra Light" panose="020B0604020202020204" pitchFamily="34" charset="0"/>
              </a:rPr>
              <a:t> Pham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1A99CC-372C-468D-9006-0B193A26B1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0501" y="762000"/>
            <a:ext cx="6229350" cy="255342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Turvaa</a:t>
            </a:r>
            <a:r>
              <a:rPr lang="en-US" sz="2400" dirty="0"/>
              <a:t> </a:t>
            </a:r>
            <a:r>
              <a:rPr lang="en-US" sz="2400" dirty="0" err="1"/>
              <a:t>jokaiselle</a:t>
            </a:r>
            <a:r>
              <a:rPr lang="en-US" sz="2400" dirty="0"/>
              <a:t> </a:t>
            </a:r>
            <a:r>
              <a:rPr lang="en-US" sz="2400" dirty="0" err="1"/>
              <a:t>yhdenvertaiset</a:t>
            </a:r>
            <a:r>
              <a:rPr lang="en-US" sz="2400" dirty="0"/>
              <a:t> </a:t>
            </a:r>
            <a:r>
              <a:rPr lang="en-US" sz="2400" dirty="0" err="1"/>
              <a:t>mahdollisuudet</a:t>
            </a:r>
            <a:r>
              <a:rPr lang="en-US" sz="2400" dirty="0"/>
              <a:t> </a:t>
            </a:r>
          </a:p>
          <a:p>
            <a:pPr lvl="1"/>
            <a:r>
              <a:rPr lang="en-US" sz="2000" dirty="0" err="1"/>
              <a:t>koulutukseen</a:t>
            </a:r>
            <a:endParaRPr lang="en-US" sz="2000" dirty="0"/>
          </a:p>
          <a:p>
            <a:pPr lvl="1"/>
            <a:r>
              <a:rPr lang="en-US" sz="2000" dirty="0" err="1"/>
              <a:t>toimeentuloon</a:t>
            </a:r>
            <a:endParaRPr lang="en-US" sz="2000" dirty="0"/>
          </a:p>
          <a:p>
            <a:pPr lvl="1"/>
            <a:r>
              <a:rPr lang="en-US" sz="2000" dirty="0" err="1"/>
              <a:t>turvallisuuteen</a:t>
            </a:r>
            <a:endParaRPr lang="en-US" sz="2000" dirty="0"/>
          </a:p>
          <a:p>
            <a:pPr lvl="1"/>
            <a:r>
              <a:rPr lang="en-US" sz="2000" dirty="0" err="1"/>
              <a:t>hyvinvointipalveluihin</a:t>
            </a:r>
            <a:endParaRPr lang="en-US" sz="2000" dirty="0"/>
          </a:p>
          <a:p>
            <a:pPr marL="457200" lvl="1"/>
            <a:endParaRPr lang="en-US" sz="1800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2AB83338-2536-42CD-B8A3-8AFA21AFEDC9}"/>
              </a:ext>
            </a:extLst>
          </p:cNvPr>
          <p:cNvSpPr txBox="1"/>
          <p:nvPr/>
        </p:nvSpPr>
        <p:spPr>
          <a:xfrm>
            <a:off x="7400924" y="1012540"/>
            <a:ext cx="432792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Vahvistaa</a:t>
            </a:r>
            <a:r>
              <a:rPr lang="en-US" sz="24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yhteisöllisyyttä</a:t>
            </a: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voimaantumista</a:t>
            </a:r>
            <a:r>
              <a:rPr lang="en-US" sz="20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oman</a:t>
            </a:r>
            <a:r>
              <a:rPr lang="en-US" sz="2000" dirty="0"/>
              <a:t> </a:t>
            </a:r>
            <a:r>
              <a:rPr lang="en-US" sz="2000" dirty="0" err="1"/>
              <a:t>elämän</a:t>
            </a:r>
            <a:r>
              <a:rPr lang="en-US" sz="2000" dirty="0"/>
              <a:t> </a:t>
            </a:r>
            <a:r>
              <a:rPr lang="en-US" sz="2000" dirty="0" err="1"/>
              <a:t>hallintaa</a:t>
            </a:r>
            <a:endParaRPr lang="en-US" sz="2000" dirty="0"/>
          </a:p>
        </p:txBody>
      </p:sp>
      <p:pic>
        <p:nvPicPr>
          <p:cNvPr id="7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59B29526-97F4-4919-B7CD-374401ADA2C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C91AE4DB-AF9F-4C6D-BAE8-3C95B6EBEC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131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isällön paikkamerkki 4" descr="Kuva, joka sisältää kohteen henkilö, urheilu, tanssija&#10;&#10;Kuvaus luotu automaattisesti">
            <a:extLst>
              <a:ext uri="{FF2B5EF4-FFF2-40B4-BE49-F238E27FC236}">
                <a16:creationId xmlns:a16="http://schemas.microsoft.com/office/drawing/2014/main" id="{B405FEE1-2915-43B7-97C0-96DAE2689C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7" r="5645" b="1"/>
          <a:stretch/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20" name="Rectangle 1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B01E9BF-DC5E-449A-8C3C-358AF72D1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2" y="157968"/>
            <a:ext cx="3809998" cy="19018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 err="1"/>
              <a:t>Kulttuurinen</a:t>
            </a:r>
            <a:r>
              <a:rPr lang="en-US" sz="4000" dirty="0"/>
              <a:t> </a:t>
            </a:r>
            <a:r>
              <a:rPr lang="en-US" sz="4000" dirty="0" err="1"/>
              <a:t>kestävyys</a:t>
            </a:r>
            <a:r>
              <a:rPr lang="en-US" sz="4000" dirty="0"/>
              <a:t> on </a:t>
            </a:r>
            <a:r>
              <a:rPr lang="en-US" sz="4000" dirty="0" err="1"/>
              <a:t>arvostamista</a:t>
            </a:r>
            <a:endParaRPr lang="en-US" sz="40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A1443E-C31A-48B3-8F67-4F62981E15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3201" y="2217761"/>
            <a:ext cx="3931919" cy="4103640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 err="1"/>
              <a:t>Voimaannuttaa</a:t>
            </a:r>
            <a:r>
              <a:rPr lang="en-US" sz="2400" dirty="0"/>
              <a:t> ja </a:t>
            </a:r>
            <a:r>
              <a:rPr lang="en-US" sz="2400" dirty="0" err="1"/>
              <a:t>vähentää</a:t>
            </a:r>
            <a:r>
              <a:rPr lang="en-US" sz="2400" dirty="0"/>
              <a:t> </a:t>
            </a:r>
            <a:r>
              <a:rPr lang="en-US" sz="2400" dirty="0" err="1"/>
              <a:t>ristiriitoja</a:t>
            </a:r>
            <a:endParaRPr lang="en-US" sz="2400" dirty="0"/>
          </a:p>
          <a:p>
            <a:pPr marL="0" indent="0">
              <a:buNone/>
            </a:pPr>
            <a:endParaRPr lang="en-US" sz="1100" dirty="0"/>
          </a:p>
          <a:p>
            <a:pPr>
              <a:buFontTx/>
              <a:buChar char="-"/>
            </a:pPr>
            <a:r>
              <a:rPr lang="en-US" sz="2400" dirty="0" err="1"/>
              <a:t>Kulttuurisen</a:t>
            </a:r>
            <a:r>
              <a:rPr lang="en-US" sz="2400" dirty="0"/>
              <a:t> </a:t>
            </a:r>
            <a:r>
              <a:rPr lang="en-US" sz="2400" dirty="0" err="1"/>
              <a:t>moninaisuuden</a:t>
            </a:r>
            <a:r>
              <a:rPr lang="en-US" sz="2400" dirty="0"/>
              <a:t> </a:t>
            </a:r>
            <a:r>
              <a:rPr lang="en-US" sz="2400" dirty="0" err="1"/>
              <a:t>kunnioittaminen</a:t>
            </a:r>
            <a:r>
              <a:rPr lang="en-US" sz="2400" dirty="0"/>
              <a:t> </a:t>
            </a:r>
          </a:p>
          <a:p>
            <a:pPr>
              <a:buFontTx/>
              <a:buChar char="-"/>
            </a:pPr>
            <a:r>
              <a:rPr lang="en-US" sz="2400" dirty="0"/>
              <a:t>Oman </a:t>
            </a:r>
            <a:r>
              <a:rPr lang="en-US" sz="2400" dirty="0" err="1"/>
              <a:t>kulttuuri-identiteetin</a:t>
            </a:r>
            <a:r>
              <a:rPr lang="en-US" sz="2400" dirty="0"/>
              <a:t> </a:t>
            </a:r>
            <a:r>
              <a:rPr lang="en-US" sz="2400" dirty="0" err="1"/>
              <a:t>vahvistuminen</a:t>
            </a:r>
            <a:endParaRPr lang="en-US" sz="2400" dirty="0"/>
          </a:p>
          <a:p>
            <a:pPr>
              <a:buFontTx/>
              <a:buChar char="-"/>
            </a:pPr>
            <a:r>
              <a:rPr lang="en-US" sz="2400" dirty="0" err="1"/>
              <a:t>Luovuuden</a:t>
            </a:r>
            <a:r>
              <a:rPr lang="en-US" sz="2400" dirty="0"/>
              <a:t> ja </a:t>
            </a:r>
            <a:r>
              <a:rPr lang="en-US" sz="2400" dirty="0" err="1"/>
              <a:t>ajattelun</a:t>
            </a:r>
            <a:r>
              <a:rPr lang="en-US" sz="2400" dirty="0"/>
              <a:t> </a:t>
            </a:r>
            <a:r>
              <a:rPr lang="en-US" sz="2400" dirty="0" err="1"/>
              <a:t>rikastuminen</a:t>
            </a:r>
            <a:endParaRPr lang="en-US" sz="2400" dirty="0"/>
          </a:p>
          <a:p>
            <a:pPr marL="0" indent="0">
              <a:buNone/>
            </a:pPr>
            <a:endParaRPr lang="en-US" sz="1000" b="1" dirty="0"/>
          </a:p>
          <a:p>
            <a:pPr marL="0" indent="0">
              <a:buNone/>
            </a:pPr>
            <a:r>
              <a:rPr lang="en-US" sz="2400" dirty="0" err="1"/>
              <a:t>Kulttuurien</a:t>
            </a:r>
            <a:r>
              <a:rPr lang="en-US" sz="2400" dirty="0"/>
              <a:t> </a:t>
            </a:r>
            <a:r>
              <a:rPr lang="en-US" sz="2400" dirty="0" err="1"/>
              <a:t>välisen</a:t>
            </a:r>
            <a:r>
              <a:rPr lang="en-US" sz="2400" dirty="0"/>
              <a:t> </a:t>
            </a:r>
            <a:r>
              <a:rPr lang="en-US" sz="2400" dirty="0" err="1"/>
              <a:t>yhteistyön</a:t>
            </a:r>
            <a:r>
              <a:rPr lang="en-US" sz="2400" dirty="0"/>
              <a:t> </a:t>
            </a:r>
            <a:r>
              <a:rPr lang="en-US" sz="2400" dirty="0" err="1"/>
              <a:t>lisääntyminen</a:t>
            </a:r>
            <a:endParaRPr lang="en-US" sz="2400" dirty="0"/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D7CA6947-EE77-4022-B13F-E9CB6C1FBBC9}"/>
              </a:ext>
            </a:extLst>
          </p:cNvPr>
          <p:cNvSpPr txBox="1"/>
          <p:nvPr/>
        </p:nvSpPr>
        <p:spPr>
          <a:xfrm>
            <a:off x="0" y="6384119"/>
            <a:ext cx="3512820" cy="315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</a:t>
            </a:r>
            <a:r>
              <a:rPr lang="en-US" sz="1400" dirty="0" err="1">
                <a:latin typeface="Abadi Extra Light" panose="020B0604020202020204" pitchFamily="34" charset="0"/>
              </a:rPr>
              <a:t>pavan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  <a:r>
              <a:rPr lang="en-US" sz="1400" dirty="0" err="1">
                <a:latin typeface="Abadi Extra Light" panose="020B0604020202020204" pitchFamily="34" charset="0"/>
              </a:rPr>
              <a:t>gupta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</a:p>
        </p:txBody>
      </p:sp>
      <p:pic>
        <p:nvPicPr>
          <p:cNvPr id="8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F537D25-A0FC-4B35-841C-57070119A50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5E234ACA-C25F-405E-BD71-AF8FFD2036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254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2B8E34F-B72E-4916-BBAF-8F0977FF2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2425" y="329184"/>
            <a:ext cx="7386447" cy="17830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Taloudellinen</a:t>
            </a:r>
            <a:r>
              <a:rPr lang="en-US" sz="5400" dirty="0"/>
              <a:t> </a:t>
            </a:r>
            <a:r>
              <a:rPr lang="en-US" sz="5400" dirty="0" err="1"/>
              <a:t>kestävyys</a:t>
            </a:r>
            <a:r>
              <a:rPr lang="en-US" sz="5400" dirty="0"/>
              <a:t> </a:t>
            </a:r>
            <a:r>
              <a:rPr lang="en-US" sz="5400" dirty="0" err="1"/>
              <a:t>turvaa</a:t>
            </a:r>
            <a:r>
              <a:rPr lang="en-US" sz="5400" dirty="0"/>
              <a:t> </a:t>
            </a:r>
            <a:r>
              <a:rPr lang="en-US" sz="5400" dirty="0" err="1"/>
              <a:t>hyvinvoinnin</a:t>
            </a:r>
            <a:endParaRPr lang="en-US" sz="5400" dirty="0"/>
          </a:p>
        </p:txBody>
      </p:sp>
      <p:pic>
        <p:nvPicPr>
          <p:cNvPr id="5" name="Sisällön paikkamerkki 4" descr="Kuva, joka sisältää kohteen seinä, vihannes&#10;&#10;Kuvaus luotu automaattisesti">
            <a:extLst>
              <a:ext uri="{FF2B5EF4-FFF2-40B4-BE49-F238E27FC236}">
                <a16:creationId xmlns:a16="http://schemas.microsoft.com/office/drawing/2014/main" id="{3CCDD869-5296-43F0-8EA5-22C60DC3CEA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7" r="18033"/>
          <a:stretch/>
        </p:blipFill>
        <p:spPr>
          <a:xfrm>
            <a:off x="20" y="1"/>
            <a:ext cx="4052522" cy="6858000"/>
          </a:xfrm>
          <a:custGeom>
            <a:avLst/>
            <a:gdLst/>
            <a:ahLst/>
            <a:cxnLst/>
            <a:rect l="l" t="t" r="r" b="b"/>
            <a:pathLst>
              <a:path w="4052542" h="6858000">
                <a:moveTo>
                  <a:pt x="0" y="0"/>
                </a:moveTo>
                <a:lnTo>
                  <a:pt x="4020923" y="0"/>
                </a:lnTo>
                <a:lnTo>
                  <a:pt x="4022656" y="14697"/>
                </a:lnTo>
                <a:cubicBezTo>
                  <a:pt x="4037606" y="98462"/>
                  <a:pt x="4035072" y="183369"/>
                  <a:pt x="4039126" y="267642"/>
                </a:cubicBezTo>
                <a:cubicBezTo>
                  <a:pt x="4043941" y="370699"/>
                  <a:pt x="4037860" y="474136"/>
                  <a:pt x="4035579" y="577446"/>
                </a:cubicBezTo>
                <a:cubicBezTo>
                  <a:pt x="4033805" y="665399"/>
                  <a:pt x="4025063" y="753226"/>
                  <a:pt x="4027724" y="841306"/>
                </a:cubicBezTo>
                <a:cubicBezTo>
                  <a:pt x="4027914" y="844352"/>
                  <a:pt x="4027914" y="847398"/>
                  <a:pt x="4027724" y="850444"/>
                </a:cubicBezTo>
                <a:cubicBezTo>
                  <a:pt x="4019615" y="947281"/>
                  <a:pt x="4019615" y="1044626"/>
                  <a:pt x="4027724" y="1141464"/>
                </a:cubicBezTo>
                <a:cubicBezTo>
                  <a:pt x="4030296" y="1181772"/>
                  <a:pt x="4029574" y="1222221"/>
                  <a:pt x="4025570" y="1262415"/>
                </a:cubicBezTo>
                <a:cubicBezTo>
                  <a:pt x="4021769" y="1313563"/>
                  <a:pt x="4009606" y="1365472"/>
                  <a:pt x="4018348" y="1416238"/>
                </a:cubicBezTo>
                <a:cubicBezTo>
                  <a:pt x="4024037" y="1458058"/>
                  <a:pt x="4027166" y="1500194"/>
                  <a:pt x="4027724" y="1542394"/>
                </a:cubicBezTo>
                <a:cubicBezTo>
                  <a:pt x="4032158" y="1636820"/>
                  <a:pt x="4027977" y="1731753"/>
                  <a:pt x="4026330" y="1826433"/>
                </a:cubicBezTo>
                <a:cubicBezTo>
                  <a:pt x="4024556" y="1936724"/>
                  <a:pt x="4027344" y="2047015"/>
                  <a:pt x="4018475" y="2157432"/>
                </a:cubicBezTo>
                <a:cubicBezTo>
                  <a:pt x="4013597" y="2246629"/>
                  <a:pt x="4013597" y="2336029"/>
                  <a:pt x="4018475" y="2425226"/>
                </a:cubicBezTo>
                <a:cubicBezTo>
                  <a:pt x="4020882" y="2506961"/>
                  <a:pt x="4033172" y="2587934"/>
                  <a:pt x="4031145" y="2670557"/>
                </a:cubicBezTo>
                <a:cubicBezTo>
                  <a:pt x="4028737" y="2766886"/>
                  <a:pt x="4017335" y="2862962"/>
                  <a:pt x="4020882" y="2959546"/>
                </a:cubicBezTo>
                <a:cubicBezTo>
                  <a:pt x="4022529" y="3005617"/>
                  <a:pt x="4022656" y="3051688"/>
                  <a:pt x="4023543" y="3097758"/>
                </a:cubicBezTo>
                <a:cubicBezTo>
                  <a:pt x="4024683" y="3153221"/>
                  <a:pt x="4034692" y="3208556"/>
                  <a:pt x="4029117" y="3263892"/>
                </a:cubicBezTo>
                <a:cubicBezTo>
                  <a:pt x="4019869" y="3356161"/>
                  <a:pt x="3995923" y="3446906"/>
                  <a:pt x="4010873" y="3541459"/>
                </a:cubicBezTo>
                <a:cubicBezTo>
                  <a:pt x="4019108" y="3593495"/>
                  <a:pt x="4028357" y="3645658"/>
                  <a:pt x="4033172" y="3698201"/>
                </a:cubicBezTo>
                <a:cubicBezTo>
                  <a:pt x="4037353" y="3745160"/>
                  <a:pt x="4047868" y="3792881"/>
                  <a:pt x="4039886" y="3839586"/>
                </a:cubicBezTo>
                <a:cubicBezTo>
                  <a:pt x="4033045" y="3879565"/>
                  <a:pt x="4036592" y="3919544"/>
                  <a:pt x="4031271" y="3959523"/>
                </a:cubicBezTo>
                <a:cubicBezTo>
                  <a:pt x="4024303" y="4011939"/>
                  <a:pt x="4020629" y="4065244"/>
                  <a:pt x="4015308" y="4118042"/>
                </a:cubicBezTo>
                <a:cubicBezTo>
                  <a:pt x="4010620" y="4165889"/>
                  <a:pt x="4006946" y="4213610"/>
                  <a:pt x="4019615" y="4258539"/>
                </a:cubicBezTo>
                <a:cubicBezTo>
                  <a:pt x="4050656" y="4371622"/>
                  <a:pt x="4033679" y="4484070"/>
                  <a:pt x="4022023" y="4596391"/>
                </a:cubicBezTo>
                <a:cubicBezTo>
                  <a:pt x="4016321" y="4650965"/>
                  <a:pt x="4007959" y="4708712"/>
                  <a:pt x="4020629" y="4758718"/>
                </a:cubicBezTo>
                <a:cubicBezTo>
                  <a:pt x="4043941" y="4847432"/>
                  <a:pt x="4025697" y="4931705"/>
                  <a:pt x="4015561" y="5016866"/>
                </a:cubicBezTo>
                <a:cubicBezTo>
                  <a:pt x="4003335" y="5100174"/>
                  <a:pt x="4005096" y="5184929"/>
                  <a:pt x="4020756" y="5267654"/>
                </a:cubicBezTo>
                <a:cubicBezTo>
                  <a:pt x="4033172" y="5326035"/>
                  <a:pt x="4033172" y="5385432"/>
                  <a:pt x="4034692" y="5444194"/>
                </a:cubicBezTo>
                <a:cubicBezTo>
                  <a:pt x="4035579" y="5481001"/>
                  <a:pt x="4022023" y="5518441"/>
                  <a:pt x="4013027" y="5555120"/>
                </a:cubicBezTo>
                <a:cubicBezTo>
                  <a:pt x="3996937" y="5621371"/>
                  <a:pt x="3991109" y="5688636"/>
                  <a:pt x="4013027" y="5753237"/>
                </a:cubicBezTo>
                <a:cubicBezTo>
                  <a:pt x="4043561" y="5842713"/>
                  <a:pt x="4061045" y="5932189"/>
                  <a:pt x="4048375" y="6026870"/>
                </a:cubicBezTo>
                <a:cubicBezTo>
                  <a:pt x="4041027" y="6085251"/>
                  <a:pt x="4039380" y="6144902"/>
                  <a:pt x="4028357" y="6202522"/>
                </a:cubicBezTo>
                <a:cubicBezTo>
                  <a:pt x="4010240" y="6298091"/>
                  <a:pt x="4016701" y="6393024"/>
                  <a:pt x="4031145" y="6487196"/>
                </a:cubicBezTo>
                <a:cubicBezTo>
                  <a:pt x="4041293" y="6565885"/>
                  <a:pt x="4042395" y="6645474"/>
                  <a:pt x="4034439" y="6724403"/>
                </a:cubicBezTo>
                <a:lnTo>
                  <a:pt x="402520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sketchy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2395728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42E1ECD-4D78-4012-8296-69F23AD70B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162425" y="2706624"/>
            <a:ext cx="7791450" cy="3483864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Taloudellista</a:t>
            </a:r>
            <a:r>
              <a:rPr lang="en-US" sz="2400" dirty="0"/>
              <a:t> </a:t>
            </a:r>
            <a:r>
              <a:rPr lang="en-US" sz="2400" dirty="0" err="1"/>
              <a:t>kannattavuutta</a:t>
            </a:r>
            <a:r>
              <a:rPr lang="en-US" sz="2400" dirty="0"/>
              <a:t> </a:t>
            </a:r>
            <a:r>
              <a:rPr lang="en-US" sz="2400" dirty="0" err="1"/>
              <a:t>arvioitaessa</a:t>
            </a:r>
            <a:r>
              <a:rPr lang="en-US" sz="2400" dirty="0"/>
              <a:t> </a:t>
            </a:r>
            <a:r>
              <a:rPr lang="en-US" sz="2400" dirty="0" err="1"/>
              <a:t>huomioidaan</a:t>
            </a:r>
            <a:r>
              <a:rPr lang="en-US" sz="2400" dirty="0"/>
              <a:t> </a:t>
            </a:r>
            <a:r>
              <a:rPr lang="en-US" sz="2400" dirty="0" err="1"/>
              <a:t>myös</a:t>
            </a:r>
            <a:r>
              <a:rPr lang="en-US" sz="2400" dirty="0"/>
              <a:t> </a:t>
            </a:r>
            <a:r>
              <a:rPr lang="en-US" sz="2400" dirty="0" err="1"/>
              <a:t>tulevat</a:t>
            </a:r>
            <a:r>
              <a:rPr lang="en-US" sz="2400" dirty="0"/>
              <a:t> </a:t>
            </a:r>
            <a:r>
              <a:rPr lang="en-US" sz="2400" dirty="0" err="1"/>
              <a:t>sukupolvet</a:t>
            </a:r>
            <a:endParaRPr lang="en-US" sz="2400" dirty="0"/>
          </a:p>
          <a:p>
            <a:pPr marL="0" indent="0">
              <a:buNone/>
            </a:pPr>
            <a:endParaRPr lang="en-US" sz="1000" dirty="0"/>
          </a:p>
          <a:p>
            <a:pPr lvl="1">
              <a:buFontTx/>
              <a:buChar char="-"/>
            </a:pPr>
            <a:r>
              <a:rPr lang="en-US" dirty="0" err="1"/>
              <a:t>uusiutuvien</a:t>
            </a:r>
            <a:r>
              <a:rPr lang="en-US" dirty="0"/>
              <a:t> </a:t>
            </a:r>
            <a:r>
              <a:rPr lang="en-US" dirty="0" err="1"/>
              <a:t>luonnonvarojen</a:t>
            </a:r>
            <a:r>
              <a:rPr lang="en-US" dirty="0"/>
              <a:t> </a:t>
            </a:r>
            <a:r>
              <a:rPr lang="en-US" dirty="0" err="1"/>
              <a:t>kestävä</a:t>
            </a:r>
            <a:r>
              <a:rPr lang="en-US" dirty="0"/>
              <a:t> </a:t>
            </a:r>
            <a:r>
              <a:rPr lang="en-US" dirty="0" err="1"/>
              <a:t>käyttö</a:t>
            </a:r>
            <a:endParaRPr lang="en-US" dirty="0"/>
          </a:p>
          <a:p>
            <a:pPr lvl="1">
              <a:buFontTx/>
              <a:buChar char="-"/>
            </a:pPr>
            <a:r>
              <a:rPr lang="en-US" dirty="0" err="1"/>
              <a:t>materiaalitehokkuuden</a:t>
            </a:r>
            <a:r>
              <a:rPr lang="en-US" dirty="0"/>
              <a:t> </a:t>
            </a:r>
            <a:r>
              <a:rPr lang="en-US" dirty="0" err="1"/>
              <a:t>parantaminen</a:t>
            </a:r>
            <a:endParaRPr lang="en-US" dirty="0"/>
          </a:p>
          <a:p>
            <a:pPr lvl="1">
              <a:buFontTx/>
              <a:buChar char="-"/>
            </a:pPr>
            <a:r>
              <a:rPr lang="en-US" dirty="0" err="1"/>
              <a:t>kierrätyksen</a:t>
            </a:r>
            <a:r>
              <a:rPr lang="en-US" dirty="0"/>
              <a:t> </a:t>
            </a:r>
            <a:r>
              <a:rPr lang="en-US" dirty="0" err="1"/>
              <a:t>noudattaminen</a:t>
            </a:r>
            <a:endParaRPr lang="en-US" dirty="0"/>
          </a:p>
          <a:p>
            <a:pPr lvl="1">
              <a:buFontTx/>
              <a:buChar char="-"/>
            </a:pPr>
            <a:r>
              <a:rPr lang="en-US" dirty="0" err="1"/>
              <a:t>maailmantalouden</a:t>
            </a:r>
            <a:r>
              <a:rPr lang="en-US" dirty="0"/>
              <a:t> </a:t>
            </a:r>
            <a:r>
              <a:rPr lang="en-US" dirty="0" err="1"/>
              <a:t>muutoksiin</a:t>
            </a:r>
            <a:r>
              <a:rPr lang="en-US" dirty="0"/>
              <a:t> ja </a:t>
            </a:r>
            <a:r>
              <a:rPr lang="en-US" dirty="0" err="1"/>
              <a:t>väestön</a:t>
            </a:r>
            <a:r>
              <a:rPr lang="en-US" dirty="0"/>
              <a:t> </a:t>
            </a:r>
            <a:r>
              <a:rPr lang="en-US" dirty="0" err="1"/>
              <a:t>vanhenemiseen</a:t>
            </a:r>
            <a:r>
              <a:rPr lang="en-US" dirty="0"/>
              <a:t> </a:t>
            </a:r>
            <a:r>
              <a:rPr lang="en-US" dirty="0" err="1"/>
              <a:t>sopeutuminen</a:t>
            </a: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>
              <a:buFontTx/>
              <a:buChar char="-"/>
            </a:pPr>
            <a:endParaRPr lang="en-US" sz="2200" dirty="0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356C1B8D-E45F-4C77-B11A-2BDD8A843332}"/>
              </a:ext>
            </a:extLst>
          </p:cNvPr>
          <p:cNvSpPr txBox="1"/>
          <p:nvPr/>
        </p:nvSpPr>
        <p:spPr>
          <a:xfrm>
            <a:off x="3800475" y="6445734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 algn="l">
              <a:buNone/>
            </a:pPr>
            <a:r>
              <a:rPr lang="en-US" sz="1400" dirty="0">
                <a:latin typeface="Abadi Extra Light" panose="020B0604020202020204" pitchFamily="34" charset="0"/>
              </a:rPr>
              <a:t>Kuva: </a:t>
            </a:r>
            <a:r>
              <a:rPr lang="en-US" sz="1400" dirty="0" err="1">
                <a:latin typeface="Abadi Extra Light" panose="020B0604020202020204" pitchFamily="34" charset="0"/>
              </a:rPr>
              <a:t>Unsplash.com</a:t>
            </a:r>
            <a:r>
              <a:rPr lang="en-US" sz="1400" dirty="0">
                <a:latin typeface="Abadi Extra Light" panose="020B0604020202020204" pitchFamily="34" charset="0"/>
              </a:rPr>
              <a:t> / Visual Stories II </a:t>
            </a:r>
            <a:r>
              <a:rPr lang="en-US" sz="1400" dirty="0" err="1">
                <a:latin typeface="Abadi Extra Light" panose="020B0604020202020204" pitchFamily="34" charset="0"/>
              </a:rPr>
              <a:t>Micheile</a:t>
            </a:r>
            <a:r>
              <a:rPr lang="en-US" sz="1400" dirty="0">
                <a:latin typeface="Abadi Extra Light" panose="020B0604020202020204" pitchFamily="34" charset="0"/>
              </a:rPr>
              <a:t> </a:t>
            </a:r>
          </a:p>
        </p:txBody>
      </p:sp>
      <p:pic>
        <p:nvPicPr>
          <p:cNvPr id="8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63EE2D01-CD8F-4A6D-9F8E-829E6A4DE96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B3E5A15A-9469-4CD9-A076-996821C90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71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/>
          <p:cNvSpPr txBox="1"/>
          <p:nvPr/>
        </p:nvSpPr>
        <p:spPr>
          <a:xfrm>
            <a:off x="5043055" y="610136"/>
            <a:ext cx="714894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b="1" dirty="0">
                <a:solidFill>
                  <a:schemeClr val="bg1"/>
                </a:solidFill>
              </a:rPr>
              <a:t>KÄYTÄNNÖSSÄ ESIM.:</a:t>
            </a:r>
          </a:p>
          <a:p>
            <a:endParaRPr lang="fi-FI" b="1" dirty="0">
              <a:solidFill>
                <a:schemeClr val="bg1"/>
              </a:solidFill>
            </a:endParaRPr>
          </a:p>
          <a:p>
            <a:r>
              <a:rPr lang="fi-FI" sz="2400" b="1" dirty="0">
                <a:solidFill>
                  <a:schemeClr val="bg1"/>
                </a:solidFill>
              </a:rPr>
              <a:t>-julkisen liikenteen kehittäminen</a:t>
            </a:r>
          </a:p>
          <a:p>
            <a:r>
              <a:rPr lang="fi-FI" sz="2400" b="1" dirty="0">
                <a:solidFill>
                  <a:schemeClr val="bg1"/>
                </a:solidFill>
              </a:rPr>
              <a:t>-yhdyskuntasuunnittelu</a:t>
            </a:r>
          </a:p>
          <a:p>
            <a:r>
              <a:rPr lang="fi-FI" sz="2400" b="1" dirty="0">
                <a:solidFill>
                  <a:schemeClr val="bg1"/>
                </a:solidFill>
              </a:rPr>
              <a:t>-uusiutuvien energiamuotojen suosiminen</a:t>
            </a:r>
          </a:p>
          <a:p>
            <a:r>
              <a:rPr lang="fi-FI" sz="2400" b="1" dirty="0">
                <a:solidFill>
                  <a:schemeClr val="bg1"/>
                </a:solidFill>
              </a:rPr>
              <a:t>-kulutustottumukset</a:t>
            </a:r>
          </a:p>
          <a:p>
            <a:r>
              <a:rPr lang="fi-FI" sz="2400" b="1" dirty="0">
                <a:solidFill>
                  <a:schemeClr val="bg1"/>
                </a:solidFill>
              </a:rPr>
              <a:t>-kiertotalous, vuokraaminen</a:t>
            </a:r>
          </a:p>
          <a:p>
            <a:r>
              <a:rPr lang="fi-FI" sz="2400" b="1" dirty="0">
                <a:solidFill>
                  <a:schemeClr val="bg1"/>
                </a:solidFill>
              </a:rPr>
              <a:t>-turhat </a:t>
            </a:r>
            <a:r>
              <a:rPr lang="fi-FI" sz="2400" b="1" dirty="0" err="1">
                <a:solidFill>
                  <a:schemeClr val="bg1"/>
                </a:solidFill>
              </a:rPr>
              <a:t>pakkausmteriaalit</a:t>
            </a:r>
            <a:endParaRPr lang="fi-FI" sz="2400" b="1" dirty="0">
              <a:solidFill>
                <a:schemeClr val="bg1"/>
              </a:solidFill>
            </a:endParaRPr>
          </a:p>
          <a:p>
            <a:r>
              <a:rPr lang="fi-FI" sz="2400" b="1" dirty="0">
                <a:solidFill>
                  <a:schemeClr val="bg1"/>
                </a:solidFill>
              </a:rPr>
              <a:t>-kasvispainotteinen ruoka</a:t>
            </a:r>
          </a:p>
          <a:p>
            <a:r>
              <a:rPr lang="fi-FI" sz="2400" b="1" dirty="0">
                <a:solidFill>
                  <a:schemeClr val="bg1"/>
                </a:solidFill>
              </a:rPr>
              <a:t>-hyvä luontosuhde</a:t>
            </a:r>
          </a:p>
          <a:p>
            <a:r>
              <a:rPr lang="fi-FI" sz="2400" b="1" dirty="0">
                <a:solidFill>
                  <a:schemeClr val="bg1"/>
                </a:solidFill>
              </a:rPr>
              <a:t>-toisten kunnioittaminen</a:t>
            </a:r>
          </a:p>
          <a:p>
            <a:r>
              <a:rPr lang="fi-FI" sz="2400" b="1" dirty="0">
                <a:solidFill>
                  <a:schemeClr val="bg1"/>
                </a:solidFill>
              </a:rPr>
              <a:t>-suvaitsevaisuus</a:t>
            </a:r>
          </a:p>
          <a:p>
            <a:r>
              <a:rPr lang="fi-FI" sz="2400" b="1" dirty="0">
                <a:solidFill>
                  <a:schemeClr val="bg1"/>
                </a:solidFill>
              </a:rPr>
              <a:t>-syrjintään </a:t>
            </a:r>
            <a:r>
              <a:rPr lang="fi-FI" sz="2400" b="1" dirty="0" err="1">
                <a:solidFill>
                  <a:schemeClr val="bg1"/>
                </a:solidFill>
              </a:rPr>
              <a:t>puttuminen</a:t>
            </a:r>
            <a:endParaRPr lang="fi-FI" sz="2400" b="1" dirty="0">
              <a:solidFill>
                <a:schemeClr val="bg1"/>
              </a:solidFill>
            </a:endParaRPr>
          </a:p>
          <a:p>
            <a:r>
              <a:rPr lang="fi-FI" sz="2400" b="1" dirty="0">
                <a:solidFill>
                  <a:schemeClr val="bg1"/>
                </a:solidFill>
              </a:rPr>
              <a:t>-oman sosiaalisen ja kulttuurisen perimän arvostaminen</a:t>
            </a:r>
          </a:p>
          <a:p>
            <a:r>
              <a:rPr lang="fi-FI" sz="2400" b="1" dirty="0">
                <a:solidFill>
                  <a:schemeClr val="bg1"/>
                </a:solidFill>
              </a:rPr>
              <a:t>-muihin kulttuureihin tutustuminen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23860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a7d5ad2887_0_5"/>
          <p:cNvSpPr txBox="1">
            <a:spLocks noGrp="1"/>
          </p:cNvSpPr>
          <p:nvPr>
            <p:ph type="title"/>
          </p:nvPr>
        </p:nvSpPr>
        <p:spPr>
          <a:xfrm>
            <a:off x="720900" y="556227"/>
            <a:ext cx="10464800" cy="9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>
              <a:buClr>
                <a:schemeClr val="dk1"/>
              </a:buClr>
            </a:pPr>
            <a:r>
              <a:rPr lang="fi-FI">
                <a:solidFill>
                  <a:srgbClr val="333333"/>
                </a:solidFill>
              </a:rPr>
              <a:t>Kestävän kehityksen tavoitteet liittyvät kaikki toisiinsa</a:t>
            </a:r>
            <a:endParaRPr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</a:pPr>
            <a:endParaRPr>
              <a:solidFill>
                <a:schemeClr val="dk1"/>
              </a:solidFill>
            </a:endParaRPr>
          </a:p>
        </p:txBody>
      </p:sp>
      <p:pic>
        <p:nvPicPr>
          <p:cNvPr id="123" name="Google Shape;123;g3a7d5ad2887_0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1951" y="1662700"/>
            <a:ext cx="9268100" cy="4576133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g3a7d5ad2887_0_5"/>
          <p:cNvSpPr txBox="1">
            <a:spLocks noGrp="1"/>
          </p:cNvSpPr>
          <p:nvPr>
            <p:ph type="body" idx="1"/>
          </p:nvPr>
        </p:nvSpPr>
        <p:spPr>
          <a:xfrm>
            <a:off x="1461933" y="6238833"/>
            <a:ext cx="33244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>
              <a:spcBef>
                <a:spcPts val="0"/>
              </a:spcBef>
              <a:buSzPts val="1300"/>
              <a:buNone/>
            </a:pPr>
            <a:r>
              <a:rPr lang="fi-FI">
                <a:solidFill>
                  <a:schemeClr val="dk1"/>
                </a:solidFill>
              </a:rPr>
              <a:t>Lähde: Maailma2030.fi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8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B756E16-F1F8-4700-8EDE-0A3BEDEDF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6542" y="664308"/>
            <a:ext cx="3003057" cy="51370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Agenda 2030</a:t>
            </a:r>
            <a:b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2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2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Kaikki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kestävän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kehityksen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tavoitteet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tukevat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terveyttä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ja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hyvinvointia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joko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suoraan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tai </a:t>
            </a:r>
            <a:r>
              <a:rPr lang="en-US" sz="2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epäsuorasti</a:t>
            </a:r>
            <a:r>
              <a:rPr lang="en-US" sz="2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CACA318-3661-48AF-960E-651588E87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274320"/>
            <a:ext cx="7122159" cy="591937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4B287096-6BDF-4C6E-9B39-0029B18B234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C34CE03E-C2BD-41A8-B43C-516E35BFF3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896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/>
          <p:cNvSpPr txBox="1"/>
          <p:nvPr/>
        </p:nvSpPr>
        <p:spPr>
          <a:xfrm>
            <a:off x="658368" y="530352"/>
            <a:ext cx="10753344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i-FI" sz="3600" b="1" dirty="0">
                <a:solidFill>
                  <a:schemeClr val="bg1"/>
                </a:solidFill>
              </a:rPr>
              <a:t>Poistaa äärimmäinen köyhyys</a:t>
            </a:r>
          </a:p>
          <a:p>
            <a:pPr marL="285750" indent="-285750">
              <a:buFontTx/>
              <a:buChar char="-"/>
            </a:pPr>
            <a:r>
              <a:rPr lang="fi-FI" sz="3600" b="1" dirty="0">
                <a:solidFill>
                  <a:schemeClr val="bg1"/>
                </a:solidFill>
              </a:rPr>
              <a:t>Luonnonsuojelu, ilmastonmuutoksen pysäyttäminen</a:t>
            </a:r>
          </a:p>
          <a:p>
            <a:pPr marL="285750" indent="-285750">
              <a:buFontTx/>
              <a:buChar char="-"/>
            </a:pPr>
            <a:r>
              <a:rPr lang="fi-FI" sz="3600" b="1" dirty="0">
                <a:solidFill>
                  <a:schemeClr val="bg1"/>
                </a:solidFill>
              </a:rPr>
              <a:t>koulutuksen ja terveellisen elämän ja hyvinvoinnin turvaaminen</a:t>
            </a:r>
          </a:p>
          <a:p>
            <a:pPr marL="285750" indent="-285750">
              <a:buFontTx/>
              <a:buChar char="-"/>
            </a:pPr>
            <a:r>
              <a:rPr lang="fi-FI" sz="3600" b="1" dirty="0">
                <a:solidFill>
                  <a:schemeClr val="bg1"/>
                </a:solidFill>
              </a:rPr>
              <a:t>Nälän poistaminen</a:t>
            </a:r>
          </a:p>
          <a:p>
            <a:pPr marL="285750" indent="-285750">
              <a:buFontTx/>
              <a:buChar char="-"/>
            </a:pPr>
            <a:r>
              <a:rPr lang="fi-FI" sz="3600" b="1" dirty="0">
                <a:solidFill>
                  <a:schemeClr val="bg1"/>
                </a:solidFill>
              </a:rPr>
              <a:t>Vedensaannin varmistaminen</a:t>
            </a:r>
          </a:p>
          <a:p>
            <a:pPr marL="285750" indent="-285750">
              <a:buFontTx/>
              <a:buChar char="-"/>
            </a:pPr>
            <a:r>
              <a:rPr lang="fi-FI" sz="3600" b="1" dirty="0" err="1">
                <a:solidFill>
                  <a:schemeClr val="bg1"/>
                </a:solidFill>
              </a:rPr>
              <a:t>Sanitaatio</a:t>
            </a:r>
            <a:endParaRPr lang="fi-FI" sz="3600" b="1" dirty="0">
              <a:solidFill>
                <a:schemeClr val="bg1"/>
              </a:solidFill>
            </a:endParaRPr>
          </a:p>
          <a:p>
            <a:pPr marL="285750" indent="-285750">
              <a:buFontTx/>
              <a:buChar char="-"/>
            </a:pPr>
            <a:r>
              <a:rPr lang="fi-FI" sz="3600" b="1" dirty="0">
                <a:solidFill>
                  <a:schemeClr val="bg1"/>
                </a:solidFill>
              </a:rPr>
              <a:t>Energiansaannin varmistaminen</a:t>
            </a:r>
          </a:p>
          <a:p>
            <a:pPr marL="285750" indent="-285750">
              <a:buFontTx/>
              <a:buChar char="-"/>
            </a:pPr>
            <a:r>
              <a:rPr lang="fi-FI" sz="3600" b="1" dirty="0">
                <a:solidFill>
                  <a:schemeClr val="bg1"/>
                </a:solidFill>
              </a:rPr>
              <a:t>Tasa-arvon saavuttaminen</a:t>
            </a:r>
          </a:p>
          <a:p>
            <a:pPr marL="285750" indent="-285750">
              <a:buFontTx/>
              <a:buChar char="-"/>
            </a:pPr>
            <a:r>
              <a:rPr lang="fi-FI" sz="3600" b="1" dirty="0">
                <a:solidFill>
                  <a:schemeClr val="bg1"/>
                </a:solidFill>
              </a:rPr>
              <a:t>Eriarvoisuuden vähentäminen</a:t>
            </a:r>
          </a:p>
        </p:txBody>
      </p:sp>
    </p:spTree>
    <p:extLst>
      <p:ext uri="{BB962C8B-B14F-4D97-AF65-F5344CB8AC3E}">
        <p14:creationId xmlns:p14="http://schemas.microsoft.com/office/powerpoint/2010/main" val="1962426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A2F7B3-5EA3-4BEC-860C-A98DE1158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825" y="365125"/>
            <a:ext cx="7858125" cy="1232075"/>
          </a:xfrm>
        </p:spPr>
        <p:txBody>
          <a:bodyPr/>
          <a:lstStyle/>
          <a:p>
            <a:r>
              <a:rPr lang="fi-FI" b="1" dirty="0"/>
              <a:t>Puhdas vesi ja </a:t>
            </a:r>
            <a:r>
              <a:rPr lang="fi-FI" b="1" dirty="0" err="1"/>
              <a:t>sanitaatio</a:t>
            </a:r>
            <a:endParaRPr lang="fi-FI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7422641-EEA9-414E-86C8-A42B469A12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90725"/>
            <a:ext cx="5181600" cy="4186238"/>
          </a:xfrm>
        </p:spPr>
        <p:txBody>
          <a:bodyPr>
            <a:normAutofit/>
          </a:bodyPr>
          <a:lstStyle/>
          <a:p>
            <a:r>
              <a:rPr lang="fi-FI" b="1" dirty="0" err="1"/>
              <a:t>Sanitaatio</a:t>
            </a:r>
            <a:endParaRPr lang="fi-FI" b="1" dirty="0"/>
          </a:p>
          <a:p>
            <a:pPr>
              <a:buFontTx/>
              <a:buChar char="-"/>
            </a:pPr>
            <a:r>
              <a:rPr lang="fi-FI" dirty="0"/>
              <a:t>keinot, joiden avulla virtsa, ulosteet ja muut jätevedet kerätään hygieenisellä tavalla</a:t>
            </a:r>
          </a:p>
          <a:p>
            <a:pPr>
              <a:buFontTx/>
              <a:buChar char="-"/>
            </a:pPr>
            <a:r>
              <a:rPr lang="fi-FI" dirty="0"/>
              <a:t>hygieeniset käymälät</a:t>
            </a:r>
          </a:p>
          <a:p>
            <a:pPr>
              <a:buFontTx/>
              <a:buChar char="-"/>
            </a:pPr>
            <a:r>
              <a:rPr lang="fi-FI" dirty="0"/>
              <a:t>käsienpesu</a:t>
            </a:r>
          </a:p>
          <a:p>
            <a:r>
              <a:rPr lang="fi-FI" b="1" dirty="0"/>
              <a:t>Ulosteiden pääsy juomaveteen</a:t>
            </a:r>
          </a:p>
          <a:p>
            <a:pPr marL="0" indent="0">
              <a:buNone/>
            </a:pPr>
            <a:r>
              <a:rPr lang="fi-FI" b="1" dirty="0"/>
              <a:t>- </a:t>
            </a:r>
            <a:r>
              <a:rPr lang="fi-FI" dirty="0"/>
              <a:t>levittää tarttuvia tauteja ja loisia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F662F53-DBF8-43AD-BDB4-648F408BEF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90725"/>
            <a:ext cx="5181600" cy="4186238"/>
          </a:xfrm>
        </p:spPr>
        <p:txBody>
          <a:bodyPr/>
          <a:lstStyle/>
          <a:p>
            <a:r>
              <a:rPr lang="fi-FI" b="1" dirty="0"/>
              <a:t>Vesivarojen ehtyminen</a:t>
            </a:r>
          </a:p>
          <a:p>
            <a:pPr>
              <a:buFontTx/>
              <a:buChar char="-"/>
            </a:pPr>
            <a:r>
              <a:rPr lang="fi-FI" dirty="0"/>
              <a:t>maapallon väkiluvun kasvu</a:t>
            </a:r>
          </a:p>
          <a:p>
            <a:pPr>
              <a:buFontTx/>
              <a:buChar char="-"/>
            </a:pPr>
            <a:r>
              <a:rPr lang="fi-FI" dirty="0"/>
              <a:t>teollistuminen</a:t>
            </a:r>
          </a:p>
          <a:p>
            <a:pPr>
              <a:buFontTx/>
              <a:buChar char="-"/>
            </a:pPr>
            <a:r>
              <a:rPr lang="fi-FI" dirty="0"/>
              <a:t>kaupungistuminen</a:t>
            </a:r>
          </a:p>
          <a:p>
            <a:pPr>
              <a:buFontTx/>
              <a:buChar char="-"/>
            </a:pPr>
            <a:r>
              <a:rPr lang="fi-FI" dirty="0"/>
              <a:t>maatalouden keinokastelu</a:t>
            </a:r>
          </a:p>
          <a:p>
            <a:pPr>
              <a:buFontTx/>
              <a:buChar char="-"/>
            </a:pPr>
            <a:r>
              <a:rPr lang="fi-FI" dirty="0"/>
              <a:t>ihmisten kulutustottumusten muutos, tuhlaileva vedenkäyttö</a:t>
            </a:r>
          </a:p>
          <a:p>
            <a:pPr marL="0" indent="0">
              <a:buNone/>
            </a:pPr>
            <a:endParaRPr lang="fi-FI" sz="2400" dirty="0"/>
          </a:p>
          <a:p>
            <a:pPr>
              <a:buFontTx/>
              <a:buChar char="-"/>
            </a:pPr>
            <a:endParaRPr lang="fi-FI" dirty="0"/>
          </a:p>
          <a:p>
            <a:pPr>
              <a:buFontTx/>
              <a:buChar char="-"/>
            </a:pPr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520267DB-E4F5-47CA-BE97-EFB4A7784D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93" y="114211"/>
            <a:ext cx="1609302" cy="1597201"/>
          </a:xfrm>
          <a:prstGeom prst="rect">
            <a:avLst/>
          </a:prstGeom>
        </p:spPr>
      </p:pic>
      <p:pic>
        <p:nvPicPr>
          <p:cNvPr id="7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458B9F80-32C7-49B1-ACD4-6DD1243D892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AC166E9-9AB7-4A61-A503-1BBF0D8B7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75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7F8960E-20C7-429C-9AF0-A09062EB3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0750" y="365125"/>
            <a:ext cx="7696200" cy="1325563"/>
          </a:xfrm>
        </p:spPr>
        <p:txBody>
          <a:bodyPr/>
          <a:lstStyle/>
          <a:p>
            <a:r>
              <a:rPr lang="fi-FI" b="1" dirty="0"/>
              <a:t>Ruokaturva torjuu nälkää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3802EDA-B7FD-49ED-AB27-B57CFAAAF0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42710" y="1825625"/>
            <a:ext cx="577709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Ruokaturva</a:t>
            </a:r>
          </a:p>
          <a:p>
            <a:pPr marL="0" indent="0">
              <a:buNone/>
            </a:pPr>
            <a:r>
              <a:rPr lang="fi-FI" sz="2000" dirty="0"/>
              <a:t>Riittävästi turvallista ja ravitsevaa ruokaa terveelliseen ja aktiiviseen elämään</a:t>
            </a:r>
          </a:p>
          <a:p>
            <a:pPr>
              <a:buFontTx/>
              <a:buChar char="-"/>
            </a:pPr>
            <a:r>
              <a:rPr lang="fi-FI" sz="2000" dirty="0"/>
              <a:t>Ruoan saatavuus</a:t>
            </a:r>
          </a:p>
          <a:p>
            <a:pPr>
              <a:buFontTx/>
              <a:buChar char="-"/>
            </a:pPr>
            <a:r>
              <a:rPr lang="fi-FI" sz="2000" dirty="0"/>
              <a:t>Ihmisten kyky tuottaa ja hankkia ravitsevaa ruokaa</a:t>
            </a:r>
          </a:p>
          <a:p>
            <a:pPr>
              <a:buFontTx/>
              <a:buChar char="-"/>
            </a:pPr>
            <a:r>
              <a:rPr lang="fi-FI" sz="2000" dirty="0"/>
              <a:t>Ruoan turvallisuus</a:t>
            </a:r>
          </a:p>
          <a:p>
            <a:pPr marL="0" indent="0">
              <a:buNone/>
            </a:pPr>
            <a:endParaRPr lang="fi-FI" sz="1000" dirty="0"/>
          </a:p>
          <a:p>
            <a:pPr marL="0" indent="0">
              <a:buNone/>
            </a:pPr>
            <a:r>
              <a:rPr lang="fi-FI" sz="2400" b="1" dirty="0"/>
              <a:t>Määrällinen nälkä</a:t>
            </a:r>
          </a:p>
          <a:p>
            <a:pPr marL="0" indent="0">
              <a:buNone/>
            </a:pPr>
            <a:r>
              <a:rPr lang="fi-FI" sz="2000" dirty="0"/>
              <a:t>- Ruoka sisältää liian vähän energiaa</a:t>
            </a:r>
          </a:p>
          <a:p>
            <a:pPr marL="0" indent="0">
              <a:buNone/>
            </a:pPr>
            <a:r>
              <a:rPr lang="fi-FI" sz="2400" b="1" dirty="0"/>
              <a:t>Laadullinen nälkä</a:t>
            </a:r>
          </a:p>
          <a:p>
            <a:pPr marL="0" indent="0">
              <a:buNone/>
            </a:pPr>
            <a:r>
              <a:rPr lang="fi-FI" sz="2000" dirty="0"/>
              <a:t>- Ruoka ei ole riittävän ravitsevaa</a:t>
            </a:r>
          </a:p>
          <a:p>
            <a:pPr>
              <a:buFontTx/>
              <a:buChar char="-"/>
            </a:pPr>
            <a:endParaRPr lang="fi-FI" sz="2000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7AECC65-CC72-45FF-9E60-6DC879716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4"/>
            <a:ext cx="5777089" cy="4565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Ravintoon liittyviä ympäristöriskejä</a:t>
            </a:r>
          </a:p>
          <a:p>
            <a:r>
              <a:rPr lang="fi-FI" sz="2400" b="1" dirty="0"/>
              <a:t>Biologisia</a:t>
            </a:r>
          </a:p>
          <a:p>
            <a:pPr marL="0" indent="0">
              <a:buNone/>
            </a:pPr>
            <a:r>
              <a:rPr lang="fi-FI" sz="2000" dirty="0"/>
              <a:t>Epähygieenisten olosuhteiden seurauksena ruokaan päässeet bakteerit, homeet, loiset, myrkylliset kasvit tai sienet</a:t>
            </a:r>
          </a:p>
          <a:p>
            <a:r>
              <a:rPr lang="fi-FI" sz="2400" b="1" dirty="0"/>
              <a:t>Kemiallisia</a:t>
            </a:r>
          </a:p>
          <a:p>
            <a:pPr marL="0" indent="0">
              <a:buNone/>
            </a:pPr>
            <a:r>
              <a:rPr lang="fi-FI" sz="2000" dirty="0"/>
              <a:t>Ruokaan kulkeutuneet terveydelle haitalliset vierasaineet, kuten ympäristömyrkyt, torjunta-ainejäämät, raskasmetallit, lääkeaineet</a:t>
            </a:r>
          </a:p>
          <a:p>
            <a:r>
              <a:rPr lang="fi-FI" sz="2400" b="1" dirty="0"/>
              <a:t>Fysikaalisia</a:t>
            </a:r>
          </a:p>
          <a:p>
            <a:pPr marL="0" indent="0">
              <a:buNone/>
            </a:pPr>
            <a:r>
              <a:rPr lang="fi-FI" sz="2000" dirty="0"/>
              <a:t>Ruokaan vahingossa kulkeutuneet vierasesineet, esim. lasinsirut, pakkausmateriaalin palat, kivet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F8297CF-9CB1-4C3B-B755-EBA95874BD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710" y="147460"/>
            <a:ext cx="1537470" cy="1543228"/>
          </a:xfrm>
          <a:prstGeom prst="rect">
            <a:avLst/>
          </a:prstGeom>
        </p:spPr>
      </p:pic>
      <p:pic>
        <p:nvPicPr>
          <p:cNvPr id="7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DF35FFE2-B445-4A90-AD7A-F19841D84CD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E22E20FE-97B2-47CA-BE21-EE7852CF3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249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a9a061f748_0_0"/>
          <p:cNvSpPr txBox="1">
            <a:spLocks noGrp="1"/>
          </p:cNvSpPr>
          <p:nvPr>
            <p:ph type="title"/>
          </p:nvPr>
        </p:nvSpPr>
        <p:spPr>
          <a:xfrm>
            <a:off x="747367" y="182016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Autofit/>
          </a:bodyPr>
          <a:lstStyle/>
          <a:p>
            <a:pPr>
              <a:buClr>
                <a:schemeClr val="dk1"/>
              </a:buClr>
            </a:pPr>
            <a:r>
              <a:rPr lang="fi-FI">
                <a:solidFill>
                  <a:schemeClr val="dk1"/>
                </a:solidFill>
              </a:rPr>
              <a:t>Ilmaston lämpenemisellä on suoria ja epäsuoria terveysvaikutuksia</a:t>
            </a:r>
            <a:endParaRPr>
              <a:solidFill>
                <a:schemeClr val="dk1"/>
              </a:solidFill>
            </a:endParaRPr>
          </a:p>
        </p:txBody>
      </p:sp>
      <p:graphicFrame>
        <p:nvGraphicFramePr>
          <p:cNvPr id="138" name="Google Shape;138;g3a9a061f748_0_0"/>
          <p:cNvGraphicFramePr/>
          <p:nvPr/>
        </p:nvGraphicFramePr>
        <p:xfrm>
          <a:off x="461001" y="1209167"/>
          <a:ext cx="10332300" cy="562856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099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331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988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5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Suoria terveysvaikutuksia</a:t>
                      </a:r>
                      <a:endParaRPr sz="25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500" b="1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Epäsuoria terveysvaikutuksia</a:t>
                      </a:r>
                      <a:endParaRPr sz="2500" b="1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98680">
                <a:tc>
                  <a:txBody>
                    <a:bodyPr/>
                    <a:lstStyle/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Open Sans"/>
                        <a:buChar char="●"/>
                      </a:pPr>
                      <a:r>
                        <a:rPr lang="fi-FI" sz="24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lämpöhalvauksen ja kuivumisen riski</a:t>
                      </a:r>
                      <a:endParaRPr sz="24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Open Sans"/>
                        <a:buChar char="●"/>
                      </a:pPr>
                      <a:r>
                        <a:rPr lang="fi-FI" sz="24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sydän- ja verisuonitautien sekä hengityselinten sairauksien paheneminen</a:t>
                      </a:r>
                      <a:endParaRPr sz="24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Open Sans"/>
                        <a:buChar char="●"/>
                      </a:pPr>
                      <a:r>
                        <a:rPr lang="fi-FI" sz="24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kaamosmasennus</a:t>
                      </a:r>
                      <a:endParaRPr sz="24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Open Sans"/>
                        <a:buChar char="●"/>
                      </a:pPr>
                      <a:r>
                        <a:rPr lang="fi-FI" sz="24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liukkaudesta johtuvat onnettomuudet</a:t>
                      </a:r>
                      <a:endParaRPr sz="24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Open Sans"/>
                        <a:buChar char="●"/>
                      </a:pPr>
                      <a:r>
                        <a:rPr lang="fi-FI" sz="24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vesivälitteiset epidemiat, esim. kolera lisääntyy</a:t>
                      </a:r>
                      <a:endParaRPr sz="24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Open Sans"/>
                        <a:buChar char="●"/>
                      </a:pPr>
                      <a:r>
                        <a:rPr lang="fi-FI" sz="24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maastopalojen terveysvaikutukset</a:t>
                      </a:r>
                      <a:endParaRPr sz="2400"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Open Sans"/>
                        <a:buChar char="●"/>
                      </a:pPr>
                      <a:r>
                        <a:rPr lang="fi-FI" sz="2400"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traumaattiset kriisit</a:t>
                      </a:r>
                      <a:endParaRPr sz="240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SzPts val="1800"/>
                        <a:buFont typeface="Open Sans"/>
                        <a:buChar char="●"/>
                      </a:pPr>
                      <a:r>
                        <a:rPr lang="fi-FI" sz="24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ravinnon tuotannon heikkeneminen, johtaa aliravitsemukseen</a:t>
                      </a:r>
                      <a:endParaRPr sz="24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Open Sans"/>
                        <a:buChar char="●"/>
                      </a:pPr>
                      <a:r>
                        <a:rPr lang="fi-FI" sz="24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pidentynyt kasvukausi voi lisätä tuottavuutta</a:t>
                      </a:r>
                      <a:endParaRPr sz="24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Open Sans"/>
                        <a:buChar char="●"/>
                      </a:pPr>
                      <a:r>
                        <a:rPr lang="fi-FI" sz="24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veden puute voi haitata hygieniasta huolehtimista</a:t>
                      </a:r>
                      <a:endParaRPr sz="24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Open Sans"/>
                        <a:buChar char="●"/>
                      </a:pPr>
                      <a:r>
                        <a:rPr lang="fi-FI" sz="24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sodat ja konfliktit voivat lisääntyä</a:t>
                      </a:r>
                      <a:endParaRPr sz="24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Open Sans"/>
                        <a:buChar char="●"/>
                      </a:pPr>
                      <a:r>
                        <a:rPr lang="fi-FI" sz="24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ilmastopakolaisuus</a:t>
                      </a:r>
                      <a:endParaRPr sz="24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Open Sans"/>
                        <a:buChar char="●"/>
                      </a:pPr>
                      <a:r>
                        <a:rPr lang="fi-FI" sz="24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tartuntatautien leviäminen</a:t>
                      </a:r>
                      <a:endParaRPr sz="24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457200" lvl="0" indent="-3429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Open Sans"/>
                        <a:buChar char="●"/>
                      </a:pPr>
                      <a:r>
                        <a:rPr lang="fi-FI" sz="2400">
                          <a:solidFill>
                            <a:schemeClr val="dk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ilmastoahdistus</a:t>
                      </a:r>
                      <a:endParaRPr sz="2400">
                        <a:solidFill>
                          <a:schemeClr val="dk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21900" marR="121900" marT="121900" marB="121900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0AFFBE59-021D-4A47-99C1-E555FFF465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" y="254001"/>
            <a:ext cx="12120880" cy="6604000"/>
          </a:xfrm>
          <a:prstGeom prst="rect">
            <a:avLst/>
          </a:prstGeom>
        </p:spPr>
      </p:pic>
      <p:pic>
        <p:nvPicPr>
          <p:cNvPr id="3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D062CE00-6B0D-4908-B401-2066FF3A9A6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10870A2D-0318-4CF3-8505-C11A0D8B8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46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02FCA1-166B-4246-8F4B-B53161B882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58" y="1"/>
            <a:ext cx="11231542" cy="1196235"/>
          </a:xfrm>
        </p:spPr>
        <p:txBody>
          <a:bodyPr>
            <a:normAutofit/>
          </a:bodyPr>
          <a:lstStyle/>
          <a:p>
            <a:r>
              <a:rPr lang="fi-FI" sz="3600" dirty="0"/>
              <a:t>Ilmastonmuutoksen terveysvaikutukset Suomessa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335977A-B865-429F-895B-6EEC1073F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58" y="875561"/>
            <a:ext cx="11231542" cy="5296639"/>
          </a:xfrm>
          <a:prstGeom prst="rect">
            <a:avLst/>
          </a:prstGeom>
        </p:spPr>
      </p:pic>
      <p:pic>
        <p:nvPicPr>
          <p:cNvPr id="5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516193C-7D45-45E2-839A-42ABA7F57AC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453337DF-59B6-4F91-A692-80598C7E67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73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EC678A-7F34-4BE1-B60E-004C2A859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err="1"/>
              <a:t>Ilmastotekoja</a:t>
            </a:r>
            <a:endParaRPr lang="en-US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4072C6-1416-4126-81FC-BEF5682753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/>
              <a:t>Tee </a:t>
            </a:r>
            <a:r>
              <a:rPr lang="en-US" sz="2400" dirty="0" err="1"/>
              <a:t>kestävän</a:t>
            </a:r>
            <a:r>
              <a:rPr lang="en-US" sz="2400" dirty="0"/>
              <a:t> </a:t>
            </a:r>
            <a:r>
              <a:rPr lang="en-US" sz="2400" dirty="0" err="1"/>
              <a:t>elämäntavan</a:t>
            </a:r>
            <a:r>
              <a:rPr lang="en-US" sz="2400" dirty="0"/>
              <a:t> </a:t>
            </a:r>
            <a:r>
              <a:rPr lang="en-US" sz="2400" dirty="0" err="1"/>
              <a:t>mukaisia</a:t>
            </a:r>
            <a:r>
              <a:rPr lang="en-US" sz="2400" dirty="0"/>
              <a:t> </a:t>
            </a:r>
            <a:r>
              <a:rPr lang="en-US" sz="2400" dirty="0" err="1"/>
              <a:t>valintoja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Harkitse</a:t>
            </a:r>
            <a:r>
              <a:rPr lang="en-US" sz="2400" dirty="0"/>
              <a:t>, </a:t>
            </a:r>
            <a:r>
              <a:rPr lang="en-US" sz="2400" dirty="0" err="1"/>
              <a:t>mitä</a:t>
            </a:r>
            <a:r>
              <a:rPr lang="en-US" sz="2400" dirty="0"/>
              <a:t> </a:t>
            </a:r>
            <a:r>
              <a:rPr lang="en-US" sz="2400" dirty="0" err="1"/>
              <a:t>ostat</a:t>
            </a:r>
            <a:endParaRPr lang="en-US" sz="2400" dirty="0"/>
          </a:p>
          <a:p>
            <a:r>
              <a:rPr lang="en-US" sz="2400" dirty="0" err="1"/>
              <a:t>Kierrätä</a:t>
            </a:r>
            <a:r>
              <a:rPr lang="en-US" sz="2400" dirty="0"/>
              <a:t> </a:t>
            </a:r>
            <a:r>
              <a:rPr lang="en-US" sz="2400" dirty="0" err="1"/>
              <a:t>aina</a:t>
            </a:r>
            <a:r>
              <a:rPr lang="en-US" sz="2400" dirty="0"/>
              <a:t> </a:t>
            </a:r>
            <a:r>
              <a:rPr lang="en-US" sz="2400" dirty="0" err="1"/>
              <a:t>kun</a:t>
            </a:r>
            <a:r>
              <a:rPr lang="en-US" sz="2400" dirty="0"/>
              <a:t> </a:t>
            </a:r>
            <a:r>
              <a:rPr lang="en-US" sz="2400" dirty="0" err="1"/>
              <a:t>voit</a:t>
            </a:r>
            <a:endParaRPr lang="en-US" sz="2400" dirty="0"/>
          </a:p>
          <a:p>
            <a:r>
              <a:rPr lang="en-US" sz="2400" dirty="0" err="1"/>
              <a:t>Lajittele</a:t>
            </a:r>
            <a:r>
              <a:rPr lang="en-US" sz="2400" dirty="0"/>
              <a:t> </a:t>
            </a:r>
            <a:r>
              <a:rPr lang="en-US" sz="2400" dirty="0" err="1"/>
              <a:t>jätteet</a:t>
            </a:r>
            <a:endParaRPr lang="en-US" sz="2400" dirty="0"/>
          </a:p>
          <a:p>
            <a:r>
              <a:rPr lang="en-US" sz="2400" dirty="0" err="1"/>
              <a:t>Vältä</a:t>
            </a:r>
            <a:r>
              <a:rPr lang="en-US" sz="2400" dirty="0"/>
              <a:t> </a:t>
            </a:r>
            <a:r>
              <a:rPr lang="en-US" sz="2400" dirty="0" err="1"/>
              <a:t>turhia</a:t>
            </a:r>
            <a:r>
              <a:rPr lang="en-US" sz="2400" dirty="0"/>
              <a:t> </a:t>
            </a:r>
            <a:r>
              <a:rPr lang="en-US" sz="2400" dirty="0" err="1"/>
              <a:t>pakkausmateriaaleja</a:t>
            </a:r>
            <a:endParaRPr lang="en-US" sz="2400" dirty="0"/>
          </a:p>
          <a:p>
            <a:r>
              <a:rPr lang="en-US" sz="2400" dirty="0" err="1"/>
              <a:t>Syö</a:t>
            </a:r>
            <a:r>
              <a:rPr lang="en-US" sz="2400" dirty="0"/>
              <a:t> </a:t>
            </a:r>
            <a:r>
              <a:rPr lang="en-US" sz="2400" dirty="0" err="1"/>
              <a:t>runsaasti</a:t>
            </a:r>
            <a:r>
              <a:rPr lang="en-US" sz="2400" dirty="0"/>
              <a:t> </a:t>
            </a:r>
            <a:r>
              <a:rPr lang="en-US" sz="2400" dirty="0" err="1"/>
              <a:t>kasviksia</a:t>
            </a:r>
            <a:r>
              <a:rPr lang="en-US" sz="2400" dirty="0"/>
              <a:t> ja vain </a:t>
            </a:r>
            <a:r>
              <a:rPr lang="en-US" sz="2400" dirty="0" err="1"/>
              <a:t>kohtuudella</a:t>
            </a:r>
            <a:r>
              <a:rPr lang="en-US" sz="2400" dirty="0"/>
              <a:t> </a:t>
            </a:r>
            <a:r>
              <a:rPr lang="en-US" sz="2400" dirty="0" err="1"/>
              <a:t>lihaa</a:t>
            </a:r>
            <a:endParaRPr lang="en-US" sz="2400" dirty="0"/>
          </a:p>
          <a:p>
            <a:r>
              <a:rPr lang="en-US" sz="2400" dirty="0" err="1"/>
              <a:t>Liiku</a:t>
            </a:r>
            <a:r>
              <a:rPr lang="en-US" sz="2400" dirty="0"/>
              <a:t> </a:t>
            </a:r>
            <a:r>
              <a:rPr lang="en-US" sz="2400" dirty="0" err="1"/>
              <a:t>jalkaisin</a:t>
            </a:r>
            <a:r>
              <a:rPr lang="en-US" sz="2400" dirty="0"/>
              <a:t> tai </a:t>
            </a:r>
            <a:r>
              <a:rPr lang="en-US" sz="2400" dirty="0" err="1"/>
              <a:t>polkupyörällä</a:t>
            </a:r>
            <a:r>
              <a:rPr lang="en-US" sz="2400" dirty="0"/>
              <a:t> </a:t>
            </a:r>
            <a:r>
              <a:rPr lang="en-US" sz="2400" dirty="0" err="1"/>
              <a:t>aina</a:t>
            </a:r>
            <a:r>
              <a:rPr lang="en-US" sz="2400" dirty="0"/>
              <a:t> </a:t>
            </a:r>
            <a:r>
              <a:rPr lang="en-US" sz="2400" dirty="0" err="1"/>
              <a:t>kun</a:t>
            </a:r>
            <a:r>
              <a:rPr lang="en-US" sz="2400" dirty="0"/>
              <a:t> </a:t>
            </a:r>
            <a:r>
              <a:rPr lang="en-US" sz="2400" dirty="0" err="1"/>
              <a:t>voit</a:t>
            </a:r>
            <a:endParaRPr lang="en-US" sz="2400" dirty="0"/>
          </a:p>
          <a:p>
            <a:r>
              <a:rPr lang="en-US" sz="2400" dirty="0" err="1"/>
              <a:t>Innosta</a:t>
            </a:r>
            <a:r>
              <a:rPr lang="en-US" sz="2400" dirty="0"/>
              <a:t> </a:t>
            </a:r>
            <a:r>
              <a:rPr lang="en-US" sz="2400" dirty="0" err="1"/>
              <a:t>muita</a:t>
            </a:r>
            <a:r>
              <a:rPr lang="en-US" sz="2400" dirty="0"/>
              <a:t> </a:t>
            </a:r>
            <a:r>
              <a:rPr lang="en-US" sz="2400" dirty="0" err="1"/>
              <a:t>vastuullisuuteen</a:t>
            </a:r>
            <a:endParaRPr lang="en-US" sz="2400" dirty="0"/>
          </a:p>
          <a:p>
            <a:endParaRPr lang="en-US" sz="2400" dirty="0"/>
          </a:p>
          <a:p>
            <a:endParaRPr lang="en-US" sz="2000" dirty="0"/>
          </a:p>
        </p:txBody>
      </p:sp>
      <p:pic>
        <p:nvPicPr>
          <p:cNvPr id="7" name="Sisällön paikkamerkki 6" descr="Kuva, joka sisältää kohteen teksti, merkki, lukeminen&#10;&#10;Kuvaus luotu automaattisesti">
            <a:extLst>
              <a:ext uri="{FF2B5EF4-FFF2-40B4-BE49-F238E27FC236}">
                <a16:creationId xmlns:a16="http://schemas.microsoft.com/office/drawing/2014/main" id="{D3B3C0D9-E2C6-466E-B3AF-6AD62065AB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9" r="2056"/>
          <a:stretch/>
        </p:blipFill>
        <p:spPr>
          <a:xfrm>
            <a:off x="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0BC6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Kuva 8">
            <a:extLst>
              <a:ext uri="{FF2B5EF4-FFF2-40B4-BE49-F238E27FC236}">
                <a16:creationId xmlns:a16="http://schemas.microsoft.com/office/drawing/2014/main" id="{7CE1FD44-672B-4CEC-A70A-43F3938EB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55845">
            <a:off x="1845424" y="4872960"/>
            <a:ext cx="1510459" cy="1510459"/>
          </a:xfrm>
          <a:prstGeom prst="rect">
            <a:avLst/>
          </a:prstGeom>
        </p:spPr>
      </p:pic>
      <p:pic>
        <p:nvPicPr>
          <p:cNvPr id="8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B0D1387D-1EC2-4029-AFCB-8E83D62744E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588" y="171450"/>
            <a:ext cx="1861424" cy="42893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C134A3BB-D3FA-4414-B2AD-9EA9135F72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28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tudeo Layouts">
  <a:themeElements>
    <a:clrScheme name="26_FeatureStory">
      <a:dk1>
        <a:srgbClr val="000000"/>
      </a:dk1>
      <a:lt1>
        <a:srgbClr val="F0EBE0"/>
      </a:lt1>
      <a:dk2>
        <a:srgbClr val="4A4A4B"/>
      </a:dk2>
      <a:lt2>
        <a:srgbClr val="C2C3C6"/>
      </a:lt2>
      <a:accent1>
        <a:srgbClr val="53BBE0"/>
      </a:accent1>
      <a:accent2>
        <a:srgbClr val="6DCFB9"/>
      </a:accent2>
      <a:accent3>
        <a:srgbClr val="90BF72"/>
      </a:accent3>
      <a:accent4>
        <a:srgbClr val="F2C449"/>
      </a:accent4>
      <a:accent5>
        <a:srgbClr val="FF4741"/>
      </a:accent5>
      <a:accent6>
        <a:srgbClr val="FF870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9" ma:contentTypeDescription="Luo uusi asiakirja." ma:contentTypeScope="" ma:versionID="11aae025ef4b50ca47d04dba1f9b272f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6f55aa53dfa803f3d95ab3057799e453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EC647CC-249C-4F94-A49D-24E79E5439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3BED6C-EC2C-4AB7-B5CC-66E1F568C15E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48e8df33-a090-4ce7-a58b-5234ff1e67e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015F569-3CF2-4109-A158-430AE79FA39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641</TotalTime>
  <Words>503</Words>
  <Application>Microsoft Office PowerPoint</Application>
  <PresentationFormat>Laajakuva</PresentationFormat>
  <Paragraphs>127</Paragraphs>
  <Slides>16</Slides>
  <Notes>2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16</vt:i4>
      </vt:variant>
    </vt:vector>
  </HeadingPairs>
  <TitlesOfParts>
    <vt:vector size="24" baseType="lpstr">
      <vt:lpstr>Abadi Extra Light</vt:lpstr>
      <vt:lpstr>Aptos</vt:lpstr>
      <vt:lpstr>Arial</vt:lpstr>
      <vt:lpstr>Calibri</vt:lpstr>
      <vt:lpstr>Calibri Light</vt:lpstr>
      <vt:lpstr>Open Sans</vt:lpstr>
      <vt:lpstr>Office-teema</vt:lpstr>
      <vt:lpstr>Studeo Layouts</vt:lpstr>
      <vt:lpstr>Kestävä kehitys ja terveys</vt:lpstr>
      <vt:lpstr>PowerPoint-esitys</vt:lpstr>
      <vt:lpstr>Ekologinen kestävyys on elinehto</vt:lpstr>
      <vt:lpstr>Sosiaalinen kestävyys on oikeudenmukaisuutta</vt:lpstr>
      <vt:lpstr>Kulttuurinen kestävyys on arvostamista</vt:lpstr>
      <vt:lpstr>Taloudellinen kestävyys turvaa hyvinvoinnin</vt:lpstr>
      <vt:lpstr>PowerPoint-esitys</vt:lpstr>
      <vt:lpstr>Kestävän kehityksen tavoitteet liittyvät kaikki toisiinsa </vt:lpstr>
      <vt:lpstr>Agenda 2030   Kaikki kestävän kehityksen tavoitteet tukevat terveyttä ja hyvinvointia joko suoraan tai epäsuorasti.</vt:lpstr>
      <vt:lpstr>PowerPoint-esitys</vt:lpstr>
      <vt:lpstr>Puhdas vesi ja sanitaatio</vt:lpstr>
      <vt:lpstr>Ruokaturva torjuu nälkää</vt:lpstr>
      <vt:lpstr>Ilmaston lämpenemisellä on suoria ja epäsuoria terveysvaikutuksia</vt:lpstr>
      <vt:lpstr>PowerPoint-esitys</vt:lpstr>
      <vt:lpstr>Ilmastonmuutoksen terveysvaikutukset Suomessa</vt:lpstr>
      <vt:lpstr>Ilmastotekoja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Paula</dc:creator>
  <cp:lastModifiedBy>Löfström Leena</cp:lastModifiedBy>
  <cp:revision>37</cp:revision>
  <dcterms:created xsi:type="dcterms:W3CDTF">2021-10-14T13:44:28Z</dcterms:created>
  <dcterms:modified xsi:type="dcterms:W3CDTF">2026-09-09T10:54:09Z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