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8" r:id="rId3"/>
  </p:sldMasterIdLst>
  <p:notesMasterIdLst>
    <p:notesMasterId r:id="rId13"/>
  </p:notesMasterIdLst>
  <p:sldIdLst>
    <p:sldId id="256" r:id="rId4"/>
    <p:sldId id="262" r:id="rId5"/>
    <p:sldId id="257" r:id="rId6"/>
    <p:sldId id="258" r:id="rId7"/>
    <p:sldId id="264" r:id="rId8"/>
    <p:sldId id="259" r:id="rId9"/>
    <p:sldId id="260" r:id="rId10"/>
    <p:sldId id="265" r:id="rId11"/>
    <p:sldId id="261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7D114-0DCC-41B9-9817-0BDD77070672}" v="7" dt="2026-09-05T09:30:20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59" d="100"/>
          <a:sy n="59" d="100"/>
        </p:scale>
        <p:origin x="5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18CC1-7496-4752-9D73-E57BD0D1AF9B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875AD-7AF7-4D24-B83F-3F53F5C5CE3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28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6ffb2e7d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" name="Google Shape;68;g36ffb2e7d5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ff9f30d69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" name="Google Shape;92;g36ff9f30d6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1e7f13a9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g3a1e7f13a9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624323824_0_5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g3862432382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107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646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141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861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297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30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34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675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632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434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7035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576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802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7918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202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6544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7224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751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9071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891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976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1257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6593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5071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03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C9F3-EFE1-4C62-A833-4125F38EADA2}" type="datetimeFigureOut">
              <a:rPr lang="fi-FI" smtClean="0"/>
              <a:t>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948A3-A5F4-484A-94F2-B870857CA8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805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52152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0690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fb2e7d59_0_0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 algn="l">
              <a:lnSpc>
                <a:spcPct val="135294"/>
              </a:lnSpc>
              <a:spcBef>
                <a:spcPts val="1200"/>
              </a:spcBef>
              <a:buSzPts val="400"/>
            </a:pPr>
            <a:r>
              <a:rPr lang="fi-FI" sz="4267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Eliöryhmät</a:t>
            </a:r>
            <a:endParaRPr sz="4267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/>
            <a:endParaRPr/>
          </a:p>
        </p:txBody>
      </p:sp>
      <p:sp>
        <p:nvSpPr>
          <p:cNvPr id="71" name="Google Shape;71;g36ffb2e7d59_0_0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22867" anchor="t" anchorCtr="0">
            <a:noAutofit/>
          </a:bodyPr>
          <a:lstStyle/>
          <a:p>
            <a:pPr marL="0" indent="0"/>
            <a:r>
              <a:rPr lang="fi-FI"/>
              <a:t>Lähde: Pixabay, CC0</a:t>
            </a:r>
            <a:endParaRPr/>
          </a:p>
        </p:txBody>
      </p:sp>
      <p:pic>
        <p:nvPicPr>
          <p:cNvPr id="72" name="Google Shape;72;g36ffb2e7d59_0_0" title="veden juonti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2161" b="12161"/>
          <a:stretch/>
        </p:blipFill>
        <p:spPr>
          <a:xfrm>
            <a:off x="0" y="0"/>
            <a:ext cx="12192000" cy="615119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6ffb2e7d59_0_0"/>
          <p:cNvSpPr txBox="1"/>
          <p:nvPr/>
        </p:nvSpPr>
        <p:spPr>
          <a:xfrm>
            <a:off x="375967" y="5234633"/>
            <a:ext cx="38140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900"/>
            </a:pPr>
            <a:r>
              <a:rPr lang="fi-FI" sz="3867" b="1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Vesi ja ravinto</a:t>
            </a:r>
            <a:endParaRPr sz="18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36ff9f30d69_0_1" title="stomach-health-diet-dessert(1)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49467" y="0"/>
            <a:ext cx="63425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36ff9f30d69_0_1"/>
          <p:cNvSpPr txBox="1">
            <a:spLocks noGrp="1"/>
          </p:cNvSpPr>
          <p:nvPr>
            <p:ph type="body" idx="1"/>
          </p:nvPr>
        </p:nvSpPr>
        <p:spPr>
          <a:xfrm>
            <a:off x="439867" y="599867"/>
            <a:ext cx="5409600" cy="19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buClr>
                <a:schemeClr val="dk1"/>
              </a:buClr>
            </a:pPr>
            <a:r>
              <a:rPr lang="fi-FI" sz="3467">
                <a:solidFill>
                  <a:srgbClr val="333333"/>
                </a:solidFill>
              </a:rPr>
              <a:t>Ruokamyrkytykset ovat yleisimpiä veden ja ruoan kautta tulevia ongelmia</a:t>
            </a:r>
            <a:endParaRPr sz="3467"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</p:txBody>
      </p:sp>
      <p:sp>
        <p:nvSpPr>
          <p:cNvPr id="96" name="Google Shape;96;g36ff9f30d69_0_1"/>
          <p:cNvSpPr txBox="1">
            <a:spLocks noGrp="1"/>
          </p:cNvSpPr>
          <p:nvPr>
            <p:ph type="body" idx="3"/>
          </p:nvPr>
        </p:nvSpPr>
        <p:spPr>
          <a:xfrm>
            <a:off x="540867" y="2633800"/>
            <a:ext cx="5207600" cy="33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457189" indent="-457189">
              <a:buClr>
                <a:schemeClr val="dk1"/>
              </a:buClr>
              <a:buChar char="●"/>
            </a:pPr>
            <a:r>
              <a:rPr lang="fi-FI">
                <a:solidFill>
                  <a:schemeClr val="dk1"/>
                </a:solidFill>
              </a:rPr>
              <a:t>Laadukas ja puhdas </a:t>
            </a:r>
            <a:r>
              <a:rPr lang="fi-FI" b="1">
                <a:solidFill>
                  <a:schemeClr val="dk1"/>
                </a:solidFill>
              </a:rPr>
              <a:t>vesi</a:t>
            </a:r>
            <a:r>
              <a:rPr lang="fi-FI">
                <a:solidFill>
                  <a:schemeClr val="dk1"/>
                </a:solidFill>
              </a:rPr>
              <a:t> ja </a:t>
            </a:r>
            <a:r>
              <a:rPr lang="fi-FI" b="1">
                <a:solidFill>
                  <a:schemeClr val="dk1"/>
                </a:solidFill>
              </a:rPr>
              <a:t>ruoka</a:t>
            </a:r>
            <a:r>
              <a:rPr lang="fi-FI">
                <a:solidFill>
                  <a:schemeClr val="dk1"/>
                </a:solidFill>
              </a:rPr>
              <a:t> ovat elämän perusedellytyksiä.</a:t>
            </a:r>
            <a:endParaRPr>
              <a:solidFill>
                <a:schemeClr val="dk1"/>
              </a:solidFill>
            </a:endParaRPr>
          </a:p>
          <a:p>
            <a:pPr marL="457189" indent="-457189">
              <a:buClr>
                <a:schemeClr val="dk1"/>
              </a:buClr>
              <a:buChar char="●"/>
            </a:pPr>
            <a:r>
              <a:rPr lang="fi-FI">
                <a:solidFill>
                  <a:schemeClr val="dk1"/>
                </a:solidFill>
              </a:rPr>
              <a:t>Veden ja ruoan mukana elimistöön voi päästä sekä fysikaalisia, kemiallisia että biologisia altisteita.</a:t>
            </a:r>
            <a:endParaRPr>
              <a:solidFill>
                <a:schemeClr val="dk1"/>
              </a:solidFill>
            </a:endParaRPr>
          </a:p>
          <a:p>
            <a:pPr indent="0"/>
            <a:endParaRPr>
              <a:solidFill>
                <a:schemeClr val="dk1"/>
              </a:solidFill>
            </a:endParaRPr>
          </a:p>
          <a:p>
            <a:pPr indent="0"/>
            <a:endParaRPr>
              <a:solidFill>
                <a:schemeClr val="dk1"/>
              </a:solidFill>
            </a:endParaRPr>
          </a:p>
        </p:txBody>
      </p:sp>
      <p:sp>
        <p:nvSpPr>
          <p:cNvPr id="97" name="Google Shape;97;g36ff9f30d69_0_1"/>
          <p:cNvSpPr txBox="1">
            <a:spLocks noGrp="1"/>
          </p:cNvSpPr>
          <p:nvPr>
            <p:ph type="body" idx="4"/>
          </p:nvPr>
        </p:nvSpPr>
        <p:spPr>
          <a:xfrm>
            <a:off x="6224376" y="6513268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 algn="l"/>
            <a:r>
              <a:rPr lang="fi-FI">
                <a:solidFill>
                  <a:srgbClr val="FFFFFF"/>
                </a:solidFill>
              </a:rPr>
              <a:t>Lähde: Piqsels,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tsikko 1"/>
          <p:cNvSpPr>
            <a:spLocks noGrp="1"/>
          </p:cNvSpPr>
          <p:nvPr>
            <p:ph type="title"/>
          </p:nvPr>
        </p:nvSpPr>
        <p:spPr>
          <a:xfrm>
            <a:off x="3143250" y="333375"/>
            <a:ext cx="5627688" cy="1143000"/>
          </a:xfrm>
        </p:spPr>
        <p:txBody>
          <a:bodyPr/>
          <a:lstStyle/>
          <a:p>
            <a:pPr eaLnBrk="1" hangingPunct="1"/>
            <a:r>
              <a:rPr lang="fi-FI" altLang="fi-FI" sz="3600"/>
              <a:t>RUOAN JA JUOMAVEDEN MYRKYT JA LISÄAINEET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fi-FI" dirty="0"/>
              <a:t>Puolet juomavedestä pohjavettä (ei tarvitse desinfioida) ja puolet pintavettä (puhdistettava ja desinfioitava -&gt; klooriyhdisteet lisäävät kemiallista terveysriskiä)</a:t>
            </a:r>
          </a:p>
          <a:p>
            <a:pPr lvl="1">
              <a:defRPr/>
            </a:pPr>
            <a:r>
              <a:rPr lang="fi-FI" dirty="0"/>
              <a:t>Veden puute, veden laatu </a:t>
            </a:r>
          </a:p>
          <a:p>
            <a:pPr>
              <a:defRPr/>
            </a:pPr>
            <a:r>
              <a:rPr lang="fi-FI" dirty="0"/>
              <a:t>Ruokamyrkytykset, -taudit</a:t>
            </a:r>
          </a:p>
          <a:p>
            <a:pPr lvl="1">
              <a:defRPr/>
            </a:pPr>
            <a:r>
              <a:rPr lang="fi-FI" dirty="0"/>
              <a:t>Puhtaat raaka-aineet – katkeamaton kylmäketju – säilyvyyttä kuvaavat pakkausmerkinnät – hygieniapassi – valvonta -&gt; pellolta pöytään</a:t>
            </a:r>
          </a:p>
          <a:p>
            <a:pPr lvl="1">
              <a:defRPr/>
            </a:pPr>
            <a:r>
              <a:rPr lang="fi-FI" dirty="0"/>
              <a:t>kypsennys, hygienia, säilyttäminen</a:t>
            </a:r>
          </a:p>
          <a:p>
            <a:pPr lvl="1">
              <a:defRPr/>
            </a:pPr>
            <a:r>
              <a:rPr lang="fi-FI" dirty="0"/>
              <a:t>RUOKAVIRASTO – ruoan turvallisuusvalvonta (Maa- ja metsätalousministeriö ylin ohjaus ja lainsäädäntö)</a:t>
            </a:r>
          </a:p>
        </p:txBody>
      </p:sp>
      <p:pic>
        <p:nvPicPr>
          <p:cNvPr id="18436" name="Picture 2" descr="http://luomu.ruokatieto.fi/Link.aspx?id=10918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9" y="260351"/>
            <a:ext cx="180022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http://papunet.net/tietoa/fileadmin/kuvat/kuvatyokalu/aihekuvat_viittomiin/elaimet/villielaimet/Ka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36" y="381794"/>
            <a:ext cx="1570037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307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kstiruutu 1"/>
          <p:cNvSpPr txBox="1">
            <a:spLocks noChangeArrowheads="1"/>
          </p:cNvSpPr>
          <p:nvPr/>
        </p:nvSpPr>
        <p:spPr bwMode="auto">
          <a:xfrm>
            <a:off x="1919288" y="549276"/>
            <a:ext cx="828040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i-FI" altLang="fi-FI" sz="2800" b="1" dirty="0">
                <a:latin typeface="Arial" panose="020B0604020202020204" pitchFamily="34" charset="0"/>
              </a:rPr>
              <a:t>RUOKATURVA: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Riittävästi turvallista ja ravitsevaa ruokaa terveelliseen ja aktiiviseen elämään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-ruoan saatavuus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-ihmisen kyky tuottaa ja hankkia ravitsevaa ruokaa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-ruoan turvallisuus</a:t>
            </a:r>
          </a:p>
          <a:p>
            <a:pPr>
              <a:spcBef>
                <a:spcPct val="0"/>
              </a:spcBef>
              <a:buFontTx/>
              <a:buNone/>
            </a:pPr>
            <a:endParaRPr lang="fi-FI" altLang="fi-FI" sz="2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b="1" dirty="0">
                <a:latin typeface="Arial" panose="020B0604020202020204" pitchFamily="34" charset="0"/>
              </a:rPr>
              <a:t>MÄÄRÄLLINEN NÄLKÄ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-ruoka sisältää liian vähän energiaa</a:t>
            </a:r>
          </a:p>
          <a:p>
            <a:pPr>
              <a:spcBef>
                <a:spcPct val="0"/>
              </a:spcBef>
              <a:buFontTx/>
              <a:buNone/>
            </a:pPr>
            <a:endParaRPr lang="fi-FI" altLang="fi-FI" sz="2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b="1" dirty="0">
                <a:latin typeface="Arial" panose="020B0604020202020204" pitchFamily="34" charset="0"/>
              </a:rPr>
              <a:t>LAADULLINEN NÄLKÄ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2800" dirty="0">
                <a:latin typeface="Arial" panose="020B0604020202020204" pitchFamily="34" charset="0"/>
              </a:rPr>
              <a:t>-ruoka ei ole riittävän ravitsevaa</a:t>
            </a:r>
          </a:p>
        </p:txBody>
      </p:sp>
    </p:spTree>
    <p:extLst>
      <p:ext uri="{BB962C8B-B14F-4D97-AF65-F5344CB8AC3E}">
        <p14:creationId xmlns:p14="http://schemas.microsoft.com/office/powerpoint/2010/main" val="342585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1e7f13a99_0_50"/>
          <p:cNvSpPr txBox="1">
            <a:spLocks noGrp="1"/>
          </p:cNvSpPr>
          <p:nvPr>
            <p:ph type="title"/>
          </p:nvPr>
        </p:nvSpPr>
        <p:spPr>
          <a:xfrm>
            <a:off x="725300" y="224400"/>
            <a:ext cx="11118400" cy="8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fi-FI" dirty="0">
                <a:solidFill>
                  <a:schemeClr val="dk1"/>
                </a:solidFill>
              </a:rPr>
              <a:t>Veden ja ruoan fysikaaliset, biologiset ja kemialliset altisteet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03" name="Google Shape;103;g3a1e7f13a99_0_50"/>
          <p:cNvSpPr/>
          <p:nvPr/>
        </p:nvSpPr>
        <p:spPr>
          <a:xfrm>
            <a:off x="1726119" y="1055901"/>
            <a:ext cx="3567200" cy="3085200"/>
          </a:xfrm>
          <a:prstGeom prst="ellips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i-FI" sz="2667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Biologiset</a:t>
            </a:r>
            <a:endParaRPr sz="2667" b="1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1219170">
              <a:buClr>
                <a:srgbClr val="000000"/>
              </a:buClr>
            </a:pP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esim. bakteerit, virukset, loiset, homeet, tuhoeläimet, myrkylliset kasvit, sienet</a:t>
            </a:r>
            <a:endParaRPr sz="2133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g3a1e7f13a99_0_50"/>
          <p:cNvSpPr/>
          <p:nvPr/>
        </p:nvSpPr>
        <p:spPr>
          <a:xfrm>
            <a:off x="4473309" y="1234215"/>
            <a:ext cx="6323156" cy="5519599"/>
          </a:xfrm>
          <a:prstGeom prst="ellips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i-FI" sz="2667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Kemialliset:</a:t>
            </a:r>
          </a:p>
          <a:p>
            <a:pPr algn="ctr" defTabSz="1219170">
              <a:buClr>
                <a:srgbClr val="000000"/>
              </a:buClr>
            </a:pP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-Ympäristömyrkyt:</a:t>
            </a:r>
            <a:endParaRPr sz="2133" b="1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1219170">
              <a:buClr>
                <a:srgbClr val="000000"/>
              </a:buClr>
            </a:pP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esim. PCB-yhdisteet, dioksiinit</a:t>
            </a:r>
          </a:p>
          <a:p>
            <a:pPr algn="ctr" defTabSz="1219170">
              <a:buClr>
                <a:srgbClr val="000000"/>
              </a:buClr>
            </a:pP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Raskasmetallit</a:t>
            </a: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esim. metyylielohopea, kadmium</a:t>
            </a:r>
          </a:p>
          <a:p>
            <a:pPr marL="380990" indent="-380990" algn="ctr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i-FI" sz="1867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Kertyvät ravintoketjun huipulle</a:t>
            </a:r>
          </a:p>
          <a:p>
            <a:pPr marL="380990" indent="-380990" algn="ctr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i-FI" sz="1867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vaikutukset sikiöön </a:t>
            </a:r>
          </a:p>
          <a:p>
            <a:pPr algn="ctr" defTabSz="1219170">
              <a:buClr>
                <a:srgbClr val="000000"/>
              </a:buClr>
            </a:pP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Torjunta-aineet</a:t>
            </a:r>
          </a:p>
          <a:p>
            <a:pPr marL="0" lvl="1" defTabSz="1219170">
              <a:buClr>
                <a:srgbClr val="000000"/>
              </a:buClr>
              <a:buFontTx/>
              <a:buChar char="-"/>
              <a:defRPr/>
            </a:pPr>
            <a:r>
              <a:rPr lang="fi-FI" altLang="fi-FI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Lannoitteet</a:t>
            </a:r>
          </a:p>
          <a:p>
            <a:pPr marL="0" lvl="1" defTabSz="1219170">
              <a:buClr>
                <a:srgbClr val="000000"/>
              </a:buClr>
              <a:buFontTx/>
              <a:buChar char="-"/>
              <a:defRPr/>
            </a:pPr>
            <a:r>
              <a:rPr lang="fi-FI" altLang="fi-FI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Lääkeaineet</a:t>
            </a:r>
          </a:p>
          <a:p>
            <a:pPr marL="0" lvl="1" defTabSz="1219170">
              <a:buClr>
                <a:srgbClr val="000000"/>
              </a:buClr>
              <a:buFontTx/>
              <a:buChar char="-"/>
              <a:defRPr/>
            </a:pPr>
            <a:r>
              <a:rPr lang="fi-FI" altLang="fi-FI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PAH-yhdisteet</a:t>
            </a:r>
          </a:p>
          <a:p>
            <a:pPr algn="ctr" defTabSz="1219170">
              <a:buClr>
                <a:srgbClr val="000000"/>
              </a:buClr>
            </a:pP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</a:t>
            </a:r>
            <a:r>
              <a:rPr lang="fi-FI" sz="2133" b="1" kern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ftalaatit</a:t>
            </a:r>
            <a:endParaRPr lang="fi-FI" sz="2133" b="1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1219170">
              <a:buClr>
                <a:srgbClr val="000000"/>
              </a:buClr>
            </a:pP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-mikromuovit</a:t>
            </a:r>
          </a:p>
          <a:p>
            <a:pPr algn="ctr" defTabSz="1219170">
              <a:buClr>
                <a:srgbClr val="000000"/>
              </a:buClr>
            </a:pPr>
            <a:r>
              <a:rPr lang="fi-FI" sz="2133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-nitraatit</a:t>
            </a:r>
            <a:endParaRPr sz="2133" b="1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g3a1e7f13a99_0_50"/>
          <p:cNvSpPr/>
          <p:nvPr/>
        </p:nvSpPr>
        <p:spPr>
          <a:xfrm>
            <a:off x="112919" y="3273200"/>
            <a:ext cx="3396800" cy="3360400"/>
          </a:xfrm>
          <a:prstGeom prst="ellipse">
            <a:avLst/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i-FI" sz="2667" b="1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Fysikaaliset</a:t>
            </a:r>
            <a:endParaRPr sz="2667" b="1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1219170">
              <a:buClr>
                <a:srgbClr val="000000"/>
              </a:buClr>
            </a:pPr>
            <a:r>
              <a:rPr lang="fi-FI" sz="2667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esim. vieraat esineet: lasinsirut, </a:t>
            </a:r>
            <a:r>
              <a:rPr lang="fi-FI" sz="2133" kern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pakkausmate</a:t>
            </a: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endParaRPr sz="2133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 defTabSz="1219170">
              <a:buClr>
                <a:srgbClr val="000000"/>
              </a:buClr>
            </a:pPr>
            <a:r>
              <a:rPr lang="fi-FI" sz="2133" kern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riaalit</a:t>
            </a:r>
            <a:r>
              <a:rPr lang="fi-FI" sz="2133" kern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kivet</a:t>
            </a:r>
            <a:endParaRPr sz="2133" kern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g3a1e7f13a99_0_50"/>
          <p:cNvSpPr/>
          <p:nvPr/>
        </p:nvSpPr>
        <p:spPr>
          <a:xfrm>
            <a:off x="2970694" y="3994014"/>
            <a:ext cx="2165332" cy="2111576"/>
          </a:xfrm>
          <a:prstGeom prst="ellipse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i-FI" sz="2133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Veden </a:t>
            </a:r>
            <a:r>
              <a:rPr lang="fi-FI" sz="21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ja </a:t>
            </a:r>
            <a:r>
              <a:rPr lang="fi-FI" sz="2133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ruoan </a:t>
            </a:r>
            <a:r>
              <a:rPr lang="fi-FI" sz="21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altisteet</a:t>
            </a:r>
            <a:endParaRPr sz="21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2911C6C-CA6F-7BA7-B87D-284BCC29AFD7}"/>
              </a:ext>
            </a:extLst>
          </p:cNvPr>
          <p:cNvSpPr txBox="1"/>
          <p:nvPr/>
        </p:nvSpPr>
        <p:spPr>
          <a:xfrm>
            <a:off x="10138965" y="2293855"/>
            <a:ext cx="200877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i-FI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Itämeren kalat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E53C3FF-9A5A-DB8A-5D3D-6570808A27C4}"/>
              </a:ext>
            </a:extLst>
          </p:cNvPr>
          <p:cNvSpPr txBox="1"/>
          <p:nvPr/>
        </p:nvSpPr>
        <p:spPr>
          <a:xfrm>
            <a:off x="10221252" y="3357942"/>
            <a:ext cx="2045525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i-FI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Sisävesien petokalat</a:t>
            </a:r>
          </a:p>
          <a:p>
            <a:pPr defTabSz="1219170">
              <a:buClr>
                <a:srgbClr val="000000"/>
              </a:buClr>
            </a:pPr>
            <a:r>
              <a:rPr lang="fi-FI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Hirvien ja poron maksa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C34ED85-C76B-95C8-AE95-C7C958D2651E}"/>
              </a:ext>
            </a:extLst>
          </p:cNvPr>
          <p:cNvSpPr txBox="1"/>
          <p:nvPr/>
        </p:nvSpPr>
        <p:spPr>
          <a:xfrm>
            <a:off x="10260151" y="1988415"/>
            <a:ext cx="120251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i-FI" sz="1867" kern="0" dirty="0">
                <a:solidFill>
                  <a:srgbClr val="FF4741">
                    <a:lumMod val="50000"/>
                  </a:srgbClr>
                </a:solidFill>
                <a:latin typeface="Arial"/>
                <a:cs typeface="Arial"/>
                <a:sym typeface="Arial"/>
              </a:rPr>
              <a:t>Syöpää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7B54429-404E-D6F7-70C3-D25926DB8F3F}"/>
              </a:ext>
            </a:extLst>
          </p:cNvPr>
          <p:cNvSpPr txBox="1"/>
          <p:nvPr/>
        </p:nvSpPr>
        <p:spPr>
          <a:xfrm>
            <a:off x="10170182" y="2776815"/>
            <a:ext cx="2096596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i-FI" sz="1867" kern="0" dirty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Keskushermosto-vaikutuksia</a:t>
            </a:r>
          </a:p>
        </p:txBody>
      </p:sp>
      <p:cxnSp>
        <p:nvCxnSpPr>
          <p:cNvPr id="8" name="Yhdistin: Kaareva 7">
            <a:extLst>
              <a:ext uri="{FF2B5EF4-FFF2-40B4-BE49-F238E27FC236}">
                <a16:creationId xmlns:a16="http://schemas.microsoft.com/office/drawing/2014/main" id="{F4317AAE-DB5B-7E3C-35B9-1DF591BFC8E5}"/>
              </a:ext>
            </a:extLst>
          </p:cNvPr>
          <p:cNvCxnSpPr/>
          <p:nvPr/>
        </p:nvCxnSpPr>
        <p:spPr>
          <a:xfrm>
            <a:off x="8000276" y="3273201"/>
            <a:ext cx="2220977" cy="314732"/>
          </a:xfrm>
          <a:prstGeom prst="curvedConnector3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Yhdistin: Kaareva 9">
            <a:extLst>
              <a:ext uri="{FF2B5EF4-FFF2-40B4-BE49-F238E27FC236}">
                <a16:creationId xmlns:a16="http://schemas.microsoft.com/office/drawing/2014/main" id="{FE290395-7CD4-B777-7598-0D3493E252EA}"/>
              </a:ext>
            </a:extLst>
          </p:cNvPr>
          <p:cNvCxnSpPr/>
          <p:nvPr/>
        </p:nvCxnSpPr>
        <p:spPr>
          <a:xfrm>
            <a:off x="9335588" y="3357942"/>
            <a:ext cx="924563" cy="795836"/>
          </a:xfrm>
          <a:prstGeom prst="curvedConnector3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tsikko 1"/>
          <p:cNvSpPr>
            <a:spLocks noGrp="1"/>
          </p:cNvSpPr>
          <p:nvPr>
            <p:ph type="title"/>
          </p:nvPr>
        </p:nvSpPr>
        <p:spPr>
          <a:xfrm>
            <a:off x="2426678" y="134937"/>
            <a:ext cx="6553200" cy="1325563"/>
          </a:xfrm>
        </p:spPr>
        <p:txBody>
          <a:bodyPr/>
          <a:lstStyle/>
          <a:p>
            <a:r>
              <a:rPr lang="fi-FI" altLang="fi-FI" sz="2400" dirty="0"/>
              <a:t>…RUOAN JA JUOMAVEDEN MYRKYT JA LISÄAINEET</a:t>
            </a:r>
            <a:br>
              <a:rPr lang="fi-FI" altLang="fi-FI" sz="2400" dirty="0"/>
            </a:br>
            <a:br>
              <a:rPr lang="fi-FI" altLang="fi-FI" sz="2400" dirty="0"/>
            </a:br>
            <a:r>
              <a:rPr lang="fi-FI" altLang="fi-FI" sz="3200" b="1" dirty="0"/>
              <a:t>Ravintoon liittyviä ympäristöriskejä:</a:t>
            </a:r>
          </a:p>
        </p:txBody>
      </p:sp>
      <p:sp>
        <p:nvSpPr>
          <p:cNvPr id="15363" name="Sisällön paikkamerkki 2"/>
          <p:cNvSpPr>
            <a:spLocks noGrp="1"/>
          </p:cNvSpPr>
          <p:nvPr>
            <p:ph idx="1"/>
          </p:nvPr>
        </p:nvSpPr>
        <p:spPr>
          <a:xfrm>
            <a:off x="1998663" y="1557338"/>
            <a:ext cx="8229600" cy="45259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fi-FI" altLang="fi-FI" sz="2400" b="1" dirty="0"/>
              <a:t>Biologisia</a:t>
            </a:r>
            <a:r>
              <a:rPr lang="fi-FI" altLang="fi-FI" sz="2400" dirty="0"/>
              <a:t>: bakteerit, homeet, loiset, myrkylliset kasvit tai sienet</a:t>
            </a:r>
          </a:p>
          <a:p>
            <a:pPr eaLnBrk="1" hangingPunct="1">
              <a:defRPr/>
            </a:pPr>
            <a:r>
              <a:rPr lang="fi-FI" altLang="fi-FI" sz="2400" b="1" dirty="0"/>
              <a:t>Kemiallisia</a:t>
            </a:r>
            <a:r>
              <a:rPr lang="fi-FI" altLang="fi-FI" sz="2400" dirty="0"/>
              <a:t>:</a:t>
            </a:r>
          </a:p>
          <a:p>
            <a:pPr marL="400050" lvl="1" indent="0">
              <a:buNone/>
              <a:defRPr/>
            </a:pPr>
            <a:r>
              <a:rPr lang="fi-FI" altLang="fi-FI" sz="2000" dirty="0"/>
              <a:t>- </a:t>
            </a:r>
            <a:r>
              <a:rPr lang="fi-FI" altLang="fi-FI" sz="2000" b="1" dirty="0"/>
              <a:t>Ympäristömyrkyt</a:t>
            </a:r>
            <a:r>
              <a:rPr lang="fi-FI" altLang="fi-FI" sz="2000" dirty="0"/>
              <a:t> (syöpää): dioksiinit, PCB (</a:t>
            </a:r>
            <a:r>
              <a:rPr lang="fi-FI" altLang="fi-FI" sz="2000" dirty="0" err="1"/>
              <a:t>polyklooratyt</a:t>
            </a:r>
            <a:r>
              <a:rPr lang="fi-FI" altLang="fi-FI" sz="2000" dirty="0"/>
              <a:t> </a:t>
            </a:r>
            <a:r>
              <a:rPr lang="fi-FI" altLang="fi-FI" sz="2000" dirty="0" err="1"/>
              <a:t>bifenyylit</a:t>
            </a:r>
            <a:r>
              <a:rPr lang="fi-FI" altLang="fi-FI" sz="2000" dirty="0"/>
              <a:t>) – Itämeren kalat</a:t>
            </a:r>
          </a:p>
          <a:p>
            <a:pPr marL="400050" lvl="1" indent="0">
              <a:buNone/>
              <a:defRPr/>
            </a:pPr>
            <a:r>
              <a:rPr lang="fi-FI" altLang="fi-FI" sz="2000" dirty="0"/>
              <a:t>- </a:t>
            </a:r>
            <a:r>
              <a:rPr lang="fi-FI" altLang="fi-FI" sz="2000" b="1" dirty="0"/>
              <a:t>Raskasmetallit</a:t>
            </a:r>
            <a:r>
              <a:rPr lang="fi-FI" altLang="fi-FI" sz="2000" dirty="0"/>
              <a:t> (keskushermostovaikutuksia): metyylielohopea (sisävesien petokalat), kadmium (hirvien ja porojen maksa)</a:t>
            </a:r>
          </a:p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fi-FI" altLang="fi-FI" sz="2000" dirty="0"/>
              <a:t>-&gt; kertyvät ravintoketjun huipulle</a:t>
            </a:r>
          </a:p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fi-FI" altLang="fi-FI" sz="2000" dirty="0"/>
              <a:t>-&gt; vaikutukset sikiöön</a:t>
            </a:r>
          </a:p>
          <a:p>
            <a:pPr lvl="1">
              <a:buFontTx/>
              <a:buChar char="-"/>
              <a:defRPr/>
            </a:pPr>
            <a:r>
              <a:rPr lang="fi-FI" altLang="fi-FI" sz="2000" b="1" dirty="0"/>
              <a:t>Torjunta-ainejäämät</a:t>
            </a:r>
          </a:p>
          <a:p>
            <a:pPr lvl="1">
              <a:buFontTx/>
              <a:buChar char="-"/>
              <a:defRPr/>
            </a:pPr>
            <a:r>
              <a:rPr lang="fi-FI" altLang="fi-FI" sz="2000" b="1" dirty="0"/>
              <a:t>Lannoitteet</a:t>
            </a:r>
          </a:p>
          <a:p>
            <a:pPr lvl="1">
              <a:buFontTx/>
              <a:buChar char="-"/>
              <a:defRPr/>
            </a:pPr>
            <a:r>
              <a:rPr lang="fi-FI" altLang="fi-FI" sz="2000" b="1" dirty="0" err="1"/>
              <a:t>Lääkeainee</a:t>
            </a:r>
            <a:endParaRPr lang="fi-FI" altLang="fi-FI" sz="2000" b="1" dirty="0"/>
          </a:p>
          <a:p>
            <a:pPr lvl="1">
              <a:buFontTx/>
              <a:buChar char="-"/>
              <a:defRPr/>
            </a:pPr>
            <a:r>
              <a:rPr lang="fi-FI" altLang="fi-FI" sz="2000" b="1" dirty="0"/>
              <a:t>PAH-yhdisteet</a:t>
            </a:r>
          </a:p>
          <a:p>
            <a:pPr>
              <a:defRPr/>
            </a:pPr>
            <a:r>
              <a:rPr lang="fi-FI" altLang="fi-FI" sz="2400" b="1" dirty="0">
                <a:latin typeface="+mj-lt"/>
              </a:rPr>
              <a:t>Fysikaalisia</a:t>
            </a:r>
          </a:p>
          <a:p>
            <a:pPr marL="400050" lvl="1" indent="0">
              <a:buNone/>
              <a:defRPr/>
            </a:pPr>
            <a:r>
              <a:rPr lang="fi-FI" altLang="fi-FI" sz="2000" b="1" dirty="0">
                <a:latin typeface="+mj-lt"/>
              </a:rPr>
              <a:t>- Vierasesineet esim. lasinsirut, pakkausmateriaalin palat, kivet</a:t>
            </a:r>
          </a:p>
        </p:txBody>
      </p:sp>
      <p:pic>
        <p:nvPicPr>
          <p:cNvPr id="21508" name="Picture 4" descr="http://papunet.net/tietoa/fileadmin/kuvat/kuvatyokalu/aihekuvat_viittomiin/elaimet/villielaimet/K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14338"/>
            <a:ext cx="1570038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2" descr="http://luomu.ruokatieto.fi/Link.aspx?id=10918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336" y="157956"/>
            <a:ext cx="180022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640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tsikko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160000" cy="1143000"/>
          </a:xfrm>
        </p:spPr>
        <p:txBody>
          <a:bodyPr/>
          <a:lstStyle/>
          <a:p>
            <a:pPr eaLnBrk="1" hangingPunct="1"/>
            <a:r>
              <a:rPr lang="fi-FI" altLang="fi-FI" sz="3600" dirty="0"/>
              <a:t>…RUOAN JA JUOMAVEDEN MYRKYT JA LISÄAINEET</a:t>
            </a:r>
          </a:p>
        </p:txBody>
      </p:sp>
      <p:sp>
        <p:nvSpPr>
          <p:cNvPr id="16387" name="Sisällön paikkamerkki 2"/>
          <p:cNvSpPr>
            <a:spLocks noGrp="1"/>
          </p:cNvSpPr>
          <p:nvPr>
            <p:ph idx="1"/>
          </p:nvPr>
        </p:nvSpPr>
        <p:spPr>
          <a:xfrm>
            <a:off x="1653822" y="1417638"/>
            <a:ext cx="8912578" cy="4994451"/>
          </a:xfrm>
        </p:spPr>
        <p:txBody>
          <a:bodyPr/>
          <a:lstStyle/>
          <a:p>
            <a:pPr marL="0" indent="0">
              <a:buNone/>
              <a:defRPr/>
            </a:pPr>
            <a:endParaRPr lang="fi-FI" altLang="fi-FI" sz="2400" dirty="0"/>
          </a:p>
          <a:p>
            <a:pPr eaLnBrk="1" hangingPunct="1">
              <a:defRPr/>
            </a:pPr>
            <a:r>
              <a:rPr lang="fi-FI" altLang="fi-FI" dirty="0"/>
              <a:t>SÄILÖNTÄ- JA LISÄAINEET</a:t>
            </a:r>
          </a:p>
          <a:p>
            <a:pPr lvl="1" eaLnBrk="1" hangingPunct="1">
              <a:defRPr/>
            </a:pPr>
            <a:r>
              <a:rPr lang="fi-FI" altLang="fi-FI" sz="2800" dirty="0"/>
              <a:t>Pyritään takaamaan elintarvikkeiden turvallisuus, koostumus, hyvä ulkonäkö ja maku sekä säilyttämään ravitsemuksellinen laatu</a:t>
            </a:r>
          </a:p>
          <a:p>
            <a:pPr lvl="1" eaLnBrk="1" hangingPunct="1">
              <a:defRPr/>
            </a:pPr>
            <a:r>
              <a:rPr lang="fi-FI" altLang="fi-FI" sz="2800" dirty="0"/>
              <a:t>Lisäainesäädöksillä (EU-direktiivit) rajoitetaan lisäaineiden käyttöä</a:t>
            </a:r>
          </a:p>
          <a:p>
            <a:pPr lvl="1" eaLnBrk="1" hangingPunct="1">
              <a:defRPr/>
            </a:pPr>
            <a:r>
              <a:rPr lang="fi-FI" altLang="fi-FI" sz="2800" dirty="0"/>
              <a:t>Lisäaineita pidetään usein tarpeettomina ja unohdetaan niiden edullinen vaikutusruoan laatuun -&gt; voitu välttää vahva suolaus, savustus</a:t>
            </a:r>
          </a:p>
        </p:txBody>
      </p:sp>
      <p:pic>
        <p:nvPicPr>
          <p:cNvPr id="22532" name="Picture 4" descr="http://papunet.net/tietoa/fileadmin/kuvat/kuvatyokalu/aihekuvat_viittomiin/elaimet/villielaimet/K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" y="1614311"/>
            <a:ext cx="1879626" cy="12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 descr="http://luomu.ruokatieto.fi/Link.aspx?id=10918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183" y="1026584"/>
            <a:ext cx="2272434" cy="170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16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g38624323824_0_57" title="food-1155130_960_720 vika-imperia550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39" r="16639"/>
          <a:stretch/>
        </p:blipFill>
        <p:spPr>
          <a:xfrm>
            <a:off x="5922833" y="0"/>
            <a:ext cx="62691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8624323824_0_57"/>
          <p:cNvSpPr txBox="1">
            <a:spLocks noGrp="1"/>
          </p:cNvSpPr>
          <p:nvPr>
            <p:ph type="body" idx="1"/>
          </p:nvPr>
        </p:nvSpPr>
        <p:spPr>
          <a:xfrm>
            <a:off x="249600" y="438400"/>
            <a:ext cx="5544800" cy="13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 sz="3467">
                <a:solidFill>
                  <a:srgbClr val="333333"/>
                </a:solidFill>
              </a:rPr>
              <a:t>Veden ja ruoan turvallisuutta voi edistää monin keinoin</a:t>
            </a:r>
            <a:endParaRPr sz="3467">
              <a:solidFill>
                <a:srgbClr val="333333"/>
              </a:solidFill>
            </a:endParaRPr>
          </a:p>
          <a:p>
            <a:pPr marL="0" indent="0"/>
            <a:endParaRPr>
              <a:solidFill>
                <a:srgbClr val="333333"/>
              </a:solidFill>
            </a:endParaRPr>
          </a:p>
          <a:p>
            <a:pPr marL="0" indent="0"/>
            <a:endParaRPr>
              <a:solidFill>
                <a:srgbClr val="333333"/>
              </a:solidFill>
            </a:endParaRPr>
          </a:p>
          <a:p>
            <a:pPr marL="0" indent="0"/>
            <a:endParaRPr/>
          </a:p>
        </p:txBody>
      </p:sp>
      <p:sp>
        <p:nvSpPr>
          <p:cNvPr id="121" name="Google Shape;121;g38624323824_0_57"/>
          <p:cNvSpPr txBox="1">
            <a:spLocks noGrp="1"/>
          </p:cNvSpPr>
          <p:nvPr>
            <p:ph type="body" idx="3"/>
          </p:nvPr>
        </p:nvSpPr>
        <p:spPr>
          <a:xfrm>
            <a:off x="0" y="1830400"/>
            <a:ext cx="5794400" cy="4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indent="-474121">
              <a:spcBef>
                <a:spcPts val="1200"/>
              </a:spcBef>
              <a:buClr>
                <a:schemeClr val="dk1"/>
              </a:buClr>
              <a:buSzPts val="2000"/>
              <a:buChar char="●"/>
            </a:pPr>
            <a:r>
              <a:rPr lang="fi-FI" sz="2667">
                <a:solidFill>
                  <a:schemeClr val="dk1"/>
                </a:solidFill>
              </a:rPr>
              <a:t>Kiinnitä huomiota:</a:t>
            </a:r>
            <a:endParaRPr sz="2667">
              <a:solidFill>
                <a:schemeClr val="dk1"/>
              </a:solidFill>
            </a:endParaRPr>
          </a:p>
          <a:p>
            <a:pPr lvl="1" indent="-457189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1800"/>
              <a:buChar char="○"/>
            </a:pPr>
            <a:r>
              <a:rPr lang="fi-FI" sz="2400">
                <a:solidFill>
                  <a:schemeClr val="dk1"/>
                </a:solidFill>
              </a:rPr>
              <a:t>laadukkaiden raaka-aineiden käyttämiseen</a:t>
            </a:r>
            <a:endParaRPr sz="2400">
              <a:solidFill>
                <a:schemeClr val="dk1"/>
              </a:solidFill>
            </a:endParaRPr>
          </a:p>
          <a:p>
            <a:pPr lvl="1" indent="-457189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1800"/>
              <a:buChar char="○"/>
            </a:pPr>
            <a:r>
              <a:rPr lang="fi-FI" sz="2400">
                <a:solidFill>
                  <a:schemeClr val="dk1"/>
                </a:solidFill>
              </a:rPr>
              <a:t>ruoan oikeanlaiseen säilytykseen ja käsittelyyn</a:t>
            </a:r>
            <a:endParaRPr sz="2400">
              <a:solidFill>
                <a:schemeClr val="dk1"/>
              </a:solidFill>
            </a:endParaRPr>
          </a:p>
          <a:p>
            <a:pPr lvl="1" indent="-457189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1800"/>
              <a:buChar char="○"/>
            </a:pPr>
            <a:r>
              <a:rPr lang="fi-FI" sz="2400">
                <a:solidFill>
                  <a:schemeClr val="dk1"/>
                </a:solidFill>
              </a:rPr>
              <a:t>hyvään käsihygieniaan </a:t>
            </a:r>
            <a:endParaRPr sz="2400">
              <a:solidFill>
                <a:schemeClr val="dk1"/>
              </a:solidFill>
            </a:endParaRPr>
          </a:p>
          <a:p>
            <a:pPr lvl="1" indent="-457189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1800"/>
              <a:buChar char="○"/>
            </a:pPr>
            <a:r>
              <a:rPr lang="fi-FI" sz="2400">
                <a:solidFill>
                  <a:schemeClr val="dk1"/>
                </a:solidFill>
              </a:rPr>
              <a:t>ruoan huolelliseen kypsentämiseen.</a:t>
            </a:r>
            <a:endParaRPr sz="2400">
              <a:solidFill>
                <a:schemeClr val="dk1"/>
              </a:solidFill>
            </a:endParaRPr>
          </a:p>
          <a:p>
            <a:pPr indent="-457189">
              <a:spcBef>
                <a:spcPts val="1200"/>
              </a:spcBef>
              <a:buClr>
                <a:schemeClr val="dk1"/>
              </a:buClr>
              <a:buSzPts val="1800"/>
              <a:buChar char="●"/>
            </a:pPr>
            <a:r>
              <a:rPr lang="fi-FI" sz="2400" b="1">
                <a:solidFill>
                  <a:schemeClr val="dk1"/>
                </a:solidFill>
              </a:rPr>
              <a:t>Ruokavirasto</a:t>
            </a:r>
            <a:r>
              <a:rPr lang="fi-FI" sz="2400">
                <a:solidFill>
                  <a:schemeClr val="dk1"/>
                </a:solidFill>
              </a:rPr>
              <a:t> valvoo ja tutkii ruoan turvallisuutta.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22" name="Google Shape;122;g38624323824_0_57"/>
          <p:cNvSpPr txBox="1">
            <a:spLocks noGrp="1"/>
          </p:cNvSpPr>
          <p:nvPr>
            <p:ph type="body" idx="4"/>
          </p:nvPr>
        </p:nvSpPr>
        <p:spPr>
          <a:xfrm>
            <a:off x="9265143" y="6236268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rgbClr val="FFFFFF"/>
                </a:solidFill>
              </a:rPr>
              <a:t>Lähde: Pixabay,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tsikko 1"/>
          <p:cNvSpPr>
            <a:spLocks noGrp="1"/>
          </p:cNvSpPr>
          <p:nvPr>
            <p:ph type="title"/>
          </p:nvPr>
        </p:nvSpPr>
        <p:spPr>
          <a:xfrm>
            <a:off x="3036889" y="260351"/>
            <a:ext cx="5894387" cy="923925"/>
          </a:xfrm>
        </p:spPr>
        <p:txBody>
          <a:bodyPr/>
          <a:lstStyle/>
          <a:p>
            <a:r>
              <a:rPr lang="fi-FI" altLang="fi-FI" b="1"/>
              <a:t>Puhdas vesi ja sanitaatio</a:t>
            </a:r>
          </a:p>
        </p:txBody>
      </p:sp>
      <p:sp>
        <p:nvSpPr>
          <p:cNvPr id="19459" name="Sisällön paikkamerkki 2"/>
          <p:cNvSpPr>
            <a:spLocks noGrp="1"/>
          </p:cNvSpPr>
          <p:nvPr>
            <p:ph sz="half" idx="1"/>
          </p:nvPr>
        </p:nvSpPr>
        <p:spPr>
          <a:xfrm>
            <a:off x="1484577" y="1346024"/>
            <a:ext cx="4686301" cy="5283200"/>
          </a:xfrm>
        </p:spPr>
        <p:txBody>
          <a:bodyPr>
            <a:noAutofit/>
          </a:bodyPr>
          <a:lstStyle/>
          <a:p>
            <a:r>
              <a:rPr lang="fi-FI" altLang="fi-FI" sz="2400" b="1" dirty="0" err="1"/>
              <a:t>Sanitaatio</a:t>
            </a:r>
            <a:endParaRPr lang="fi-FI" altLang="fi-FI" sz="2400" b="1" dirty="0"/>
          </a:p>
          <a:p>
            <a:pPr>
              <a:buFontTx/>
              <a:buChar char="-"/>
            </a:pPr>
            <a:r>
              <a:rPr lang="fi-FI" altLang="fi-FI" sz="2400" dirty="0"/>
              <a:t>keinot, joiden avulla virtsa, ulosteet ja muut jätevedet kerätään hygieenisellä tavalla</a:t>
            </a:r>
          </a:p>
          <a:p>
            <a:pPr>
              <a:buFontTx/>
              <a:buChar char="-"/>
            </a:pPr>
            <a:r>
              <a:rPr lang="fi-FI" altLang="fi-FI" sz="2400" dirty="0"/>
              <a:t>hygieeniset käymälät</a:t>
            </a:r>
          </a:p>
          <a:p>
            <a:pPr>
              <a:buFontTx/>
              <a:buChar char="-"/>
            </a:pPr>
            <a:r>
              <a:rPr lang="fi-FI" altLang="fi-FI" sz="2400" dirty="0"/>
              <a:t>käsienpesu</a:t>
            </a:r>
          </a:p>
          <a:p>
            <a:r>
              <a:rPr lang="fi-FI" altLang="fi-FI" sz="2400" b="1" dirty="0"/>
              <a:t>Ulosteiden pääsy juomaveteen</a:t>
            </a:r>
          </a:p>
          <a:p>
            <a:pPr>
              <a:buFontTx/>
              <a:buChar char="-"/>
            </a:pPr>
            <a:r>
              <a:rPr lang="fi-FI" altLang="fi-FI" sz="2400" dirty="0"/>
              <a:t>levittää tarttuvia tauteja ja loisia (ripuli, kolera, lavantauti, A-hepatiitti…)</a:t>
            </a:r>
          </a:p>
          <a:p>
            <a:r>
              <a:rPr lang="fi-FI" altLang="fi-FI" sz="2400" dirty="0"/>
              <a:t>Sulamisvedet, tulvavedet, eläimet (kaivoihin), </a:t>
            </a:r>
            <a:r>
              <a:rPr lang="fi-FI" altLang="fi-FI" sz="2400" dirty="0" err="1"/>
              <a:t>lannotteet</a:t>
            </a:r>
            <a:r>
              <a:rPr lang="fi-FI" altLang="fi-FI" sz="2400" dirty="0"/>
              <a:t>, kallioperästä radonia, arseenia, inhimilliset erehdykset (Nokia)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F662F53-DBF8-43AD-BDB4-648F408BE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3200" y="1346024"/>
            <a:ext cx="4543777" cy="4366154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fi-FI" sz="4400" b="1" dirty="0"/>
              <a:t>Vesivarojen ehtyminen (vesijalanjälki on kokonaiskulutuksen mittari)</a:t>
            </a:r>
          </a:p>
          <a:p>
            <a:pPr>
              <a:buFontTx/>
              <a:buChar char="-"/>
              <a:defRPr/>
            </a:pPr>
            <a:r>
              <a:rPr lang="fi-FI" sz="4400" dirty="0"/>
              <a:t>maapallon väkiluvun kasvu</a:t>
            </a:r>
          </a:p>
          <a:p>
            <a:pPr>
              <a:buFontTx/>
              <a:buChar char="-"/>
              <a:defRPr/>
            </a:pPr>
            <a:r>
              <a:rPr lang="fi-FI" sz="4400" dirty="0"/>
              <a:t>teollistuminen</a:t>
            </a:r>
          </a:p>
          <a:p>
            <a:pPr>
              <a:buFontTx/>
              <a:buChar char="-"/>
              <a:defRPr/>
            </a:pPr>
            <a:r>
              <a:rPr lang="fi-FI" sz="4400" dirty="0"/>
              <a:t>kaupungistuminen</a:t>
            </a:r>
          </a:p>
          <a:p>
            <a:pPr>
              <a:buFontTx/>
              <a:buChar char="-"/>
              <a:defRPr/>
            </a:pPr>
            <a:r>
              <a:rPr lang="fi-FI" sz="4400" dirty="0"/>
              <a:t>maatalouden keinokastelu</a:t>
            </a:r>
          </a:p>
          <a:p>
            <a:pPr>
              <a:buFontTx/>
              <a:buChar char="-"/>
              <a:defRPr/>
            </a:pPr>
            <a:r>
              <a:rPr lang="fi-FI" sz="4400" dirty="0"/>
              <a:t>ihmisten kulutustottumusten muutos, tuhlaileva vedenkäyttö</a:t>
            </a:r>
          </a:p>
          <a:p>
            <a:pPr marL="0" indent="0">
              <a:buNone/>
              <a:defRPr/>
            </a:pPr>
            <a:endParaRPr lang="fi-FI" sz="1800" dirty="0"/>
          </a:p>
          <a:p>
            <a:pPr>
              <a:buFontTx/>
              <a:buChar char="-"/>
              <a:defRPr/>
            </a:pPr>
            <a:endParaRPr lang="fi-FI" dirty="0"/>
          </a:p>
          <a:p>
            <a:pPr>
              <a:buFontTx/>
              <a:buChar char="-"/>
              <a:defRPr/>
            </a:pPr>
            <a:endParaRPr lang="fi-FI" dirty="0"/>
          </a:p>
        </p:txBody>
      </p:sp>
      <p:pic>
        <p:nvPicPr>
          <p:cNvPr id="19461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54" y="260351"/>
            <a:ext cx="120650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805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494</Words>
  <Application>Microsoft Office PowerPoint</Application>
  <PresentationFormat>Laajakuva</PresentationFormat>
  <Paragraphs>95</Paragraphs>
  <Slides>9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9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Open Sans</vt:lpstr>
      <vt:lpstr>Times New Roman</vt:lpstr>
      <vt:lpstr>Office-teema</vt:lpstr>
      <vt:lpstr>Studeo Layouts</vt:lpstr>
      <vt:lpstr>1_Studeo Layouts</vt:lpstr>
      <vt:lpstr>PowerPoint-esitys</vt:lpstr>
      <vt:lpstr>PowerPoint-esitys</vt:lpstr>
      <vt:lpstr>RUOAN JA JUOMAVEDEN MYRKYT JA LISÄAINEET</vt:lpstr>
      <vt:lpstr>PowerPoint-esitys</vt:lpstr>
      <vt:lpstr>Veden ja ruoan fysikaaliset, biologiset ja kemialliset altisteet </vt:lpstr>
      <vt:lpstr>…RUOAN JA JUOMAVEDEN MYRKYT JA LISÄAINEET  Ravintoon liittyviä ympäristöriskejä:</vt:lpstr>
      <vt:lpstr>…RUOAN JA JUOMAVEDEN MYRKYT JA LISÄAINEET</vt:lpstr>
      <vt:lpstr>PowerPoint-esitys</vt:lpstr>
      <vt:lpstr>Puhdas vesi ja sanitaatio</vt:lpstr>
    </vt:vector>
  </TitlesOfParts>
  <Company>Kouvolan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RUOAN JA JUOMAVEDEN MYRKYT JA LISÄAINEET</dc:title>
  <dc:creator>Löfström Leena</dc:creator>
  <cp:lastModifiedBy>Löfström Leena</cp:lastModifiedBy>
  <cp:revision>3</cp:revision>
  <dcterms:created xsi:type="dcterms:W3CDTF">2023-01-06T10:37:59Z</dcterms:created>
  <dcterms:modified xsi:type="dcterms:W3CDTF">2026-09-05T09:31:48Z</dcterms:modified>
</cp:coreProperties>
</file>