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</p:sldMasterIdLst>
  <p:notesMasterIdLst>
    <p:notesMasterId r:id="rId14"/>
  </p:notesMasterIdLst>
  <p:sldIdLst>
    <p:sldId id="257" r:id="rId4"/>
    <p:sldId id="259" r:id="rId5"/>
    <p:sldId id="272" r:id="rId6"/>
    <p:sldId id="275" r:id="rId7"/>
    <p:sldId id="260" r:id="rId8"/>
    <p:sldId id="274" r:id="rId9"/>
    <p:sldId id="262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747294-5C7F-4C13-8378-194DFF370A39}" v="5" dt="2026-09-06T17:51:09.6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55" d="100"/>
          <a:sy n="55" d="100"/>
        </p:scale>
        <p:origin x="7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öfström Leena" userId="1a386c4d-4ebf-4de0-8ffe-0d74508ed4b6" providerId="ADAL" clId="{2102CA33-7896-4CF4-856F-E57AD453801F}"/>
    <pc:docChg chg="undo custSel addSld delSld modSld sldOrd">
      <pc:chgData name="Löfström Leena" userId="1a386c4d-4ebf-4de0-8ffe-0d74508ed4b6" providerId="ADAL" clId="{2102CA33-7896-4CF4-856F-E57AD453801F}" dt="2026-09-06T17:53:24.064" v="109" actId="20577"/>
      <pc:docMkLst>
        <pc:docMk/>
      </pc:docMkLst>
      <pc:sldChg chg="addSp delSp add mod">
        <pc:chgData name="Löfström Leena" userId="1a386c4d-4ebf-4de0-8ffe-0d74508ed4b6" providerId="ADAL" clId="{2102CA33-7896-4CF4-856F-E57AD453801F}" dt="2026-09-04T12:06:02.501" v="2" actId="22"/>
        <pc:sldMkLst>
          <pc:docMk/>
          <pc:sldMk cId="0" sldId="259"/>
        </pc:sldMkLst>
      </pc:sldChg>
      <pc:sldChg chg="add ord">
        <pc:chgData name="Löfström Leena" userId="1a386c4d-4ebf-4de0-8ffe-0d74508ed4b6" providerId="ADAL" clId="{2102CA33-7896-4CF4-856F-E57AD453801F}" dt="2026-09-04T12:16:20.738" v="19"/>
        <pc:sldMkLst>
          <pc:docMk/>
          <pc:sldMk cId="0" sldId="260"/>
        </pc:sldMkLst>
      </pc:sldChg>
      <pc:sldChg chg="add ord">
        <pc:chgData name="Löfström Leena" userId="1a386c4d-4ebf-4de0-8ffe-0d74508ed4b6" providerId="ADAL" clId="{2102CA33-7896-4CF4-856F-E57AD453801F}" dt="2026-09-04T12:18:47.704" v="22"/>
        <pc:sldMkLst>
          <pc:docMk/>
          <pc:sldMk cId="0" sldId="262"/>
        </pc:sldMkLst>
      </pc:sldChg>
      <pc:sldChg chg="addSp modSp mod">
        <pc:chgData name="Löfström Leena" userId="1a386c4d-4ebf-4de0-8ffe-0d74508ed4b6" providerId="ADAL" clId="{2102CA33-7896-4CF4-856F-E57AD453801F}" dt="2026-09-06T17:53:24.064" v="109" actId="20577"/>
        <pc:sldMkLst>
          <pc:docMk/>
          <pc:sldMk cId="4138974468" sldId="267"/>
        </pc:sldMkLst>
        <pc:spChg chg="add mod">
          <ac:chgData name="Löfström Leena" userId="1a386c4d-4ebf-4de0-8ffe-0d74508ed4b6" providerId="ADAL" clId="{2102CA33-7896-4CF4-856F-E57AD453801F}" dt="2026-09-06T17:53:24.064" v="109" actId="20577"/>
          <ac:spMkLst>
            <pc:docMk/>
            <pc:sldMk cId="4138974468" sldId="267"/>
            <ac:spMk id="4" creationId="{B6F03379-8D9A-5BC6-58C4-936BF078AFBB}"/>
          </ac:spMkLst>
        </pc:spChg>
      </pc:sldChg>
      <pc:sldChg chg="ord">
        <pc:chgData name="Löfström Leena" userId="1a386c4d-4ebf-4de0-8ffe-0d74508ed4b6" providerId="ADAL" clId="{2102CA33-7896-4CF4-856F-E57AD453801F}" dt="2026-09-04T12:15:09.100" v="7"/>
        <pc:sldMkLst>
          <pc:docMk/>
          <pc:sldMk cId="2952266766" sldId="272"/>
        </pc:sldMkLst>
      </pc:sldChg>
      <pc:sldChg chg="ord">
        <pc:chgData name="Löfström Leena" userId="1a386c4d-4ebf-4de0-8ffe-0d74508ed4b6" providerId="ADAL" clId="{2102CA33-7896-4CF4-856F-E57AD453801F}" dt="2026-09-04T12:16:02.379" v="15"/>
        <pc:sldMkLst>
          <pc:docMk/>
          <pc:sldMk cId="2118501316" sldId="274"/>
        </pc:sldMkLst>
      </pc:sldChg>
      <pc:sldChg chg="ord">
        <pc:chgData name="Löfström Leena" userId="1a386c4d-4ebf-4de0-8ffe-0d74508ed4b6" providerId="ADAL" clId="{2102CA33-7896-4CF4-856F-E57AD453801F}" dt="2026-09-04T12:15:50.917" v="13"/>
        <pc:sldMkLst>
          <pc:docMk/>
          <pc:sldMk cId="4146373008" sldId="27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45DD6F-9CE2-4699-AD9E-EF839DE1F0B2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62BB27-F3D9-4126-BA3A-8D6D86C8B40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5810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6ff9f30d69_0_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1" name="Google Shape;91;g36ff9f30d6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005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40"/>
              <a:buFont typeface="Arial"/>
              <a:buChar char="•"/>
            </a:pPr>
            <a:r>
              <a:rPr lang="fi-FI" sz="21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Luontoliikunta tukee fyysistä, psyykkistä ja sosiaalista hyvinvointia, esim. </a:t>
            </a:r>
            <a:endParaRPr sz="21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9" name="Google Shape;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2F8377-C467-8BDE-859C-CD4B2110F4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C7C5ADB-63B1-AF70-950C-77ABE1AC4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F0603A7-C9B0-FF10-55DC-660055B17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DFC6-711E-469C-B859-B36E3D5B517A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77A6F84-3CA9-6DBC-EB53-881356195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118B0D-BE37-EA09-CC65-686129861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87A4-08B3-4CE3-9D6D-A38F71C9AD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23156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B29D065-D96D-F0B3-70D3-AD3E39ABF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2FE62FF-A68E-4374-8158-F89188B9C1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5CD2D05-D823-9E16-28B6-009B6CE9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DFC6-711E-469C-B859-B36E3D5B517A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3F3D0E4-26AD-CDE5-8F54-34B4A63FF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A9EE2AA-0158-626D-788D-99A195EF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87A4-08B3-4CE3-9D6D-A38F71C9AD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3597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65F7836-B6AC-F63B-ADEB-646E05072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34B2E27-72C4-4885-E1BB-099B17B710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513F934-9750-9A86-9ED6-1E2B85316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DFC6-711E-469C-B859-B36E3D5B517A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CDED722-5DDA-524C-7C24-8E16520E1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03B93C8-1C80-66A2-ABCD-C8C258EAF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87A4-08B3-4CE3-9D6D-A38F71C9AD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3219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786695B-DA21-6F09-0E8B-4EAA9D82B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900A74C-721E-F30D-AC1E-0D6412F9B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FAA109D-4F82-956C-60C0-DDF599AF11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F0DE909-EAF7-E312-EC8A-69B41E84B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DFC6-711E-469C-B859-B36E3D5B517A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2A7F910-A3B3-C6A2-F020-E37017262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823183F-C0EB-FD89-FEA0-14D34D8D2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87A4-08B3-4CE3-9D6D-A38F71C9AD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8453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23FBCBA-46BF-290A-3A04-B81C2827D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380B113-E726-93F9-2027-E513189DE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B98F06-96C3-EE46-A08A-AB8667B93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961E6946-7FC4-C624-0273-3E6AC9B66B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0213361-AA46-9B1B-B295-A057C077BD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96263BB-D2B2-9DC8-9828-903B10C4D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DFC6-711E-469C-B859-B36E3D5B517A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15AD1E2-1A67-84BC-1EA8-4DF728BCE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28127D9-B920-C1E1-2CDB-B04051385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87A4-08B3-4CE3-9D6D-A38F71C9AD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059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C917FF-A420-27FA-0635-8B184C696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760161CE-F155-0671-1A18-5600B8DD9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DFC6-711E-469C-B859-B36E3D5B517A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3C09CEC-4A14-2438-1152-0C6B3C62F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94D3CE5-C70D-6727-8CC3-59E7498CA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87A4-08B3-4CE3-9D6D-A38F71C9AD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58495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2F4EA8E-00E4-B3CE-362B-CB817AA2D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DFC6-711E-469C-B859-B36E3D5B517A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7DED0176-7301-A28C-5F86-03F1EC714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2CFF9A1-42AB-0F46-5F99-2DFFC726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87A4-08B3-4CE3-9D6D-A38F71C9AD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54688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95143DC-B9B8-FB3C-DFE6-A411EBA48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20FA0DA-9379-3EE6-AE08-0C2F7AC5D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B6F9D6C-DDD3-B312-B6BB-D36E1FEFC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BC16A73-2D6A-4AC7-5BD4-74556428D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DFC6-711E-469C-B859-B36E3D5B517A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2157A66-1738-17D7-43B3-25687FF33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07E8A46-7A51-BF64-DD67-1363E356C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87A4-08B3-4CE3-9D6D-A38F71C9AD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4781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B98084-F6B2-19CB-7111-A308C80A2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EF7972B3-B368-147B-0D2D-3EF14F5014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BE5FB18-BE04-9F1D-BE20-C27E8FA8FD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6B83783-018F-FC7A-16CF-D08188A19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DFC6-711E-469C-B859-B36E3D5B517A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BAE78427-5D69-B52C-B63E-48F23E12E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D1012F2-C61C-486F-B2B9-498E890BB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87A4-08B3-4CE3-9D6D-A38F71C9AD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4788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22070F-9E35-B3EF-483D-8A5B67D9E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414F3BA-51EB-B33E-F683-D095F5849E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3D79370-A8A8-2BBA-C5D9-7050D0F79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DFC6-711E-469C-B859-B36E3D5B517A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93CD68-E423-EDAA-0469-A26C4F71D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267DB0-05CF-2AD5-2900-2C78F3F0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87A4-08B3-4CE3-9D6D-A38F71C9AD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9152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08DAE1A-E68A-59D5-583D-7FC4392251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39EA89C-13F7-086D-1560-46F3796960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2343337-0F7B-4465-CECD-C9B13884A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ADFC6-711E-469C-B859-B36E3D5B517A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CFBCCE0-12CF-2379-371C-550303E12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514D288-AB94-A217-5AC7-DE3D376A8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887A4-08B3-4CE3-9D6D-A38F71C9AD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52967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999230C-9C61-4D42-A463-99C029E148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B275B45-8898-4244-8620-EC55DCEC23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44966F0-BB47-40FF-A314-01D3D5E7C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EE73AD4-DCB1-45F5-8D7B-D10B2658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44539E4-FCE1-4BD7-BAA9-1BD3232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21347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2A5AD8-AB85-4C83-B4E9-AE621A056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83552CC-C098-4C69-864A-CC357E1D5D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0BF6FDB-0DA7-4ADB-B50E-3A676337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318326-4401-4343-8F1E-C4D947B99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F7B2C5-30C4-4B55-B648-1CB824216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022367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0955C37-C282-4CA8-8CFC-11B9E6DEF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A3CD1CF-0CB9-464D-9400-063D38EEC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29929E-9A14-40EB-A01C-3E6CC293E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577E47-C62D-44C3-BFEC-912EFBD9A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13E337-D32B-47AA-A4CB-6E7E8A107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01042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528E25-B98F-46B6-9057-8124C97AD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43826C2-B2DE-45A7-AE3E-9E3432CE88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D716823-3F91-42EB-AD8A-A9EB624F5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4EB24D5-8685-4B05-A195-E20D0DC26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56D47B6-89BD-4B34-8767-9C62B11C7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D7F0ECA-9E88-4694-8143-5F870252B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93234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B1D6CC-DA19-43B8-92D1-74EF43AB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D60BAD9-B969-433E-905A-72440AD889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1AB337B-A29D-4D34-BDCD-0D31C81416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60978AD3-455D-4560-96A7-CF866146B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DF39D78-7D76-464C-ACF0-16B5ED76F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F8A66F7-4B69-4069-8BA1-C6BAD6B9B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2534FFC5-B7AD-463C-9C97-A71DDFA9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2EB94592-C895-4E0D-8550-960E7AC41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21313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B1F169-1EA3-4D50-B6CE-D0D554F29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DB3B0B8-DEE7-46BE-A1F1-F25564EF0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91A9013-615B-4BEB-B8DD-CD0B6631E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AD5F9B-2A31-4A87-8A94-9B5148F69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71175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FF86AB4-B5EE-43F0-8557-A2855987D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ACD1B0C-5B6B-490A-8536-A4B825AC87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7C8D580-3DCA-46BD-A9C6-845E6EED3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759290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6D8E3F-E7A2-4DCC-BD0F-7A442ED29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1878107-85F8-4636-8437-24B3D08D78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A26E0A3-EDBB-41B1-8BE7-0C8B308D77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42C9D25-B909-4DD3-9139-907DDD04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049132D-3A8F-44C2-88AB-540114A7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170ED08-8F3C-4C2E-9ADB-021B928F9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52755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353BB3C-4C32-4FC2-99B3-63111FFF0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D8B0FCC8-AD69-4777-8A01-EA4C89001E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D672E42-1A0E-4429-B7E5-8398D6D36F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95AB94B-E9CD-4B0A-A977-35E3728A9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8626862-3D03-489A-8A95-79BF46B29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BBE6C5-AE72-40D4-A70A-6AD8696F9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13161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1CCF6-AE83-4338-8D86-D5157E04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1351B71-9611-4379-A019-41486FB607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C731B5-9F32-42C9-A6F2-E522AEA66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3B8245-5E7F-4B46-94B7-2E0CBEC02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C1404F4-5FB5-4461-95FE-67F61420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43685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3BCD6F5-E34C-4CB3-9A67-0C46CDFF45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9E70756-5121-4B1A-9427-A8390FD536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574F3D-10EA-46E6-A674-4FE5B0F5D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20886-94D6-40BF-90AE-6114E509F23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1EE5A55-F621-480D-BD91-3D03DAC67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46DC09F-CCF6-4F36-8021-6652ABFC5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3674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151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10" name="Google Shape;10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132985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&amp; Image">
  <p:cSld name="Title &amp; Image">
    <p:bg>
      <p:bgPr>
        <a:solidFill>
          <a:srgbClr val="FFFFFF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12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151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10" name="Google Shape;10;p12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63600" y="4552156"/>
            <a:ext cx="10464800" cy="78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Open Sans"/>
              <a:buNone/>
              <a:defRPr sz="2800" b="0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3"/>
          </p:nvPr>
        </p:nvSpPr>
        <p:spPr>
          <a:xfrm>
            <a:off x="204355" y="6359460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37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15445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Left &amp; Paragraph with Title">
  <p:cSld name="Image Left &amp; Paragraph with 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13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13"/>
          <p:cNvSpPr txBox="1">
            <a:spLocks noGrp="1"/>
          </p:cNvSpPr>
          <p:nvPr>
            <p:ph type="body" idx="1"/>
          </p:nvPr>
        </p:nvSpPr>
        <p:spPr>
          <a:xfrm>
            <a:off x="6832600" y="718388"/>
            <a:ext cx="4704000" cy="9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body" idx="2"/>
          </p:nvPr>
        </p:nvSpPr>
        <p:spPr>
          <a:xfrm>
            <a:off x="6832600" y="1827847"/>
            <a:ext cx="4704000" cy="43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17" name="Google Shape;17;p13"/>
          <p:cNvSpPr>
            <a:spLocks noGrp="1"/>
          </p:cNvSpPr>
          <p:nvPr>
            <p:ph type="pic" idx="3"/>
          </p:nvPr>
        </p:nvSpPr>
        <p:spPr>
          <a:xfrm>
            <a:off x="127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13"/>
          <p:cNvSpPr txBox="1">
            <a:spLocks noGrp="1"/>
          </p:cNvSpPr>
          <p:nvPr>
            <p:ph type="body" idx="4"/>
          </p:nvPr>
        </p:nvSpPr>
        <p:spPr>
          <a:xfrm>
            <a:off x="207367" y="6388993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28668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 with Title">
  <p:cSld name="Bulletlist with 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14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14"/>
          <p:cNvSpPr txBox="1">
            <a:spLocks noGrp="1"/>
          </p:cNvSpPr>
          <p:nvPr>
            <p:ph type="body" idx="1"/>
          </p:nvPr>
        </p:nvSpPr>
        <p:spPr>
          <a:xfrm>
            <a:off x="863600" y="1581151"/>
            <a:ext cx="10464800" cy="45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74121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Open Sans"/>
              <a:buChar char="•"/>
              <a:defRPr sz="2667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801811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Right &amp; Paragraph with Title">
  <p:cSld name="Image Right &amp; Paragraph with 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5" name="Google Shape;25;p15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8823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799783" y="718388"/>
            <a:ext cx="4618000" cy="101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body" idx="3"/>
          </p:nvPr>
        </p:nvSpPr>
        <p:spPr>
          <a:xfrm>
            <a:off x="799783" y="1843087"/>
            <a:ext cx="4618000" cy="42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body" idx="4"/>
          </p:nvPr>
        </p:nvSpPr>
        <p:spPr>
          <a:xfrm>
            <a:off x="9295176" y="6390635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Open Sans"/>
              <a:buNone/>
              <a:defRPr sz="1733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40702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Paragraph with Title">
  <p:cSld name="Two Paragraph with Title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8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8"/>
          <p:cNvSpPr txBox="1">
            <a:spLocks noGrp="1"/>
          </p:cNvSpPr>
          <p:nvPr>
            <p:ph type="body" idx="1"/>
          </p:nvPr>
        </p:nvSpPr>
        <p:spPr>
          <a:xfrm>
            <a:off x="6306783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body" idx="2"/>
          </p:nvPr>
        </p:nvSpPr>
        <p:spPr>
          <a:xfrm>
            <a:off x="805873" y="719451"/>
            <a:ext cx="10630800" cy="9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3"/>
          </p:nvPr>
        </p:nvSpPr>
        <p:spPr>
          <a:xfrm>
            <a:off x="805872" y="1828909"/>
            <a:ext cx="5130000" cy="41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3047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30479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None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876651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Agenda" type="tx">
  <p:cSld name="Agenda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0"/>
          <p:cNvSpPr txBox="1">
            <a:spLocks noGrp="1"/>
          </p:cNvSpPr>
          <p:nvPr>
            <p:ph type="title"/>
          </p:nvPr>
        </p:nvSpPr>
        <p:spPr>
          <a:xfrm>
            <a:off x="863600" y="754383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t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Open Sans"/>
              <a:buNone/>
              <a:defRPr sz="3733" b="1" i="0">
                <a:latin typeface="Open Sans"/>
                <a:ea typeface="Open Sans"/>
                <a:cs typeface="Open Sans"/>
                <a:sym typeface="Open Sans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body" idx="1"/>
          </p:nvPr>
        </p:nvSpPr>
        <p:spPr>
          <a:xfrm>
            <a:off x="863600" y="1539240"/>
            <a:ext cx="10464800" cy="45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0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37" name="Google Shape;37;p20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24171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ulletlist">
  <p:cSld name="Bulletlis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1"/>
          <p:cNvSpPr txBox="1">
            <a:spLocks noGrp="1"/>
          </p:cNvSpPr>
          <p:nvPr>
            <p:ph type="body" idx="1"/>
          </p:nvPr>
        </p:nvSpPr>
        <p:spPr>
          <a:xfrm>
            <a:off x="863600" y="808989"/>
            <a:ext cx="10464800" cy="30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17150" rIns="34275" bIns="17150" anchor="t" anchorCtr="0">
            <a:noAutofit/>
          </a:bodyPr>
          <a:lstStyle>
            <a:lvl1pPr marL="609585" marR="0" lvl="0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1219170" marR="0" lvl="1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828754" marR="0" lvl="2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2438339" marR="0" lvl="3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3047924" marR="0" lvl="4" indent="-482588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Open Sans"/>
              <a:buChar char="•"/>
              <a:defRPr sz="28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3657509" marR="0" lvl="5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4267093" marR="0" lvl="6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4876678" marR="0" lvl="7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5486263" marR="0" lvl="8" indent="-30479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4267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pic>
        <p:nvPicPr>
          <p:cNvPr id="40" name="Google Shape;40;p21" descr="Studeo_Logo_Musta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9651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143711F7-38FD-A379-47B4-9638B12B9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80E48F5-1534-2B1F-5FE6-99FCDBEF26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2909AE9-A30A-2FCC-D792-BAA92A62CE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4ADFC6-711E-469C-B859-B36E3D5B517A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8745A2E-43E1-535C-E70B-98B695EB6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72E27E4-54F9-526E-E93E-ECB65692D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0887A4-08B3-4CE3-9D6D-A38F71C9AD8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9182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270D5D2F-EBCA-4961-A65F-878914F34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B053E8C-F46A-4BE3-AC1C-797C12E98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7946D58-41C0-4CD4-8D6A-7214DD2FCA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C20886-94D6-40BF-90AE-6114E509F23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5D7F183-FEA2-4A49-BD83-FABB0E0B73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CA2F7D-F6C0-4708-928D-12CB87074F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D0C504-9F56-4EC1-94DA-D164E99E50B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93803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1" descr="Studeo_Logo_Musta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0861272" y="6249038"/>
            <a:ext cx="1178325" cy="51294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1"/>
          <p:cNvSpPr txBox="1">
            <a:spLocks noGrp="1"/>
          </p:cNvSpPr>
          <p:nvPr>
            <p:ph type="title"/>
          </p:nvPr>
        </p:nvSpPr>
        <p:spPr>
          <a:xfrm>
            <a:off x="863600" y="2214240"/>
            <a:ext cx="10464800" cy="13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9050" tIns="19050" rIns="19050" bIns="19050" anchor="b" anchorCtr="0">
            <a:norm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684676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 descr="Joukko ihmisiä, jotka ovat näyttämöllä">
            <a:extLst>
              <a:ext uri="{FF2B5EF4-FFF2-40B4-BE49-F238E27FC236}">
                <a16:creationId xmlns:a16="http://schemas.microsoft.com/office/drawing/2014/main" id="{09BD50BA-391B-3A61-9192-6F246AC8F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64" b="-1"/>
          <a:stretch>
            <a:fillRect/>
          </a:stretch>
        </p:blipFill>
        <p:spPr>
          <a:xfrm>
            <a:off x="0" y="-10481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Kuva 4" descr="Sateenkaaren rasteriaallot">
            <a:extLst>
              <a:ext uri="{FF2B5EF4-FFF2-40B4-BE49-F238E27FC236}">
                <a16:creationId xmlns:a16="http://schemas.microsoft.com/office/drawing/2014/main" id="{3B22189A-1BDC-8668-07C4-0C0F4C2AF7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2" r="24885" b="2"/>
          <a:stretch>
            <a:fillRect/>
          </a:stretch>
        </p:blipFill>
        <p:spPr>
          <a:xfrm>
            <a:off x="5790353" y="-10481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77752B37-63D2-B042-2A66-A090E844ED87}"/>
              </a:ext>
            </a:extLst>
          </p:cNvPr>
          <p:cNvSpPr txBox="1"/>
          <p:nvPr/>
        </p:nvSpPr>
        <p:spPr>
          <a:xfrm>
            <a:off x="242104" y="516925"/>
            <a:ext cx="6235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dirty="0">
                <a:solidFill>
                  <a:schemeClr val="bg1"/>
                </a:solidFill>
              </a:rPr>
              <a:t>Terveyteen vaikuttavat ympäristötekijät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F2E56180-6DDF-0C8F-1366-8E076829490C}"/>
              </a:ext>
            </a:extLst>
          </p:cNvPr>
          <p:cNvSpPr txBox="1"/>
          <p:nvPr/>
        </p:nvSpPr>
        <p:spPr>
          <a:xfrm>
            <a:off x="3392173" y="2031318"/>
            <a:ext cx="4849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7200" dirty="0">
                <a:solidFill>
                  <a:srgbClr val="FFFF00"/>
                </a:solidFill>
              </a:rPr>
              <a:t>MELU</a:t>
            </a:r>
          </a:p>
        </p:txBody>
      </p:sp>
      <p:sp>
        <p:nvSpPr>
          <p:cNvPr id="10" name="Räjähdys: 14 pistettä 9">
            <a:extLst>
              <a:ext uri="{FF2B5EF4-FFF2-40B4-BE49-F238E27FC236}">
                <a16:creationId xmlns:a16="http://schemas.microsoft.com/office/drawing/2014/main" id="{E1121DD2-58F0-815B-9832-800F44770E90}"/>
              </a:ext>
            </a:extLst>
          </p:cNvPr>
          <p:cNvSpPr/>
          <p:nvPr/>
        </p:nvSpPr>
        <p:spPr>
          <a:xfrm>
            <a:off x="6719909" y="835869"/>
            <a:ext cx="5472092" cy="1777518"/>
          </a:xfrm>
          <a:prstGeom prst="irregularSeal2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4800" dirty="0">
                <a:solidFill>
                  <a:schemeClr val="tx1"/>
                </a:solidFill>
              </a:rPr>
              <a:t>SÄTEILY</a:t>
            </a:r>
          </a:p>
        </p:txBody>
      </p:sp>
    </p:spTree>
    <p:extLst>
      <p:ext uri="{BB962C8B-B14F-4D97-AF65-F5344CB8AC3E}">
        <p14:creationId xmlns:p14="http://schemas.microsoft.com/office/powerpoint/2010/main" val="139131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g36ff9f30d69_0_1" title="cityscape-313216_1280(1)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039"/>
          <a:stretch/>
        </p:blipFill>
        <p:spPr>
          <a:xfrm>
            <a:off x="5757800" y="1"/>
            <a:ext cx="6454699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g36ff9f30d69_0_1"/>
          <p:cNvSpPr txBox="1">
            <a:spLocks noGrp="1"/>
          </p:cNvSpPr>
          <p:nvPr>
            <p:ph type="body" idx="1"/>
          </p:nvPr>
        </p:nvSpPr>
        <p:spPr>
          <a:xfrm>
            <a:off x="440100" y="433100"/>
            <a:ext cx="5024400" cy="152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>
              <a:buClr>
                <a:schemeClr val="dk1"/>
              </a:buClr>
            </a:pPr>
            <a:r>
              <a:rPr lang="fi-FI">
                <a:solidFill>
                  <a:srgbClr val="333333"/>
                </a:solidFill>
              </a:rPr>
              <a:t>Fysikaaliset ympäristötekijät ovat monenlaisia</a:t>
            </a:r>
            <a:endParaRPr>
              <a:solidFill>
                <a:srgbClr val="333333"/>
              </a:solidFill>
            </a:endParaRPr>
          </a:p>
          <a:p>
            <a:pPr marL="0" indent="0">
              <a:buClr>
                <a:schemeClr val="dk1"/>
              </a:buClr>
            </a:pPr>
            <a:endParaRPr>
              <a:solidFill>
                <a:srgbClr val="333333"/>
              </a:solidFill>
            </a:endParaRPr>
          </a:p>
          <a:p>
            <a:pPr marL="0" indent="0">
              <a:buClr>
                <a:schemeClr val="dk1"/>
              </a:buClr>
            </a:pPr>
            <a:endParaRPr>
              <a:solidFill>
                <a:srgbClr val="333333"/>
              </a:solidFill>
            </a:endParaRPr>
          </a:p>
          <a:p>
            <a:pPr marL="0" indent="0">
              <a:buClr>
                <a:schemeClr val="dk1"/>
              </a:buClr>
            </a:pPr>
            <a:endParaRPr>
              <a:solidFill>
                <a:srgbClr val="333333"/>
              </a:solidFill>
            </a:endParaRPr>
          </a:p>
          <a:p>
            <a:pPr marL="0" indent="0">
              <a:buClr>
                <a:schemeClr val="dk1"/>
              </a:buClr>
            </a:pPr>
            <a:endParaRPr>
              <a:solidFill>
                <a:srgbClr val="333333"/>
              </a:solidFill>
            </a:endParaRPr>
          </a:p>
        </p:txBody>
      </p:sp>
      <p:sp>
        <p:nvSpPr>
          <p:cNvPr id="95" name="Google Shape;95;g36ff9f30d69_0_1"/>
          <p:cNvSpPr txBox="1">
            <a:spLocks noGrp="1"/>
          </p:cNvSpPr>
          <p:nvPr>
            <p:ph type="body" idx="3"/>
          </p:nvPr>
        </p:nvSpPr>
        <p:spPr>
          <a:xfrm>
            <a:off x="440100" y="2102000"/>
            <a:ext cx="5024400" cy="401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457189" indent="-457189">
              <a:buClr>
                <a:schemeClr val="dk1"/>
              </a:buClr>
              <a:buChar char="●"/>
            </a:pPr>
            <a:r>
              <a:rPr lang="fi-FI" b="1">
                <a:solidFill>
                  <a:schemeClr val="dk1"/>
                </a:solidFill>
              </a:rPr>
              <a:t>Säteily</a:t>
            </a:r>
            <a:r>
              <a:rPr lang="fi-FI">
                <a:solidFill>
                  <a:schemeClr val="dk1"/>
                </a:solidFill>
              </a:rPr>
              <a:t> ja </a:t>
            </a:r>
            <a:r>
              <a:rPr lang="fi-FI" b="1">
                <a:solidFill>
                  <a:schemeClr val="dk1"/>
                </a:solidFill>
              </a:rPr>
              <a:t>melu </a:t>
            </a:r>
            <a:r>
              <a:rPr lang="fi-FI">
                <a:solidFill>
                  <a:schemeClr val="dk1"/>
                </a:solidFill>
              </a:rPr>
              <a:t>ovat Suomessa merkittävimpiä terveyteen vaikuttavia </a:t>
            </a:r>
            <a:r>
              <a:rPr lang="fi-FI" b="1">
                <a:solidFill>
                  <a:schemeClr val="dk1"/>
                </a:solidFill>
              </a:rPr>
              <a:t>fysikaalisia ympäristö- tekijöitä</a:t>
            </a:r>
            <a:r>
              <a:rPr lang="fi-FI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marL="457189" indent="-457189">
              <a:buClr>
                <a:schemeClr val="dk1"/>
              </a:buClr>
              <a:buChar char="●"/>
            </a:pPr>
            <a:r>
              <a:rPr lang="fi-FI">
                <a:solidFill>
                  <a:schemeClr val="dk1"/>
                </a:solidFill>
              </a:rPr>
              <a:t>Myös </a:t>
            </a:r>
            <a:r>
              <a:rPr lang="fi-FI" b="1">
                <a:solidFill>
                  <a:schemeClr val="dk1"/>
                </a:solidFill>
              </a:rPr>
              <a:t>lämpötila</a:t>
            </a:r>
            <a:r>
              <a:rPr lang="fi-FI">
                <a:solidFill>
                  <a:schemeClr val="dk1"/>
                </a:solidFill>
              </a:rPr>
              <a:t>, </a:t>
            </a:r>
            <a:r>
              <a:rPr lang="fi-FI" b="1">
                <a:solidFill>
                  <a:schemeClr val="dk1"/>
                </a:solidFill>
              </a:rPr>
              <a:t>valo </a:t>
            </a:r>
            <a:r>
              <a:rPr lang="fi-FI">
                <a:solidFill>
                  <a:schemeClr val="dk1"/>
                </a:solidFill>
              </a:rPr>
              <a:t>sekä </a:t>
            </a:r>
            <a:r>
              <a:rPr lang="fi-FI" b="1">
                <a:solidFill>
                  <a:schemeClr val="dk1"/>
                </a:solidFill>
              </a:rPr>
              <a:t>tärinä</a:t>
            </a:r>
            <a:r>
              <a:rPr lang="fi-FI">
                <a:solidFill>
                  <a:schemeClr val="dk1"/>
                </a:solidFill>
              </a:rPr>
              <a:t> ovat fysikaalisia ympäristötekijöitä, joilla on terveysvaikutuksia.</a:t>
            </a:r>
            <a:endParaRPr>
              <a:solidFill>
                <a:schemeClr val="dk1"/>
              </a:solidFill>
            </a:endParaRPr>
          </a:p>
          <a:p>
            <a:pPr indent="0"/>
            <a:endParaRPr>
              <a:solidFill>
                <a:schemeClr val="dk1"/>
              </a:solidFill>
            </a:endParaRPr>
          </a:p>
        </p:txBody>
      </p:sp>
      <p:sp>
        <p:nvSpPr>
          <p:cNvPr id="96" name="Google Shape;96;g36ff9f30d69_0_1"/>
          <p:cNvSpPr txBox="1">
            <a:spLocks noGrp="1"/>
          </p:cNvSpPr>
          <p:nvPr>
            <p:ph type="body" idx="4"/>
          </p:nvPr>
        </p:nvSpPr>
        <p:spPr>
          <a:xfrm>
            <a:off x="9291609" y="6421601"/>
            <a:ext cx="26356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>
                <a:solidFill>
                  <a:srgbClr val="FFFFFF"/>
                </a:solidFill>
              </a:rPr>
              <a:t>Lähde: Pixabay, CC0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C90A0B-A372-45C8-B67B-7858FD9D5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39057"/>
            <a:ext cx="5181600" cy="905824"/>
          </a:xfrm>
        </p:spPr>
        <p:txBody>
          <a:bodyPr/>
          <a:lstStyle/>
          <a:p>
            <a:r>
              <a:rPr lang="fi-FI" b="1" dirty="0"/>
              <a:t>Säteily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EFFFACD-EF23-4385-BA50-BD2F25BD39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8000" y="944880"/>
            <a:ext cx="5511800" cy="5407411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IONISOIMATON SÄTEILY</a:t>
            </a:r>
          </a:p>
          <a:p>
            <a:r>
              <a:rPr lang="fi-FI" sz="2000" dirty="0"/>
              <a:t>Auringon valo, lämpö ja UV-säteily</a:t>
            </a:r>
          </a:p>
          <a:p>
            <a:r>
              <a:rPr lang="fi-FI" sz="2000" dirty="0"/>
              <a:t>Sähkölinjoista ja -laitteista tulevaa säteilyä</a:t>
            </a:r>
          </a:p>
          <a:p>
            <a:r>
              <a:rPr lang="fi-FI" sz="2000" dirty="0"/>
              <a:t>Merkittävimmät vaikutukset terveyteen on auringosta tulevalla säteilyllä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253BC17E-1255-44A8-B2D3-7CB87B604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02400" y="944880"/>
            <a:ext cx="5181600" cy="5232083"/>
          </a:xfrm>
        </p:spPr>
        <p:txBody>
          <a:bodyPr/>
          <a:lstStyle/>
          <a:p>
            <a:pPr marL="0" indent="0">
              <a:buNone/>
            </a:pPr>
            <a:r>
              <a:rPr lang="fi-FI" dirty="0"/>
              <a:t>IONISOIVA SÄTEILY</a:t>
            </a:r>
          </a:p>
          <a:p>
            <a:r>
              <a:rPr lang="fi-FI" sz="2000" dirty="0"/>
              <a:t>Radioaktiivisten aineiden ja röntgenlaitteiden synnyttämää säteilyä</a:t>
            </a:r>
          </a:p>
          <a:p>
            <a:r>
              <a:rPr lang="fi-FI" sz="2000" dirty="0"/>
              <a:t>Maaperän radon tai avaruudesta tuleva kosminen taustasäteily</a:t>
            </a:r>
          </a:p>
          <a:p>
            <a:r>
              <a:rPr lang="fi-FI" sz="2000" dirty="0"/>
              <a:t>Suomessa ionisoivan säteilyn haitoista yli puolet aiheutuu radonista</a:t>
            </a:r>
          </a:p>
        </p:txBody>
      </p:sp>
      <p:pic>
        <p:nvPicPr>
          <p:cNvPr id="5" name="Kuva 4" descr="Kuva, joka sisältää kohteen taivas, ulko, pylväs, järvi&#10;&#10;Kuvaus luotu automaattisesti">
            <a:extLst>
              <a:ext uri="{FF2B5EF4-FFF2-40B4-BE49-F238E27FC236}">
                <a16:creationId xmlns:a16="http://schemas.microsoft.com/office/drawing/2014/main" id="{1B2CFADE-9561-419E-BBEE-43F286E54C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895600"/>
            <a:ext cx="5425440" cy="3421757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EBC37BDD-9AB4-422C-8E43-C85AD21DECF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427" y="3596640"/>
            <a:ext cx="4845546" cy="2720717"/>
          </a:xfrm>
          <a:prstGeom prst="rect">
            <a:avLst/>
          </a:prstGeom>
        </p:spPr>
      </p:pic>
      <p:pic>
        <p:nvPicPr>
          <p:cNvPr id="11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149BE5AB-B282-49D1-B99E-EF5AFDCF8CC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82" y="184964"/>
            <a:ext cx="1861424" cy="42893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9D49874B-D607-4900-BB45-638EBC10BD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3141" y="6352292"/>
            <a:ext cx="2069305" cy="514350"/>
          </a:xfrm>
          <a:prstGeom prst="rect">
            <a:avLst/>
          </a:prstGeom>
        </p:spPr>
      </p:pic>
      <p:sp>
        <p:nvSpPr>
          <p:cNvPr id="14" name="Tekstiruutu 13">
            <a:extLst>
              <a:ext uri="{FF2B5EF4-FFF2-40B4-BE49-F238E27FC236}">
                <a16:creationId xmlns:a16="http://schemas.microsoft.com/office/drawing/2014/main" id="{67673D8B-E0F7-4259-8B3B-FEE7F4634BDD}"/>
              </a:ext>
            </a:extLst>
          </p:cNvPr>
          <p:cNvSpPr txBox="1"/>
          <p:nvPr/>
        </p:nvSpPr>
        <p:spPr>
          <a:xfrm>
            <a:off x="508000" y="6455578"/>
            <a:ext cx="54254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Unsplash.com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 / Andrey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Metelev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 Extra Light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BE98A8AC-8B9E-4C22-89EB-629FB8649677}"/>
              </a:ext>
            </a:extLst>
          </p:cNvPr>
          <p:cNvSpPr txBox="1"/>
          <p:nvPr/>
        </p:nvSpPr>
        <p:spPr>
          <a:xfrm>
            <a:off x="6670427" y="6437549"/>
            <a:ext cx="35022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Unsplash.com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 /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Umanoide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 Extra Light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2266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5F8C2A-D83C-442A-8E69-122BAA8EB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494" y="195738"/>
            <a:ext cx="4306131" cy="1325563"/>
          </a:xfrm>
        </p:spPr>
        <p:txBody>
          <a:bodyPr>
            <a:normAutofit/>
          </a:bodyPr>
          <a:lstStyle/>
          <a:p>
            <a:r>
              <a:rPr lang="fi-FI" sz="3200" b="1" dirty="0">
                <a:solidFill>
                  <a:schemeClr val="accent1">
                    <a:lumMod val="50000"/>
                  </a:schemeClr>
                </a:solidFill>
              </a:rPr>
              <a:t>Ionisoiva säteily aiheuttaa perimän muutoksia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2E70D8-6522-4C8F-9006-C5EAB318F6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3494" y="1937385"/>
            <a:ext cx="439058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Äkilliset suuret kerta-annokset</a:t>
            </a:r>
          </a:p>
          <a:p>
            <a:r>
              <a:rPr lang="fi-FI" sz="2400" dirty="0"/>
              <a:t>Erittäin harvinaisia</a:t>
            </a:r>
          </a:p>
          <a:p>
            <a:r>
              <a:rPr lang="fi-FI" sz="2400" dirty="0"/>
              <a:t>Syynä esim. ydinvoimalaonnettomuudet</a:t>
            </a:r>
          </a:p>
          <a:p>
            <a:pPr marL="0" indent="0">
              <a:buNone/>
            </a:pPr>
            <a:r>
              <a:rPr lang="fi-FI" sz="2400" dirty="0"/>
              <a:t>Terveyshaitat mittavia, esim. </a:t>
            </a:r>
          </a:p>
          <a:p>
            <a:r>
              <a:rPr lang="fi-FI" sz="2400" dirty="0"/>
              <a:t>palovammat</a:t>
            </a:r>
          </a:p>
          <a:p>
            <a:r>
              <a:rPr lang="fi-FI" sz="2400" dirty="0"/>
              <a:t>sikiövauriot</a:t>
            </a:r>
          </a:p>
          <a:p>
            <a:r>
              <a:rPr lang="fi-FI" sz="2400" dirty="0"/>
              <a:t>k</a:t>
            </a:r>
            <a:r>
              <a:rPr lang="fi-FI" sz="2400"/>
              <a:t>uolema</a:t>
            </a:r>
            <a:endParaRPr lang="fi-FI" sz="24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5F310EC-E0EA-4453-A714-B3B22ADC9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59520" y="1717040"/>
            <a:ext cx="3176906" cy="44599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Pienet säteilyannokset pitkän ajan kuluessa</a:t>
            </a:r>
          </a:p>
          <a:p>
            <a:r>
              <a:rPr lang="fi-FI" sz="2400" dirty="0"/>
              <a:t>Koko elinaikana kertynyt kumulatiivinen säteilyannos</a:t>
            </a:r>
          </a:p>
          <a:p>
            <a:r>
              <a:rPr lang="fi-FI" sz="2400" dirty="0"/>
              <a:t>DNA:ssa tapahtuneet mutaatiot lisäävät syöpäriskiä</a:t>
            </a:r>
          </a:p>
          <a:p>
            <a:r>
              <a:rPr lang="fi-FI" sz="2400" dirty="0"/>
              <a:t>Esim. radonin pääsy</a:t>
            </a:r>
            <a:r>
              <a:rPr lang="fi-FI" sz="2000" dirty="0"/>
              <a:t> </a:t>
            </a:r>
            <a:r>
              <a:rPr lang="fi-FI" sz="2400" dirty="0"/>
              <a:t>sisäilmaan tai kaivoveteen</a:t>
            </a:r>
          </a:p>
        </p:txBody>
      </p:sp>
      <p:pic>
        <p:nvPicPr>
          <p:cNvPr id="6" name="Kuva 5" descr="Kuva, joka sisältää kohteen ketju, metalliastiat&#10;&#10;Kuvaus luotu automaattisesti">
            <a:extLst>
              <a:ext uri="{FF2B5EF4-FFF2-40B4-BE49-F238E27FC236}">
                <a16:creationId xmlns:a16="http://schemas.microsoft.com/office/drawing/2014/main" id="{45C6D4EB-917B-476C-91AC-2CDB981DD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52799" y="1500188"/>
            <a:ext cx="6858000" cy="3857625"/>
          </a:xfrm>
          <a:prstGeom prst="rect">
            <a:avLst/>
          </a:prstGeom>
        </p:spPr>
      </p:pic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228185CC-0FB3-4306-B3D3-300294FE38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82" y="184964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65AC688B-8E9B-4C9B-B49E-4F784D6564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3141" y="6288723"/>
            <a:ext cx="2069305" cy="51435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557E3EC2-193E-46D0-B7DF-595F27755587}"/>
              </a:ext>
            </a:extLst>
          </p:cNvPr>
          <p:cNvSpPr txBox="1"/>
          <p:nvPr/>
        </p:nvSpPr>
        <p:spPr>
          <a:xfrm>
            <a:off x="66675" y="6391275"/>
            <a:ext cx="4786311" cy="313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Unsplash.com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 /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Brano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 Extra Light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373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7"/>
          <p:cNvSpPr txBox="1"/>
          <p:nvPr/>
        </p:nvSpPr>
        <p:spPr>
          <a:xfrm>
            <a:off x="454951" y="1383313"/>
            <a:ext cx="11392400" cy="450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237061" indent="-118530" defTabSz="1219170">
              <a:lnSpc>
                <a:spcPct val="115000"/>
              </a:lnSpc>
              <a:spcBef>
                <a:spcPts val="400"/>
              </a:spcBef>
              <a:buClr>
                <a:srgbClr val="333333"/>
              </a:buClr>
              <a:buSzPts val="1300"/>
            </a:pPr>
            <a:endParaRPr sz="1733" kern="0">
              <a:solidFill>
                <a:srgbClr val="333333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2" name="Google Shape;102;p7"/>
          <p:cNvSpPr txBox="1">
            <a:spLocks noGrp="1"/>
          </p:cNvSpPr>
          <p:nvPr>
            <p:ph type="body" idx="1"/>
          </p:nvPr>
        </p:nvSpPr>
        <p:spPr>
          <a:xfrm>
            <a:off x="6441167" y="410100"/>
            <a:ext cx="5453200" cy="97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/>
              <a:t>Radon voi aiheuttaa keuhkosyöpää</a:t>
            </a:r>
            <a:endParaRPr/>
          </a:p>
        </p:txBody>
      </p:sp>
      <p:sp>
        <p:nvSpPr>
          <p:cNvPr id="103" name="Google Shape;103;p7"/>
          <p:cNvSpPr txBox="1">
            <a:spLocks noGrp="1"/>
          </p:cNvSpPr>
          <p:nvPr>
            <p:ph type="body" idx="2"/>
          </p:nvPr>
        </p:nvSpPr>
        <p:spPr>
          <a:xfrm>
            <a:off x="6289567" y="1590933"/>
            <a:ext cx="5604800" cy="505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indent="-474121">
              <a:buSzPts val="2000"/>
              <a:buChar char="●"/>
            </a:pPr>
            <a:r>
              <a:rPr lang="fi-FI" sz="2667" b="1"/>
              <a:t>Radon </a:t>
            </a:r>
            <a:r>
              <a:rPr lang="fi-FI" sz="2667"/>
              <a:t>on hajuton, mauton ja näkymätön radioaktiivinen kaasu, jota vapautuu maaperästä rakennusten sisäilmaan.</a:t>
            </a:r>
            <a:endParaRPr sz="2667"/>
          </a:p>
          <a:p>
            <a:pPr indent="-474121">
              <a:buSzPts val="2000"/>
              <a:buChar char="●"/>
            </a:pPr>
            <a:r>
              <a:rPr lang="fi-FI" sz="2667"/>
              <a:t>Radon lisää keuhkosyövän riskiä.</a:t>
            </a:r>
            <a:endParaRPr sz="2667"/>
          </a:p>
          <a:p>
            <a:pPr lvl="1" indent="-465655">
              <a:lnSpc>
                <a:spcPct val="100000"/>
              </a:lnSpc>
              <a:buSzPts val="1900"/>
              <a:buChar char="○"/>
            </a:pPr>
            <a:r>
              <a:rPr lang="fi-FI" sz="2533"/>
              <a:t>Suomessa noin 300 tapausta vuodessa</a:t>
            </a:r>
            <a:endParaRPr sz="2533"/>
          </a:p>
          <a:p>
            <a:pPr indent="-474121">
              <a:buSzPts val="2000"/>
              <a:buChar char="●"/>
            </a:pPr>
            <a:r>
              <a:rPr lang="fi-FI" sz="2667"/>
              <a:t>Radonpitoisuuksia voidaan vähentää rakennusteknisin keinoin ja ilmanvaihdon avulla.</a:t>
            </a:r>
            <a:endParaRPr sz="2667"/>
          </a:p>
          <a:p>
            <a:pPr indent="0"/>
            <a:endParaRPr/>
          </a:p>
        </p:txBody>
      </p:sp>
      <p:pic>
        <p:nvPicPr>
          <p:cNvPr id="104" name="Google Shape;104;p7" title="living-room-couch-interior-room.jpg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>
            <a:alphaModFix/>
          </a:blip>
          <a:srcRect l="1448"/>
          <a:stretch/>
        </p:blipFill>
        <p:spPr>
          <a:xfrm>
            <a:off x="0" y="0"/>
            <a:ext cx="628956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7"/>
          <p:cNvSpPr txBox="1">
            <a:spLocks noGrp="1"/>
          </p:cNvSpPr>
          <p:nvPr>
            <p:ph type="body" idx="4"/>
          </p:nvPr>
        </p:nvSpPr>
        <p:spPr>
          <a:xfrm>
            <a:off x="0" y="6519093"/>
            <a:ext cx="4157200" cy="4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/>
            <a:r>
              <a:rPr lang="fi-FI">
                <a:solidFill>
                  <a:srgbClr val="FFFFFF"/>
                </a:solidFill>
              </a:rPr>
              <a:t>Lähde: Piqsels, CC0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323895E-0BF7-4265-A2DB-95C791D2E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" y="174942"/>
            <a:ext cx="3581396" cy="1308418"/>
          </a:xfrm>
        </p:spPr>
        <p:txBody>
          <a:bodyPr>
            <a:normAutofit/>
          </a:bodyPr>
          <a:lstStyle/>
          <a:p>
            <a:r>
              <a:rPr lang="fi-FI" sz="3600" b="1" dirty="0">
                <a:solidFill>
                  <a:srgbClr val="0099CC"/>
                </a:solidFill>
              </a:rPr>
              <a:t>Auringon säteilyn terveysvaikutuksia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A1E106F-75C3-40F3-9061-BCC9057EF2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975" y="1619250"/>
            <a:ext cx="3581398" cy="4743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Liikaa UV-säteilyä </a:t>
            </a:r>
          </a:p>
          <a:p>
            <a:r>
              <a:rPr lang="fi-FI" sz="2000" dirty="0"/>
              <a:t>Ihon palaminen, ihosyöpäriski kasvaa</a:t>
            </a:r>
          </a:p>
          <a:p>
            <a:r>
              <a:rPr lang="fi-FI" sz="2000" dirty="0"/>
              <a:t>Nopeuttaa ihon rypistymistä ja kaihin muodostumista</a:t>
            </a:r>
          </a:p>
          <a:p>
            <a:pPr marL="0" indent="0">
              <a:buNone/>
            </a:pPr>
            <a:r>
              <a:rPr lang="fi-FI" sz="2400" b="1" dirty="0"/>
              <a:t>Liikaa lämpösäteilyä</a:t>
            </a:r>
          </a:p>
          <a:p>
            <a:r>
              <a:rPr lang="fi-FI" sz="2000" dirty="0"/>
              <a:t>Nestehukka</a:t>
            </a:r>
          </a:p>
          <a:p>
            <a:r>
              <a:rPr lang="fi-FI" sz="2000" dirty="0"/>
              <a:t>Lämpöuupumus</a:t>
            </a:r>
          </a:p>
          <a:p>
            <a:r>
              <a:rPr lang="fi-FI" sz="2000" dirty="0"/>
              <a:t>Lämpöhalvaus</a:t>
            </a:r>
          </a:p>
          <a:p>
            <a:pPr marL="0" indent="0">
              <a:buNone/>
            </a:pPr>
            <a:r>
              <a:rPr lang="fi-FI" sz="2400" b="1" dirty="0"/>
              <a:t>Liian paljon valoa</a:t>
            </a:r>
          </a:p>
          <a:p>
            <a:r>
              <a:rPr lang="fi-FI" sz="2000" dirty="0"/>
              <a:t>Nukahtamisvaikeudet</a:t>
            </a:r>
          </a:p>
          <a:p>
            <a:r>
              <a:rPr lang="fi-FI" sz="2000" dirty="0"/>
              <a:t>Uni-valverytmin häiriöt</a:t>
            </a:r>
          </a:p>
          <a:p>
            <a:endParaRPr lang="fi-FI" sz="2000" dirty="0"/>
          </a:p>
          <a:p>
            <a:pPr marL="0" indent="0">
              <a:buNone/>
            </a:pPr>
            <a:endParaRPr lang="fi-FI" sz="2000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86885D3-3AA8-4655-9CF6-9BD48D29D3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29629" y="1619250"/>
            <a:ext cx="3514723" cy="50537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b="1" dirty="0"/>
              <a:t>Liian vähän UV-säteilyä</a:t>
            </a:r>
          </a:p>
          <a:p>
            <a:r>
              <a:rPr lang="fi-FI" sz="2000" dirty="0"/>
              <a:t>D-vitamiinin muodostuminen ihossa vähenee</a:t>
            </a:r>
          </a:p>
          <a:p>
            <a:r>
              <a:rPr lang="fi-FI" sz="2000" dirty="0"/>
              <a:t>Iho voi muuttua kuivaksi ja kutisevaksi</a:t>
            </a:r>
          </a:p>
          <a:p>
            <a:pPr marL="0" indent="0">
              <a:buNone/>
            </a:pPr>
            <a:r>
              <a:rPr lang="fi-FI" sz="2400" b="1" dirty="0"/>
              <a:t>Liian vähän lämpösäteilyä</a:t>
            </a:r>
          </a:p>
          <a:p>
            <a:r>
              <a:rPr lang="fi-FI" sz="2000" dirty="0"/>
              <a:t>Paleltumat</a:t>
            </a:r>
          </a:p>
          <a:p>
            <a:r>
              <a:rPr lang="fi-FI" sz="2000" dirty="0"/>
              <a:t>Hypotermia</a:t>
            </a:r>
          </a:p>
          <a:p>
            <a:pPr marL="0" indent="0">
              <a:buNone/>
            </a:pPr>
            <a:r>
              <a:rPr lang="fi-FI" sz="2400" b="1" dirty="0"/>
              <a:t>Liian vähän valoa</a:t>
            </a:r>
          </a:p>
          <a:p>
            <a:r>
              <a:rPr lang="fi-FI" sz="2000" dirty="0"/>
              <a:t>Kaamosoireilu</a:t>
            </a:r>
          </a:p>
          <a:p>
            <a:r>
              <a:rPr lang="fi-FI" sz="2000" dirty="0"/>
              <a:t>Uni-valverytmin häiriöt</a:t>
            </a:r>
          </a:p>
          <a:p>
            <a:pPr marL="0" indent="0">
              <a:buNone/>
            </a:pPr>
            <a:endParaRPr lang="fi-FI" sz="2000" dirty="0"/>
          </a:p>
        </p:txBody>
      </p:sp>
      <p:pic>
        <p:nvPicPr>
          <p:cNvPr id="6" name="Kuva 5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72ADDFF7-9F2D-4892-A441-24A37305A80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3961" y="0"/>
            <a:ext cx="4564076" cy="6858000"/>
          </a:xfrm>
          <a:prstGeom prst="rect">
            <a:avLst/>
          </a:prstGeom>
        </p:spPr>
      </p:pic>
      <p:pic>
        <p:nvPicPr>
          <p:cNvPr id="7" name="Sisällön paikkamerkki 2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E7071770-4FA3-4C13-9B11-32632823C69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082" y="184964"/>
            <a:ext cx="1861424" cy="42893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CEC8CE4C-A86D-4E91-8781-866FDC9EC7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13141" y="6176963"/>
            <a:ext cx="2069305" cy="514350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4D7E40ED-DABA-4602-814F-B7FA9D4031D6}"/>
              </a:ext>
            </a:extLst>
          </p:cNvPr>
          <p:cNvSpPr txBox="1"/>
          <p:nvPr/>
        </p:nvSpPr>
        <p:spPr>
          <a:xfrm rot="16200000">
            <a:off x="2118513" y="4803142"/>
            <a:ext cx="3076574" cy="314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Unsplash.com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 / Angelo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Pantazis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 Extra Light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5013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E2F3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Google Shape;118;p8" title="puhekupla-ikoni-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2800" y="295933"/>
            <a:ext cx="1545667" cy="1545667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8"/>
          <p:cNvSpPr txBox="1">
            <a:spLocks noGrp="1"/>
          </p:cNvSpPr>
          <p:nvPr>
            <p:ph type="title" idx="4294967295"/>
          </p:nvPr>
        </p:nvSpPr>
        <p:spPr>
          <a:xfrm>
            <a:off x="863600" y="971649"/>
            <a:ext cx="10464800" cy="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t" anchorCtr="0">
            <a:normAutofit/>
          </a:bodyPr>
          <a:lstStyle/>
          <a:p>
            <a:pPr>
              <a:buSzPts val="2800"/>
            </a:pPr>
            <a:r>
              <a:rPr lang="fi-FI"/>
              <a:t>Keskustelu</a:t>
            </a:r>
            <a:endParaRPr/>
          </a:p>
        </p:txBody>
      </p:sp>
      <p:sp>
        <p:nvSpPr>
          <p:cNvPr id="120" name="Google Shape;120;p8"/>
          <p:cNvSpPr txBox="1">
            <a:spLocks noGrp="1"/>
          </p:cNvSpPr>
          <p:nvPr>
            <p:ph type="body" idx="1"/>
          </p:nvPr>
        </p:nvSpPr>
        <p:spPr>
          <a:xfrm>
            <a:off x="2019200" y="1841600"/>
            <a:ext cx="9074800" cy="3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67" rIns="45700" bIns="22867" anchor="t" anchorCtr="0">
            <a:noAutofit/>
          </a:bodyPr>
          <a:lstStyle/>
          <a:p>
            <a:pPr marL="0" indent="0">
              <a:spcBef>
                <a:spcPts val="1200"/>
              </a:spcBef>
            </a:pPr>
            <a:r>
              <a:rPr lang="fi-FI" sz="2667"/>
              <a:t>Kuinka hyvin noudatat alla olevia                                   </a:t>
            </a:r>
            <a:r>
              <a:rPr lang="fi-FI" sz="2667" i="1"/>
              <a:t>Nauti auringosta turvallisesti</a:t>
            </a:r>
            <a:r>
              <a:rPr lang="fi-FI" sz="2667"/>
              <a:t> -ohjeita </a:t>
            </a:r>
            <a:r>
              <a:rPr lang="fi-FI" sz="2400"/>
              <a:t>(Syöpäjärjestöt)</a:t>
            </a:r>
            <a:r>
              <a:rPr lang="fi-FI" sz="2667"/>
              <a:t>?</a:t>
            </a:r>
            <a:endParaRPr sz="2667"/>
          </a:p>
          <a:p>
            <a:pPr indent="-474121">
              <a:spcBef>
                <a:spcPts val="1200"/>
              </a:spcBef>
              <a:buSzPts val="2000"/>
              <a:buChar char="●"/>
            </a:pPr>
            <a:r>
              <a:rPr lang="fi-FI" sz="2667"/>
              <a:t>Vetäydy varjoon.</a:t>
            </a:r>
            <a:endParaRPr sz="2667"/>
          </a:p>
          <a:p>
            <a:pPr indent="-474121">
              <a:buSzPts val="2000"/>
              <a:buChar char="●"/>
            </a:pPr>
            <a:r>
              <a:rPr lang="fi-FI" sz="2667"/>
              <a:t>Suojaudu kevyillä, väljillä vaatteilla.</a:t>
            </a:r>
            <a:endParaRPr sz="2667"/>
          </a:p>
          <a:p>
            <a:pPr indent="-474121">
              <a:buSzPts val="2000"/>
              <a:buChar char="●"/>
            </a:pPr>
            <a:r>
              <a:rPr lang="fi-FI" sz="2667"/>
              <a:t>Valitse vähintään suojakerroin 30.</a:t>
            </a:r>
            <a:endParaRPr sz="2667"/>
          </a:p>
          <a:p>
            <a:pPr indent="-474121">
              <a:buSzPts val="2000"/>
              <a:buChar char="●"/>
            </a:pPr>
            <a:r>
              <a:rPr lang="fi-FI" sz="2667"/>
              <a:t>Käytä hattua.</a:t>
            </a:r>
            <a:endParaRPr sz="2667"/>
          </a:p>
          <a:p>
            <a:pPr indent="-474121">
              <a:buSzPts val="2000"/>
              <a:buChar char="●"/>
            </a:pPr>
            <a:r>
              <a:rPr lang="fi-FI" sz="2667"/>
              <a:t>Suojaa silmät aurinkolaseilla.</a:t>
            </a:r>
            <a:endParaRPr sz="2667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Sisällön paikkamerkki 5" descr="Kuva, joka sisältää kohteen henkilö, rakennus, ulko&#10;&#10;Kuvaus luotu automaattisesti">
            <a:extLst>
              <a:ext uri="{FF2B5EF4-FFF2-40B4-BE49-F238E27FC236}">
                <a16:creationId xmlns:a16="http://schemas.microsoft.com/office/drawing/2014/main" id="{547590CF-B9F4-4CF6-9D58-EEFFB7759A1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20" b="11060"/>
          <a:stretch/>
        </p:blipFill>
        <p:spPr>
          <a:xfrm>
            <a:off x="2522358" y="-1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E442A3C-A4FC-4E7F-8691-93DB2DBA3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494" y="1"/>
            <a:ext cx="4194495" cy="12090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 err="1"/>
              <a:t>Melu</a:t>
            </a:r>
            <a:r>
              <a:rPr lang="en-US" sz="3600" b="1" dirty="0"/>
              <a:t> </a:t>
            </a:r>
            <a:r>
              <a:rPr lang="en-US" sz="3600" b="1" dirty="0" err="1"/>
              <a:t>voi</a:t>
            </a:r>
            <a:r>
              <a:rPr lang="en-US" sz="3600" b="1" dirty="0"/>
              <a:t> </a:t>
            </a:r>
            <a:r>
              <a:rPr lang="en-US" sz="3600" b="1" dirty="0" err="1"/>
              <a:t>vaurioittaa</a:t>
            </a:r>
            <a:r>
              <a:rPr lang="en-US" sz="3600" b="1" dirty="0"/>
              <a:t> </a:t>
            </a:r>
            <a:r>
              <a:rPr lang="en-US" sz="3600" b="1" dirty="0" err="1"/>
              <a:t>kuuloa</a:t>
            </a:r>
            <a:r>
              <a:rPr lang="en-US" sz="3600" b="1" dirty="0"/>
              <a:t> </a:t>
            </a:r>
            <a:r>
              <a:rPr lang="en-US" sz="3600" b="1" dirty="0" err="1"/>
              <a:t>pysyvästi</a:t>
            </a:r>
            <a:endParaRPr lang="en-US" sz="36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9BEE4E6-33D9-439C-A646-4BF4B955B0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3494" y="1209040"/>
            <a:ext cx="4471866" cy="564895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Meluvamma</a:t>
            </a:r>
            <a:endParaRPr lang="en-US" sz="2400" b="1" dirty="0"/>
          </a:p>
          <a:p>
            <a:r>
              <a:rPr lang="en-US" sz="2000" dirty="0" err="1"/>
              <a:t>Suomessa</a:t>
            </a:r>
            <a:r>
              <a:rPr lang="en-US" sz="2000" dirty="0"/>
              <a:t> ¾ </a:t>
            </a:r>
            <a:r>
              <a:rPr lang="en-US" sz="2000" dirty="0" err="1"/>
              <a:t>kaikista</a:t>
            </a:r>
            <a:r>
              <a:rPr lang="en-US" sz="2000" dirty="0"/>
              <a:t> </a:t>
            </a:r>
            <a:r>
              <a:rPr lang="en-US" sz="2000" dirty="0" err="1"/>
              <a:t>kuulovaurioista</a:t>
            </a:r>
            <a:r>
              <a:rPr lang="en-US" sz="2000" dirty="0"/>
              <a:t> on </a:t>
            </a:r>
            <a:r>
              <a:rPr lang="en-US" sz="2000" dirty="0" err="1"/>
              <a:t>melun</a:t>
            </a:r>
            <a:r>
              <a:rPr lang="en-US" sz="2000" dirty="0"/>
              <a:t> </a:t>
            </a:r>
            <a:r>
              <a:rPr lang="en-US" sz="2000" dirty="0" err="1"/>
              <a:t>aiheuttamia</a:t>
            </a:r>
            <a:endParaRPr lang="en-US" sz="2000" dirty="0"/>
          </a:p>
          <a:p>
            <a:r>
              <a:rPr lang="en-US" sz="2000" dirty="0" err="1"/>
              <a:t>Vaikuttavia</a:t>
            </a:r>
            <a:r>
              <a:rPr lang="en-US" sz="2000" dirty="0"/>
              <a:t> </a:t>
            </a:r>
            <a:r>
              <a:rPr lang="en-US" sz="2000" dirty="0" err="1"/>
              <a:t>tekijöitä</a:t>
            </a:r>
            <a:r>
              <a:rPr lang="en-US" sz="2000" dirty="0"/>
              <a:t>: </a:t>
            </a:r>
            <a:r>
              <a:rPr lang="en-US" sz="2000" dirty="0" err="1"/>
              <a:t>äänen</a:t>
            </a:r>
            <a:r>
              <a:rPr lang="en-US" sz="2000" dirty="0"/>
              <a:t> </a:t>
            </a:r>
            <a:r>
              <a:rPr lang="en-US" sz="2000" dirty="0" err="1"/>
              <a:t>voimakkuus</a:t>
            </a:r>
            <a:r>
              <a:rPr lang="en-US" sz="2000" dirty="0"/>
              <a:t>, </a:t>
            </a:r>
            <a:r>
              <a:rPr lang="en-US" sz="2000" dirty="0" err="1"/>
              <a:t>melussa</a:t>
            </a:r>
            <a:r>
              <a:rPr lang="en-US" sz="2000" dirty="0"/>
              <a:t> </a:t>
            </a:r>
            <a:r>
              <a:rPr lang="en-US" sz="2000" dirty="0" err="1"/>
              <a:t>vietetty</a:t>
            </a:r>
            <a:r>
              <a:rPr lang="en-US" sz="2000" dirty="0"/>
              <a:t> </a:t>
            </a:r>
            <a:r>
              <a:rPr lang="en-US" sz="2000" dirty="0" err="1"/>
              <a:t>aika</a:t>
            </a:r>
            <a:r>
              <a:rPr lang="en-US" sz="2000" dirty="0"/>
              <a:t>, </a:t>
            </a:r>
            <a:r>
              <a:rPr lang="en-US" sz="2000" dirty="0" err="1"/>
              <a:t>etäisyys</a:t>
            </a:r>
            <a:r>
              <a:rPr lang="en-US" sz="2000" dirty="0"/>
              <a:t> </a:t>
            </a:r>
            <a:r>
              <a:rPr lang="en-US" sz="2000" dirty="0" err="1"/>
              <a:t>äänilähteestä</a:t>
            </a:r>
            <a:r>
              <a:rPr lang="en-US" sz="2000" dirty="0"/>
              <a:t> ja </a:t>
            </a:r>
            <a:r>
              <a:rPr lang="en-US" sz="2000" dirty="0" err="1"/>
              <a:t>äänen</a:t>
            </a:r>
            <a:r>
              <a:rPr lang="en-US" sz="2000" dirty="0"/>
              <a:t> </a:t>
            </a:r>
            <a:r>
              <a:rPr lang="en-US" sz="2000" dirty="0" err="1"/>
              <a:t>taajuus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Krooninen</a:t>
            </a:r>
            <a:r>
              <a:rPr lang="en-US" sz="2000" b="1" dirty="0"/>
              <a:t> </a:t>
            </a:r>
            <a:r>
              <a:rPr lang="en-US" sz="2000" b="1" dirty="0" err="1"/>
              <a:t>meluvamma</a:t>
            </a:r>
            <a:endParaRPr lang="en-US" sz="2000" b="1" dirty="0"/>
          </a:p>
          <a:p>
            <a:r>
              <a:rPr lang="en-US" sz="2000" dirty="0" err="1"/>
              <a:t>Etenee</a:t>
            </a:r>
            <a:r>
              <a:rPr lang="en-US" sz="2000" dirty="0"/>
              <a:t> </a:t>
            </a:r>
            <a:r>
              <a:rPr lang="en-US" sz="2000" dirty="0" err="1"/>
              <a:t>hitaasti</a:t>
            </a:r>
            <a:r>
              <a:rPr lang="en-US" sz="2000" dirty="0"/>
              <a:t> ja </a:t>
            </a:r>
            <a:r>
              <a:rPr lang="en-US" sz="2000" dirty="0" err="1"/>
              <a:t>huomaamattomasti</a:t>
            </a:r>
            <a:endParaRPr lang="en-US" sz="2000" dirty="0"/>
          </a:p>
          <a:p>
            <a:r>
              <a:rPr lang="en-US" sz="2000" dirty="0" err="1"/>
              <a:t>Aistisolut</a:t>
            </a:r>
            <a:r>
              <a:rPr lang="en-US" sz="2000" dirty="0"/>
              <a:t> </a:t>
            </a:r>
            <a:r>
              <a:rPr lang="en-US" sz="2000" dirty="0" err="1"/>
              <a:t>tuhoutuvat</a:t>
            </a:r>
            <a:r>
              <a:rPr lang="en-US" sz="2000" dirty="0"/>
              <a:t> </a:t>
            </a:r>
            <a:r>
              <a:rPr lang="en-US" sz="2000" dirty="0" err="1"/>
              <a:t>vähitellen</a:t>
            </a:r>
            <a:endParaRPr lang="en-US" sz="2000" dirty="0"/>
          </a:p>
          <a:p>
            <a:r>
              <a:rPr lang="en-US" sz="2000" dirty="0" err="1"/>
              <a:t>Pysyvä</a:t>
            </a:r>
            <a:r>
              <a:rPr lang="en-US" sz="2000" dirty="0"/>
              <a:t> </a:t>
            </a:r>
            <a:r>
              <a:rPr lang="en-US" sz="2000" dirty="0" err="1"/>
              <a:t>kuulon</a:t>
            </a:r>
            <a:r>
              <a:rPr lang="en-US" sz="2000" dirty="0"/>
              <a:t> </a:t>
            </a:r>
            <a:r>
              <a:rPr lang="en-US" sz="2000" dirty="0" err="1"/>
              <a:t>heikkeneminen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 err="1"/>
              <a:t>Akuutti</a:t>
            </a:r>
            <a:r>
              <a:rPr lang="en-US" sz="2000" b="1" dirty="0"/>
              <a:t> </a:t>
            </a:r>
            <a:r>
              <a:rPr lang="en-US" sz="2000" b="1" dirty="0" err="1"/>
              <a:t>meluvamma</a:t>
            </a:r>
            <a:endParaRPr lang="en-US" sz="2000" b="1" dirty="0"/>
          </a:p>
          <a:p>
            <a:r>
              <a:rPr lang="en-US" sz="2000" dirty="0" err="1"/>
              <a:t>Syntyy</a:t>
            </a:r>
            <a:r>
              <a:rPr lang="en-US" sz="2000" dirty="0"/>
              <a:t> </a:t>
            </a:r>
            <a:r>
              <a:rPr lang="en-US" sz="2000" dirty="0" err="1"/>
              <a:t>nopeasti</a:t>
            </a:r>
            <a:r>
              <a:rPr lang="en-US" sz="2000" dirty="0"/>
              <a:t>, </a:t>
            </a:r>
            <a:r>
              <a:rPr lang="en-US" sz="2000" dirty="0" err="1"/>
              <a:t>syynä</a:t>
            </a:r>
            <a:r>
              <a:rPr lang="en-US" sz="2000" dirty="0"/>
              <a:t> </a:t>
            </a:r>
            <a:r>
              <a:rPr lang="en-US" sz="2000" dirty="0" err="1"/>
              <a:t>impulssimelu</a:t>
            </a:r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Tinnitus</a:t>
            </a:r>
          </a:p>
          <a:p>
            <a:r>
              <a:rPr lang="en-US" sz="2000" dirty="0" err="1"/>
              <a:t>Syynä</a:t>
            </a:r>
            <a:r>
              <a:rPr lang="en-US" sz="2000" dirty="0"/>
              <a:t> </a:t>
            </a:r>
            <a:r>
              <a:rPr lang="en-US" sz="2000" dirty="0" err="1"/>
              <a:t>pitkäkestoinen</a:t>
            </a:r>
            <a:r>
              <a:rPr lang="en-US" sz="2000" dirty="0"/>
              <a:t> </a:t>
            </a:r>
            <a:r>
              <a:rPr lang="en-US" sz="2000" dirty="0" err="1"/>
              <a:t>altistus</a:t>
            </a:r>
            <a:r>
              <a:rPr lang="en-US" sz="2000" dirty="0"/>
              <a:t> tai </a:t>
            </a:r>
            <a:r>
              <a:rPr lang="en-US" sz="2000" dirty="0" err="1"/>
              <a:t>impulssimelu</a:t>
            </a:r>
            <a:endParaRPr lang="en-US" sz="2000" dirty="0"/>
          </a:p>
          <a:p>
            <a:pPr marL="0"/>
            <a:endParaRPr lang="en-US" sz="1400" dirty="0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5F2E1B32-649C-474B-9709-8609529359F5}"/>
              </a:ext>
            </a:extLst>
          </p:cNvPr>
          <p:cNvSpPr txBox="1"/>
          <p:nvPr/>
        </p:nvSpPr>
        <p:spPr>
          <a:xfrm>
            <a:off x="5455351" y="6550223"/>
            <a:ext cx="61417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Unsplash.com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 / @chairulfajar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B6F03379-8D9A-5BC6-58C4-936BF078AFBB}"/>
              </a:ext>
            </a:extLst>
          </p:cNvPr>
          <p:cNvSpPr txBox="1"/>
          <p:nvPr/>
        </p:nvSpPr>
        <p:spPr>
          <a:xfrm>
            <a:off x="9132425" y="1307940"/>
            <a:ext cx="261511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>
                <a:solidFill>
                  <a:schemeClr val="bg1"/>
                </a:solidFill>
              </a:rPr>
              <a:t>8h:n riskiraja 85db -&gt; voimakkuuden lisääntyessä 3 </a:t>
            </a:r>
            <a:r>
              <a:rPr lang="fi-FI" sz="2400" dirty="0" err="1">
                <a:solidFill>
                  <a:schemeClr val="bg1"/>
                </a:solidFill>
              </a:rPr>
              <a:t>db</a:t>
            </a:r>
            <a:r>
              <a:rPr lang="fi-FI" sz="2400" dirty="0">
                <a:solidFill>
                  <a:schemeClr val="bg1"/>
                </a:solidFill>
              </a:rPr>
              <a:t> riskiaika puolittuu</a:t>
            </a:r>
          </a:p>
        </p:txBody>
      </p:sp>
    </p:spTree>
    <p:extLst>
      <p:ext uri="{BB962C8B-B14F-4D97-AF65-F5344CB8AC3E}">
        <p14:creationId xmlns:p14="http://schemas.microsoft.com/office/powerpoint/2010/main" val="4138974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isällön paikkamerkki 5" descr="Kuva, joka sisältää kohteen henkilö, raidallinen&#10;&#10;Kuvaus luotu automaattisesti">
            <a:extLst>
              <a:ext uri="{FF2B5EF4-FFF2-40B4-BE49-F238E27FC236}">
                <a16:creationId xmlns:a16="http://schemas.microsoft.com/office/drawing/2014/main" id="{ADAA0406-7342-4302-87EC-BCF2C13B17C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0" r="9579" b="-1"/>
          <a:stretch/>
        </p:blipFill>
        <p:spPr>
          <a:xfrm>
            <a:off x="4117521" y="10"/>
            <a:ext cx="8074479" cy="6857990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F23F8A3-8FD7-4779-8323-FDC26BE99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859800" cy="6858478"/>
          </a:xfrm>
          <a:custGeom>
            <a:avLst/>
            <a:gdLst>
              <a:gd name="connsiteX0" fmla="*/ 7859800 w 7859800"/>
              <a:gd name="connsiteY0" fmla="*/ 6858478 h 6858478"/>
              <a:gd name="connsiteX1" fmla="*/ 435245 w 7859800"/>
              <a:gd name="connsiteY1" fmla="*/ 6858478 h 6858478"/>
              <a:gd name="connsiteX2" fmla="*/ 435505 w 7859800"/>
              <a:gd name="connsiteY2" fmla="*/ 6857916 h 6858478"/>
              <a:gd name="connsiteX3" fmla="*/ 0 w 7859800"/>
              <a:gd name="connsiteY3" fmla="*/ 6857916 h 6858478"/>
              <a:gd name="connsiteX4" fmla="*/ 0 w 7859800"/>
              <a:gd name="connsiteY4" fmla="*/ 0 h 6858478"/>
              <a:gd name="connsiteX5" fmla="*/ 3611620 w 7859800"/>
              <a:gd name="connsiteY5" fmla="*/ 0 h 6858478"/>
              <a:gd name="connsiteX6" fmla="*/ 4677848 w 7859800"/>
              <a:gd name="connsiteY6" fmla="*/ 0 h 6858478"/>
              <a:gd name="connsiteX7" fmla="*/ 4683425 w 7859800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859800" h="6858478">
                <a:moveTo>
                  <a:pt x="7859800" y="6858478"/>
                </a:moveTo>
                <a:lnTo>
                  <a:pt x="435245" y="6858478"/>
                </a:lnTo>
                <a:lnTo>
                  <a:pt x="435505" y="6857916"/>
                </a:lnTo>
                <a:lnTo>
                  <a:pt x="0" y="6857916"/>
                </a:lnTo>
                <a:lnTo>
                  <a:pt x="0" y="0"/>
                </a:lnTo>
                <a:lnTo>
                  <a:pt x="3611620" y="0"/>
                </a:lnTo>
                <a:lnTo>
                  <a:pt x="4677848" y="0"/>
                </a:lnTo>
                <a:lnTo>
                  <a:pt x="4683425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605C4CC-A25C-416F-8333-7CB7DC97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7431174" cy="6858478"/>
          </a:xfrm>
          <a:custGeom>
            <a:avLst/>
            <a:gdLst>
              <a:gd name="connsiteX0" fmla="*/ 7431174 w 7431174"/>
              <a:gd name="connsiteY0" fmla="*/ 6858478 h 6858478"/>
              <a:gd name="connsiteX1" fmla="*/ 6619 w 7431174"/>
              <a:gd name="connsiteY1" fmla="*/ 6858478 h 6858478"/>
              <a:gd name="connsiteX2" fmla="*/ 6879 w 7431174"/>
              <a:gd name="connsiteY2" fmla="*/ 6857916 h 6858478"/>
              <a:gd name="connsiteX3" fmla="*/ 0 w 7431174"/>
              <a:gd name="connsiteY3" fmla="*/ 6857916 h 6858478"/>
              <a:gd name="connsiteX4" fmla="*/ 0 w 7431174"/>
              <a:gd name="connsiteY4" fmla="*/ 0 h 6858478"/>
              <a:gd name="connsiteX5" fmla="*/ 3182994 w 7431174"/>
              <a:gd name="connsiteY5" fmla="*/ 0 h 6858478"/>
              <a:gd name="connsiteX6" fmla="*/ 4249222 w 7431174"/>
              <a:gd name="connsiteY6" fmla="*/ 0 h 6858478"/>
              <a:gd name="connsiteX7" fmla="*/ 4254799 w 7431174"/>
              <a:gd name="connsiteY7" fmla="*/ 0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431174" h="6858478">
                <a:moveTo>
                  <a:pt x="7431174" y="6858478"/>
                </a:moveTo>
                <a:lnTo>
                  <a:pt x="6619" y="6858478"/>
                </a:lnTo>
                <a:lnTo>
                  <a:pt x="6879" y="6857916"/>
                </a:lnTo>
                <a:lnTo>
                  <a:pt x="0" y="6857916"/>
                </a:lnTo>
                <a:lnTo>
                  <a:pt x="0" y="0"/>
                </a:lnTo>
                <a:lnTo>
                  <a:pt x="3182994" y="0"/>
                </a:lnTo>
                <a:lnTo>
                  <a:pt x="4249222" y="0"/>
                </a:lnTo>
                <a:lnTo>
                  <a:pt x="4254799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9D13457-75F7-4780-A315-88C6385F3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71121"/>
            <a:ext cx="6624320" cy="104647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 err="1"/>
              <a:t>Melu</a:t>
            </a:r>
            <a:r>
              <a:rPr lang="en-US" sz="3200" b="1" dirty="0"/>
              <a:t> </a:t>
            </a:r>
            <a:r>
              <a:rPr lang="en-US" sz="3200" b="1" dirty="0" err="1"/>
              <a:t>heikentää</a:t>
            </a:r>
            <a:r>
              <a:rPr lang="en-US" sz="3200" b="1" dirty="0"/>
              <a:t> </a:t>
            </a:r>
            <a:r>
              <a:rPr lang="en-US" sz="3200" b="1" dirty="0" err="1"/>
              <a:t>työ</a:t>
            </a:r>
            <a:r>
              <a:rPr lang="en-US" sz="3200" b="1" dirty="0"/>
              <a:t>- ja </a:t>
            </a:r>
            <a:r>
              <a:rPr lang="en-US" sz="3200" b="1" dirty="0" err="1"/>
              <a:t>toimintakykyä</a:t>
            </a:r>
            <a:endParaRPr lang="en-US" sz="32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17C5561-B058-402D-8466-79C4CFD10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3200" y="1188711"/>
            <a:ext cx="4927600" cy="5476249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Melu</a:t>
            </a:r>
            <a:r>
              <a:rPr lang="en-US" sz="2400" b="1" dirty="0"/>
              <a:t> </a:t>
            </a:r>
            <a:r>
              <a:rPr lang="en-US" sz="2400" b="1" dirty="0" err="1"/>
              <a:t>häiritsee</a:t>
            </a:r>
            <a:r>
              <a:rPr lang="en-US" sz="2400" b="1" dirty="0"/>
              <a:t> ja </a:t>
            </a:r>
            <a:r>
              <a:rPr lang="en-US" sz="2400" b="1" dirty="0" err="1"/>
              <a:t>heikentää</a:t>
            </a:r>
            <a:endParaRPr lang="en-US" sz="2400" b="1" dirty="0"/>
          </a:p>
          <a:p>
            <a:r>
              <a:rPr lang="en-US" sz="2000" dirty="0" err="1"/>
              <a:t>opiskelua</a:t>
            </a:r>
            <a:r>
              <a:rPr lang="en-US" sz="2000" dirty="0"/>
              <a:t> ja </a:t>
            </a:r>
            <a:r>
              <a:rPr lang="en-US" sz="2000" dirty="0" err="1"/>
              <a:t>työhön</a:t>
            </a:r>
            <a:r>
              <a:rPr lang="en-US" sz="2000" dirty="0"/>
              <a:t> </a:t>
            </a:r>
            <a:r>
              <a:rPr lang="en-US" sz="2000" dirty="0" err="1"/>
              <a:t>keskittymistä</a:t>
            </a:r>
            <a:endParaRPr lang="en-US" sz="2000" dirty="0"/>
          </a:p>
          <a:p>
            <a:r>
              <a:rPr lang="en-US" sz="2000" dirty="0" err="1"/>
              <a:t>unta</a:t>
            </a:r>
            <a:r>
              <a:rPr lang="en-US" sz="2000" dirty="0"/>
              <a:t> ja </a:t>
            </a:r>
            <a:r>
              <a:rPr lang="en-US" sz="2000" dirty="0" err="1"/>
              <a:t>palautumista</a:t>
            </a:r>
            <a:endParaRPr lang="en-US" sz="2000" dirty="0"/>
          </a:p>
          <a:p>
            <a:r>
              <a:rPr lang="en-US" sz="2000" dirty="0" err="1"/>
              <a:t>suorituskykyä</a:t>
            </a:r>
            <a:r>
              <a:rPr lang="en-US" sz="2000" dirty="0"/>
              <a:t> ja </a:t>
            </a:r>
            <a:r>
              <a:rPr lang="en-US" sz="2000" dirty="0" err="1"/>
              <a:t>työtehoa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/>
              <a:t>Melun </a:t>
            </a:r>
            <a:r>
              <a:rPr lang="en-US" sz="2400" b="1" dirty="0" err="1"/>
              <a:t>aiheuttamat</a:t>
            </a:r>
            <a:r>
              <a:rPr lang="en-US" sz="2400" b="1" dirty="0"/>
              <a:t> </a:t>
            </a:r>
            <a:r>
              <a:rPr lang="en-US" sz="2400" b="1" dirty="0" err="1"/>
              <a:t>uniongelmat</a:t>
            </a:r>
            <a:r>
              <a:rPr lang="en-US" sz="2400" b="1" dirty="0"/>
              <a:t> ja </a:t>
            </a:r>
            <a:r>
              <a:rPr lang="en-US" sz="2400" b="1" dirty="0" err="1"/>
              <a:t>stressireaktiot</a:t>
            </a:r>
            <a:r>
              <a:rPr lang="en-US" sz="2400" b="1" dirty="0"/>
              <a:t> </a:t>
            </a:r>
            <a:endParaRPr lang="en-US" sz="2400" dirty="0"/>
          </a:p>
          <a:p>
            <a:r>
              <a:rPr lang="en-US" sz="2000" dirty="0" err="1"/>
              <a:t>muuttavat</a:t>
            </a:r>
            <a:r>
              <a:rPr lang="en-US" sz="2000" dirty="0"/>
              <a:t> </a:t>
            </a:r>
            <a:r>
              <a:rPr lang="en-US" sz="2000" dirty="0" err="1"/>
              <a:t>hormonitoimintaa</a:t>
            </a:r>
            <a:r>
              <a:rPr lang="en-US" sz="2000" dirty="0"/>
              <a:t>, </a:t>
            </a:r>
            <a:r>
              <a:rPr lang="en-US" sz="2000" dirty="0" err="1"/>
              <a:t>nostavat</a:t>
            </a:r>
            <a:r>
              <a:rPr lang="en-US" sz="2000" dirty="0"/>
              <a:t> </a:t>
            </a:r>
            <a:r>
              <a:rPr lang="en-US" sz="2000" dirty="0" err="1"/>
              <a:t>verenpainetta</a:t>
            </a:r>
            <a:r>
              <a:rPr lang="en-US" sz="2000" dirty="0"/>
              <a:t> ja </a:t>
            </a:r>
            <a:r>
              <a:rPr lang="en-US" sz="2000" dirty="0" err="1"/>
              <a:t>sykettä</a:t>
            </a:r>
            <a:endParaRPr lang="en-US" sz="2000" dirty="0"/>
          </a:p>
          <a:p>
            <a:r>
              <a:rPr lang="en-US" sz="2000" dirty="0" err="1"/>
              <a:t>Lisäävät</a:t>
            </a:r>
            <a:r>
              <a:rPr lang="en-US" sz="2000" dirty="0"/>
              <a:t> </a:t>
            </a:r>
            <a:r>
              <a:rPr lang="en-US" sz="2000" dirty="0" err="1"/>
              <a:t>sydän</a:t>
            </a:r>
            <a:r>
              <a:rPr lang="en-US" sz="2000" dirty="0"/>
              <a:t>- ja </a:t>
            </a:r>
            <a:r>
              <a:rPr lang="en-US" sz="2000" dirty="0" err="1"/>
              <a:t>verisuonitautien</a:t>
            </a:r>
            <a:r>
              <a:rPr lang="en-US" sz="2000" dirty="0"/>
              <a:t> </a:t>
            </a:r>
            <a:r>
              <a:rPr lang="en-US" sz="2000" dirty="0" err="1"/>
              <a:t>riskiä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 err="1"/>
              <a:t>Melu</a:t>
            </a:r>
            <a:r>
              <a:rPr lang="en-US" sz="2400" b="1" dirty="0"/>
              <a:t> </a:t>
            </a:r>
            <a:r>
              <a:rPr lang="en-US" sz="2400" b="1" dirty="0" err="1"/>
              <a:t>aiheuttaa</a:t>
            </a:r>
            <a:r>
              <a:rPr lang="en-US" sz="2400" b="1" dirty="0"/>
              <a:t> </a:t>
            </a:r>
            <a:r>
              <a:rPr lang="en-US" sz="2400" b="1" dirty="0" err="1"/>
              <a:t>vaaratilanteita</a:t>
            </a:r>
            <a:endParaRPr lang="en-US" sz="2400" b="1" dirty="0"/>
          </a:p>
          <a:p>
            <a:r>
              <a:rPr lang="en-US" sz="2000" dirty="0" err="1"/>
              <a:t>Esim</a:t>
            </a:r>
            <a:r>
              <a:rPr lang="en-US" sz="2000" dirty="0"/>
              <a:t>. </a:t>
            </a:r>
            <a:r>
              <a:rPr lang="en-US" sz="2000" dirty="0" err="1"/>
              <a:t>liikenteessä</a:t>
            </a:r>
            <a:r>
              <a:rPr lang="en-US" sz="2000" dirty="0"/>
              <a:t> ja </a:t>
            </a:r>
            <a:r>
              <a:rPr lang="en-US" sz="2000" dirty="0" err="1"/>
              <a:t>rakennustyömailla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 err="1"/>
              <a:t>Melu</a:t>
            </a:r>
            <a:r>
              <a:rPr lang="en-US" sz="2400" b="1" dirty="0"/>
              <a:t>  ja </a:t>
            </a:r>
            <a:r>
              <a:rPr lang="en-US" sz="2400" b="1" dirty="0" err="1"/>
              <a:t>meluvammat</a:t>
            </a:r>
            <a:r>
              <a:rPr lang="en-US" sz="2400" b="1" dirty="0"/>
              <a:t> </a:t>
            </a:r>
            <a:r>
              <a:rPr lang="en-US" sz="2400" b="1" dirty="0" err="1"/>
              <a:t>vaikeuttavat</a:t>
            </a:r>
            <a:r>
              <a:rPr lang="en-US" sz="2400" b="1" dirty="0"/>
              <a:t> </a:t>
            </a:r>
            <a:r>
              <a:rPr lang="en-US" sz="2400" b="1" dirty="0" err="1"/>
              <a:t>sosiaalista</a:t>
            </a:r>
            <a:r>
              <a:rPr lang="en-US" sz="2400" b="1" dirty="0"/>
              <a:t> </a:t>
            </a:r>
            <a:r>
              <a:rPr lang="en-US" sz="2400" b="1" dirty="0" err="1"/>
              <a:t>kommunikointia</a:t>
            </a:r>
            <a:endParaRPr lang="en-US" sz="2400" b="1" dirty="0"/>
          </a:p>
          <a:p>
            <a:pPr marL="0"/>
            <a:endParaRPr lang="en-US" sz="1600" dirty="0"/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641C1621-42DF-4D93-A48F-3283371CB2E6}"/>
              </a:ext>
            </a:extLst>
          </p:cNvPr>
          <p:cNvSpPr txBox="1"/>
          <p:nvPr/>
        </p:nvSpPr>
        <p:spPr>
          <a:xfrm rot="16200000">
            <a:off x="8964712" y="-487266"/>
            <a:ext cx="6146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Unsplash.com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 /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Elyas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Pasban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 Extra Light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6594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2CBBAD0-EF68-4E35-B204-26710F940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355601"/>
            <a:ext cx="5740400" cy="1263650"/>
          </a:xfrm>
        </p:spPr>
        <p:txBody>
          <a:bodyPr vert="horz" lIns="91440" tIns="45720" rIns="91440" bIns="45720" rtlCol="0" anchor="b">
            <a:noAutofit/>
          </a:bodyPr>
          <a:lstStyle/>
          <a:p>
            <a:pPr marL="0" indent="0"/>
            <a:r>
              <a:rPr lang="en-US" sz="3600" b="1" dirty="0" err="1">
                <a:solidFill>
                  <a:schemeClr val="bg1"/>
                </a:solidFill>
              </a:rPr>
              <a:t>Meluntorjunta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lisää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terveyttä</a:t>
            </a:r>
            <a:r>
              <a:rPr lang="en-US" sz="3600" b="1" dirty="0">
                <a:solidFill>
                  <a:schemeClr val="bg1"/>
                </a:solidFill>
              </a:rPr>
              <a:t> ja </a:t>
            </a:r>
            <a:r>
              <a:rPr lang="en-US" sz="3600" b="1" dirty="0" err="1">
                <a:solidFill>
                  <a:schemeClr val="bg1"/>
                </a:solidFill>
              </a:rPr>
              <a:t>parantaa</a:t>
            </a:r>
            <a:r>
              <a:rPr lang="en-US" sz="3600" b="1" dirty="0">
                <a:solidFill>
                  <a:schemeClr val="bg1"/>
                </a:solidFill>
              </a:rPr>
              <a:t> </a:t>
            </a:r>
            <a:r>
              <a:rPr lang="en-US" sz="3600" b="1" dirty="0" err="1">
                <a:solidFill>
                  <a:schemeClr val="bg1"/>
                </a:solidFill>
              </a:rPr>
              <a:t>turvallisuutta</a:t>
            </a:r>
            <a:endParaRPr lang="en-US" sz="3600" b="1" dirty="0">
              <a:solidFill>
                <a:schemeClr val="bg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45D9446-43FD-4362-865B-6EF3AD1D53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5600" y="2353584"/>
            <a:ext cx="4597400" cy="436712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 dirty="0" err="1">
                <a:solidFill>
                  <a:schemeClr val="bg1"/>
                </a:solidFill>
              </a:rPr>
              <a:t>Kuulon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err="1">
                <a:solidFill>
                  <a:schemeClr val="bg1"/>
                </a:solidFill>
              </a:rPr>
              <a:t>suojelua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Melussa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vietetyn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ajan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vähentäminen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Käyttämällä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kuulosuojaimia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tarvittaessa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Olemalla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välillä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hiljaisuudessa</a:t>
            </a:r>
            <a:endParaRPr lang="en-US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8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b="1" dirty="0" err="1">
                <a:solidFill>
                  <a:schemeClr val="bg1"/>
                </a:solidFill>
              </a:rPr>
              <a:t>Meluntorjuntaa</a:t>
            </a:r>
            <a:endParaRPr lang="en-US" sz="2400" b="1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Estää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melun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syntyminen</a:t>
            </a:r>
            <a:endParaRPr lang="en-US" sz="8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Estää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äänen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leviäminen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 err="1">
                <a:solidFill>
                  <a:schemeClr val="bg1"/>
                </a:solidFill>
              </a:rPr>
              <a:t>Vähentää</a:t>
            </a: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lang="en-US" sz="2000" dirty="0" err="1">
                <a:solidFill>
                  <a:schemeClr val="bg1"/>
                </a:solidFill>
              </a:rPr>
              <a:t>altistusta</a:t>
            </a:r>
            <a:endParaRPr lang="en-US" sz="2000" dirty="0">
              <a:solidFill>
                <a:schemeClr val="bg1"/>
              </a:solidFill>
            </a:endParaRPr>
          </a:p>
          <a:p>
            <a:pPr marL="0"/>
            <a:endParaRPr lang="en-US" sz="1300" dirty="0">
              <a:solidFill>
                <a:schemeClr val="bg1"/>
              </a:solidFill>
            </a:endParaRPr>
          </a:p>
          <a:p>
            <a:pPr marL="0"/>
            <a:endParaRPr lang="en-US" sz="1300" dirty="0">
              <a:solidFill>
                <a:schemeClr val="bg1"/>
              </a:solidFill>
            </a:endParaRPr>
          </a:p>
        </p:txBody>
      </p:sp>
      <p:pic>
        <p:nvPicPr>
          <p:cNvPr id="8" name="Kuva 7" descr="Kuva, joka sisältää kohteen sisä, sumea&#10;&#10;Kuvaus luotu automaattisesti">
            <a:extLst>
              <a:ext uri="{FF2B5EF4-FFF2-40B4-BE49-F238E27FC236}">
                <a16:creationId xmlns:a16="http://schemas.microsoft.com/office/drawing/2014/main" id="{38CEB430-8045-4EA8-B75D-4A1F29D7A1C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413" y="623242"/>
            <a:ext cx="3588640" cy="229672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87417AF-190E-4D6E-AFA6-7D3E84B0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603" y="182859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Sisällön paikkamerkki 5" descr="Kuva, joka sisältää kohteen sisä, kypärä&#10;&#10;Kuvaus luotu automaattisesti">
            <a:extLst>
              <a:ext uri="{FF2B5EF4-FFF2-40B4-BE49-F238E27FC236}">
                <a16:creationId xmlns:a16="http://schemas.microsoft.com/office/drawing/2014/main" id="{B888B913-350B-4261-AD3E-2C773C2449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881" y="4063660"/>
            <a:ext cx="3588640" cy="178534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0B30ED8-273E-4C07-8568-2FE5CC5C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5071" y="3543213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CB272F60-0E1D-4D27-A04F-B4B0C45C24F4}"/>
              </a:ext>
            </a:extLst>
          </p:cNvPr>
          <p:cNvSpPr txBox="1"/>
          <p:nvPr/>
        </p:nvSpPr>
        <p:spPr>
          <a:xfrm>
            <a:off x="3790950" y="4461243"/>
            <a:ext cx="41360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Onnistuu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yhteistyöllä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Lainsäädäntöä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valvontaa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Tutkimusta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tuotekehittelyä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Tiedottamista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ja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terveysosaamista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0C843073-1A9B-4B1E-A3A4-B0AC3FB9924C}"/>
              </a:ext>
            </a:extLst>
          </p:cNvPr>
          <p:cNvSpPr txBox="1"/>
          <p:nvPr/>
        </p:nvSpPr>
        <p:spPr>
          <a:xfrm>
            <a:off x="7965116" y="6263421"/>
            <a:ext cx="29414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Unsplash.com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 /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Cetteup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 Extra Light" panose="020B0604020202020204" pitchFamily="34" charset="0"/>
              <a:ea typeface="+mn-ea"/>
              <a:cs typeface="+mn-cs"/>
            </a:endParaRP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5415F6AB-F3ED-4BE6-ACC6-55BD351E57CA}"/>
              </a:ext>
            </a:extLst>
          </p:cNvPr>
          <p:cNvSpPr txBox="1"/>
          <p:nvPr/>
        </p:nvSpPr>
        <p:spPr>
          <a:xfrm>
            <a:off x="6431603" y="2990174"/>
            <a:ext cx="39962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Kuva: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Unsplash.com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 Extra Light" panose="020B0604020202020204" pitchFamily="34" charset="0"/>
                <a:ea typeface="+mn-ea"/>
                <a:cs typeface="+mn-cs"/>
              </a:rPr>
              <a:t> / Kristina Flour</a:t>
            </a:r>
          </a:p>
        </p:txBody>
      </p:sp>
    </p:spTree>
    <p:extLst>
      <p:ext uri="{BB962C8B-B14F-4D97-AF65-F5344CB8AC3E}">
        <p14:creationId xmlns:p14="http://schemas.microsoft.com/office/powerpoint/2010/main" val="1358729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tudeo Layouts">
  <a:themeElements>
    <a:clrScheme name="26_FeatureStory">
      <a:dk1>
        <a:srgbClr val="000000"/>
      </a:dk1>
      <a:lt1>
        <a:srgbClr val="F0EBE0"/>
      </a:lt1>
      <a:dk2>
        <a:srgbClr val="4A4A4B"/>
      </a:dk2>
      <a:lt2>
        <a:srgbClr val="C2C3C6"/>
      </a:lt2>
      <a:accent1>
        <a:srgbClr val="53BBE0"/>
      </a:accent1>
      <a:accent2>
        <a:srgbClr val="6DCFB9"/>
      </a:accent2>
      <a:accent3>
        <a:srgbClr val="90BF72"/>
      </a:accent3>
      <a:accent4>
        <a:srgbClr val="F2C449"/>
      </a:accent4>
      <a:accent5>
        <a:srgbClr val="FF4741"/>
      </a:accent5>
      <a:accent6>
        <a:srgbClr val="FF8700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486</Words>
  <Application>Microsoft Office PowerPoint</Application>
  <PresentationFormat>Laajakuva</PresentationFormat>
  <Paragraphs>114</Paragraphs>
  <Slides>10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3</vt:i4>
      </vt:variant>
      <vt:variant>
        <vt:lpstr>Dian otsikot</vt:lpstr>
      </vt:variant>
      <vt:variant>
        <vt:i4>10</vt:i4>
      </vt:variant>
    </vt:vector>
  </HeadingPairs>
  <TitlesOfParts>
    <vt:vector size="20" baseType="lpstr">
      <vt:lpstr>Abadi Extra Light</vt:lpstr>
      <vt:lpstr>Aptos</vt:lpstr>
      <vt:lpstr>Aptos Display</vt:lpstr>
      <vt:lpstr>Arial</vt:lpstr>
      <vt:lpstr>Calibri</vt:lpstr>
      <vt:lpstr>Calibri Light</vt:lpstr>
      <vt:lpstr>Open Sans</vt:lpstr>
      <vt:lpstr>Office-teema</vt:lpstr>
      <vt:lpstr>1_Office-teema</vt:lpstr>
      <vt:lpstr>Studeo Layouts</vt:lpstr>
      <vt:lpstr>PowerPoint-esitys</vt:lpstr>
      <vt:lpstr>PowerPoint-esitys</vt:lpstr>
      <vt:lpstr>Säteily</vt:lpstr>
      <vt:lpstr>Ionisoiva säteily aiheuttaa perimän muutoksia</vt:lpstr>
      <vt:lpstr>PowerPoint-esitys</vt:lpstr>
      <vt:lpstr>Auringon säteilyn terveysvaikutuksia</vt:lpstr>
      <vt:lpstr>Keskustelu</vt:lpstr>
      <vt:lpstr>Melu voi vaurioittaa kuuloa pysyvästi</vt:lpstr>
      <vt:lpstr>Melu heikentää työ- ja toimintakykyä</vt:lpstr>
      <vt:lpstr>Meluntorjunta lisää terveyttä ja parantaa turvallisuutta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Löfström Leena</dc:creator>
  <cp:lastModifiedBy>Löfström Leena</cp:lastModifiedBy>
  <cp:revision>1</cp:revision>
  <dcterms:created xsi:type="dcterms:W3CDTF">2026-08-28T16:41:56Z</dcterms:created>
  <dcterms:modified xsi:type="dcterms:W3CDTF">2026-09-06T17:53:33Z</dcterms:modified>
</cp:coreProperties>
</file>