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8" r:id="rId2"/>
    <p:sldId id="259" r:id="rId3"/>
    <p:sldId id="278" r:id="rId4"/>
    <p:sldId id="279" r:id="rId5"/>
    <p:sldId id="280" r:id="rId6"/>
    <p:sldId id="282" r:id="rId7"/>
    <p:sldId id="281" r:id="rId8"/>
    <p:sldId id="262" r:id="rId9"/>
    <p:sldId id="263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55" d="100"/>
          <a:sy n="55" d="100"/>
        </p:scale>
        <p:origin x="7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789A61-A6AD-4FDA-BC03-A5D9755F5AD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7A9C94-553A-43A0-8301-2479FCF81C18}">
      <dgm:prSet/>
      <dgm:spPr/>
      <dgm:t>
        <a:bodyPr/>
        <a:lstStyle/>
        <a:p>
          <a:r>
            <a:rPr lang="fi-FI"/>
            <a:t>myönteisiä / kielteisiä</a:t>
          </a:r>
          <a:endParaRPr lang="en-US"/>
        </a:p>
      </dgm:t>
    </dgm:pt>
    <dgm:pt modelId="{BC2D54F2-119F-4D6F-A1E7-B14C08006691}" type="parTrans" cxnId="{8B3E7533-B41A-4D19-8726-75B782EDC6F9}">
      <dgm:prSet/>
      <dgm:spPr/>
      <dgm:t>
        <a:bodyPr/>
        <a:lstStyle/>
        <a:p>
          <a:endParaRPr lang="en-US"/>
        </a:p>
      </dgm:t>
    </dgm:pt>
    <dgm:pt modelId="{7C09F3FA-474C-491C-AFF4-3E33BC211B63}" type="sibTrans" cxnId="{8B3E7533-B41A-4D19-8726-75B782EDC6F9}">
      <dgm:prSet/>
      <dgm:spPr/>
      <dgm:t>
        <a:bodyPr/>
        <a:lstStyle/>
        <a:p>
          <a:endParaRPr lang="en-US"/>
        </a:p>
      </dgm:t>
    </dgm:pt>
    <dgm:pt modelId="{5C114F9B-52A2-48A8-880D-D7A3624E8B55}">
      <dgm:prSet/>
      <dgm:spPr/>
      <dgm:t>
        <a:bodyPr/>
        <a:lstStyle/>
        <a:p>
          <a:r>
            <a:rPr lang="fi-FI"/>
            <a:t>suoria / epäsuoria eli välillisiä</a:t>
          </a:r>
          <a:endParaRPr lang="en-US"/>
        </a:p>
      </dgm:t>
    </dgm:pt>
    <dgm:pt modelId="{9D70051A-6E61-4103-95B6-A65AF4D69041}" type="parTrans" cxnId="{0905CA87-EF8E-46FC-8560-1319BBC849E5}">
      <dgm:prSet/>
      <dgm:spPr/>
      <dgm:t>
        <a:bodyPr/>
        <a:lstStyle/>
        <a:p>
          <a:endParaRPr lang="en-US"/>
        </a:p>
      </dgm:t>
    </dgm:pt>
    <dgm:pt modelId="{EC60855C-6687-4241-8CE9-A0B353F127A3}" type="sibTrans" cxnId="{0905CA87-EF8E-46FC-8560-1319BBC849E5}">
      <dgm:prSet/>
      <dgm:spPr/>
      <dgm:t>
        <a:bodyPr/>
        <a:lstStyle/>
        <a:p>
          <a:endParaRPr lang="en-US"/>
        </a:p>
      </dgm:t>
    </dgm:pt>
    <dgm:pt modelId="{ACD1F5B5-73BD-4FF3-BBC8-AD878B901E1B}">
      <dgm:prSet/>
      <dgm:spPr/>
      <dgm:t>
        <a:bodyPr/>
        <a:lstStyle/>
        <a:p>
          <a:r>
            <a:rPr lang="fi-FI" dirty="0"/>
            <a:t>lyhyt- / pitkäkestoisia</a:t>
          </a:r>
          <a:endParaRPr lang="en-US" dirty="0"/>
        </a:p>
      </dgm:t>
    </dgm:pt>
    <dgm:pt modelId="{4E14385E-C43A-488B-B758-381774D193F6}" type="parTrans" cxnId="{9FC2D881-7C00-4BA2-A821-EC161F932C0A}">
      <dgm:prSet/>
      <dgm:spPr/>
      <dgm:t>
        <a:bodyPr/>
        <a:lstStyle/>
        <a:p>
          <a:endParaRPr lang="en-US"/>
        </a:p>
      </dgm:t>
    </dgm:pt>
    <dgm:pt modelId="{D53F7C1A-5562-4E26-ADB6-8DF9B94392F2}" type="sibTrans" cxnId="{9FC2D881-7C00-4BA2-A821-EC161F932C0A}">
      <dgm:prSet/>
      <dgm:spPr/>
      <dgm:t>
        <a:bodyPr/>
        <a:lstStyle/>
        <a:p>
          <a:endParaRPr lang="en-US"/>
        </a:p>
      </dgm:t>
    </dgm:pt>
    <dgm:pt modelId="{84AA2C57-CC4D-40A9-81CC-5E3AFFEAF8E1}">
      <dgm:prSet/>
      <dgm:spPr/>
      <dgm:t>
        <a:bodyPr/>
        <a:lstStyle/>
        <a:p>
          <a:r>
            <a:rPr lang="fi-FI"/>
            <a:t>palautuvia / pysyviä</a:t>
          </a:r>
          <a:endParaRPr lang="en-US"/>
        </a:p>
      </dgm:t>
    </dgm:pt>
    <dgm:pt modelId="{19C854BB-9EC6-4480-93C3-C5E12C0A569B}" type="parTrans" cxnId="{B97B53CE-6896-4F37-8888-0782731FE682}">
      <dgm:prSet/>
      <dgm:spPr/>
      <dgm:t>
        <a:bodyPr/>
        <a:lstStyle/>
        <a:p>
          <a:endParaRPr lang="en-US"/>
        </a:p>
      </dgm:t>
    </dgm:pt>
    <dgm:pt modelId="{FC1DBAB1-69E3-412E-AF8E-1B13B1508AC6}" type="sibTrans" cxnId="{B97B53CE-6896-4F37-8888-0782731FE682}">
      <dgm:prSet/>
      <dgm:spPr/>
      <dgm:t>
        <a:bodyPr/>
        <a:lstStyle/>
        <a:p>
          <a:endParaRPr lang="en-US"/>
        </a:p>
      </dgm:t>
    </dgm:pt>
    <dgm:pt modelId="{63D67BF1-8AA5-4C3D-BFFC-D03C30BCB7E8}">
      <dgm:prSet/>
      <dgm:spPr/>
      <dgm:t>
        <a:bodyPr/>
        <a:lstStyle/>
        <a:p>
          <a:r>
            <a:rPr lang="fi-FI"/>
            <a:t>toisiaan voimistavia / heikentäviä</a:t>
          </a:r>
          <a:endParaRPr lang="en-US"/>
        </a:p>
      </dgm:t>
    </dgm:pt>
    <dgm:pt modelId="{5FA0192D-E305-4AE8-B370-D8356621CD52}" type="parTrans" cxnId="{1189D53D-41BD-4A24-932C-04DC3E8236B7}">
      <dgm:prSet/>
      <dgm:spPr/>
      <dgm:t>
        <a:bodyPr/>
        <a:lstStyle/>
        <a:p>
          <a:endParaRPr lang="en-US"/>
        </a:p>
      </dgm:t>
    </dgm:pt>
    <dgm:pt modelId="{B4BDEC75-7531-403C-AFFB-6B5E1864AD69}" type="sibTrans" cxnId="{1189D53D-41BD-4A24-932C-04DC3E8236B7}">
      <dgm:prSet/>
      <dgm:spPr/>
      <dgm:t>
        <a:bodyPr/>
        <a:lstStyle/>
        <a:p>
          <a:endParaRPr lang="en-US"/>
        </a:p>
      </dgm:t>
    </dgm:pt>
    <dgm:pt modelId="{BD5867C5-9C65-4916-BA24-7AD1553481E1}" type="pres">
      <dgm:prSet presAssocID="{DB789A61-A6AD-4FDA-BC03-A5D9755F5ADB}" presName="linear" presStyleCnt="0">
        <dgm:presLayoutVars>
          <dgm:animLvl val="lvl"/>
          <dgm:resizeHandles val="exact"/>
        </dgm:presLayoutVars>
      </dgm:prSet>
      <dgm:spPr/>
    </dgm:pt>
    <dgm:pt modelId="{8D4F2C0E-CE2A-4233-BE57-EB9176E4995F}" type="pres">
      <dgm:prSet presAssocID="{9F7A9C94-553A-43A0-8301-2479FCF81C1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4DCC620-C6D0-4091-A5E7-656F64B9DB1E}" type="pres">
      <dgm:prSet presAssocID="{7C09F3FA-474C-491C-AFF4-3E33BC211B63}" presName="spacer" presStyleCnt="0"/>
      <dgm:spPr/>
    </dgm:pt>
    <dgm:pt modelId="{0498B7B2-8B1C-4030-B584-6F28CA269D6D}" type="pres">
      <dgm:prSet presAssocID="{5C114F9B-52A2-48A8-880D-D7A3624E8B5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5107D63-45C7-4846-AA9A-683CC489298B}" type="pres">
      <dgm:prSet presAssocID="{EC60855C-6687-4241-8CE9-A0B353F127A3}" presName="spacer" presStyleCnt="0"/>
      <dgm:spPr/>
    </dgm:pt>
    <dgm:pt modelId="{848FA7BE-DB8F-483C-A001-8FB76149D4F1}" type="pres">
      <dgm:prSet presAssocID="{ACD1F5B5-73BD-4FF3-BBC8-AD878B901E1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BDF4D8C-DD2F-4EE3-9223-52FEB21AFEDB}" type="pres">
      <dgm:prSet presAssocID="{D53F7C1A-5562-4E26-ADB6-8DF9B94392F2}" presName="spacer" presStyleCnt="0"/>
      <dgm:spPr/>
    </dgm:pt>
    <dgm:pt modelId="{E2CB5858-8BBF-4775-A556-A8A5114804D7}" type="pres">
      <dgm:prSet presAssocID="{84AA2C57-CC4D-40A9-81CC-5E3AFFEAF8E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5036886-4095-4DC5-9A4C-CDF2B81A7591}" type="pres">
      <dgm:prSet presAssocID="{FC1DBAB1-69E3-412E-AF8E-1B13B1508AC6}" presName="spacer" presStyleCnt="0"/>
      <dgm:spPr/>
    </dgm:pt>
    <dgm:pt modelId="{98C75BD8-FE9E-4BFE-A3B5-FBBDA0B36EB8}" type="pres">
      <dgm:prSet presAssocID="{63D67BF1-8AA5-4C3D-BFFC-D03C30BCB7E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7644530B-AC21-4421-99DB-B1649544E4C5}" type="presOf" srcId="{DB789A61-A6AD-4FDA-BC03-A5D9755F5ADB}" destId="{BD5867C5-9C65-4916-BA24-7AD1553481E1}" srcOrd="0" destOrd="0" presId="urn:microsoft.com/office/officeart/2005/8/layout/vList2"/>
    <dgm:cxn modelId="{838B0E0F-866B-4AF0-9110-66C2CD3BC144}" type="presOf" srcId="{5C114F9B-52A2-48A8-880D-D7A3624E8B55}" destId="{0498B7B2-8B1C-4030-B584-6F28CA269D6D}" srcOrd="0" destOrd="0" presId="urn:microsoft.com/office/officeart/2005/8/layout/vList2"/>
    <dgm:cxn modelId="{4CAD5012-804E-436E-974F-0D2C6C7C27C1}" type="presOf" srcId="{84AA2C57-CC4D-40A9-81CC-5E3AFFEAF8E1}" destId="{E2CB5858-8BBF-4775-A556-A8A5114804D7}" srcOrd="0" destOrd="0" presId="urn:microsoft.com/office/officeart/2005/8/layout/vList2"/>
    <dgm:cxn modelId="{8B3E7533-B41A-4D19-8726-75B782EDC6F9}" srcId="{DB789A61-A6AD-4FDA-BC03-A5D9755F5ADB}" destId="{9F7A9C94-553A-43A0-8301-2479FCF81C18}" srcOrd="0" destOrd="0" parTransId="{BC2D54F2-119F-4D6F-A1E7-B14C08006691}" sibTransId="{7C09F3FA-474C-491C-AFF4-3E33BC211B63}"/>
    <dgm:cxn modelId="{1189D53D-41BD-4A24-932C-04DC3E8236B7}" srcId="{DB789A61-A6AD-4FDA-BC03-A5D9755F5ADB}" destId="{63D67BF1-8AA5-4C3D-BFFC-D03C30BCB7E8}" srcOrd="4" destOrd="0" parTransId="{5FA0192D-E305-4AE8-B370-D8356621CD52}" sibTransId="{B4BDEC75-7531-403C-AFFB-6B5E1864AD69}"/>
    <dgm:cxn modelId="{EB92936F-BB16-4882-B43A-0EFDC3D66693}" type="presOf" srcId="{63D67BF1-8AA5-4C3D-BFFC-D03C30BCB7E8}" destId="{98C75BD8-FE9E-4BFE-A3B5-FBBDA0B36EB8}" srcOrd="0" destOrd="0" presId="urn:microsoft.com/office/officeart/2005/8/layout/vList2"/>
    <dgm:cxn modelId="{9FC2D881-7C00-4BA2-A821-EC161F932C0A}" srcId="{DB789A61-A6AD-4FDA-BC03-A5D9755F5ADB}" destId="{ACD1F5B5-73BD-4FF3-BBC8-AD878B901E1B}" srcOrd="2" destOrd="0" parTransId="{4E14385E-C43A-488B-B758-381774D193F6}" sibTransId="{D53F7C1A-5562-4E26-ADB6-8DF9B94392F2}"/>
    <dgm:cxn modelId="{0905CA87-EF8E-46FC-8560-1319BBC849E5}" srcId="{DB789A61-A6AD-4FDA-BC03-A5D9755F5ADB}" destId="{5C114F9B-52A2-48A8-880D-D7A3624E8B55}" srcOrd="1" destOrd="0" parTransId="{9D70051A-6E61-4103-95B6-A65AF4D69041}" sibTransId="{EC60855C-6687-4241-8CE9-A0B353F127A3}"/>
    <dgm:cxn modelId="{9CDC3DCE-2FEA-4E95-A353-44CAA9DBDD95}" type="presOf" srcId="{9F7A9C94-553A-43A0-8301-2479FCF81C18}" destId="{8D4F2C0E-CE2A-4233-BE57-EB9176E4995F}" srcOrd="0" destOrd="0" presId="urn:microsoft.com/office/officeart/2005/8/layout/vList2"/>
    <dgm:cxn modelId="{B97B53CE-6896-4F37-8888-0782731FE682}" srcId="{DB789A61-A6AD-4FDA-BC03-A5D9755F5ADB}" destId="{84AA2C57-CC4D-40A9-81CC-5E3AFFEAF8E1}" srcOrd="3" destOrd="0" parTransId="{19C854BB-9EC6-4480-93C3-C5E12C0A569B}" sibTransId="{FC1DBAB1-69E3-412E-AF8E-1B13B1508AC6}"/>
    <dgm:cxn modelId="{00998EF2-5A33-4808-9BEA-B8620B5051E4}" type="presOf" srcId="{ACD1F5B5-73BD-4FF3-BBC8-AD878B901E1B}" destId="{848FA7BE-DB8F-483C-A001-8FB76149D4F1}" srcOrd="0" destOrd="0" presId="urn:microsoft.com/office/officeart/2005/8/layout/vList2"/>
    <dgm:cxn modelId="{56DF15C0-E8B5-4090-B5D3-ECFB4C78C9BA}" type="presParOf" srcId="{BD5867C5-9C65-4916-BA24-7AD1553481E1}" destId="{8D4F2C0E-CE2A-4233-BE57-EB9176E4995F}" srcOrd="0" destOrd="0" presId="urn:microsoft.com/office/officeart/2005/8/layout/vList2"/>
    <dgm:cxn modelId="{9F3417A7-F014-4D9F-AEE4-92A4B80D0966}" type="presParOf" srcId="{BD5867C5-9C65-4916-BA24-7AD1553481E1}" destId="{C4DCC620-C6D0-4091-A5E7-656F64B9DB1E}" srcOrd="1" destOrd="0" presId="urn:microsoft.com/office/officeart/2005/8/layout/vList2"/>
    <dgm:cxn modelId="{946FF2FA-54F4-48F8-A255-A2BB8C0603AC}" type="presParOf" srcId="{BD5867C5-9C65-4916-BA24-7AD1553481E1}" destId="{0498B7B2-8B1C-4030-B584-6F28CA269D6D}" srcOrd="2" destOrd="0" presId="urn:microsoft.com/office/officeart/2005/8/layout/vList2"/>
    <dgm:cxn modelId="{63D26129-08A0-4881-B594-9CEB4C81EDCC}" type="presParOf" srcId="{BD5867C5-9C65-4916-BA24-7AD1553481E1}" destId="{25107D63-45C7-4846-AA9A-683CC489298B}" srcOrd="3" destOrd="0" presId="urn:microsoft.com/office/officeart/2005/8/layout/vList2"/>
    <dgm:cxn modelId="{0A85A7A3-5C78-4302-BC65-3E434C46E227}" type="presParOf" srcId="{BD5867C5-9C65-4916-BA24-7AD1553481E1}" destId="{848FA7BE-DB8F-483C-A001-8FB76149D4F1}" srcOrd="4" destOrd="0" presId="urn:microsoft.com/office/officeart/2005/8/layout/vList2"/>
    <dgm:cxn modelId="{9C540B12-D402-4DB6-8F60-D8377255593B}" type="presParOf" srcId="{BD5867C5-9C65-4916-BA24-7AD1553481E1}" destId="{BBDF4D8C-DD2F-4EE3-9223-52FEB21AFEDB}" srcOrd="5" destOrd="0" presId="urn:microsoft.com/office/officeart/2005/8/layout/vList2"/>
    <dgm:cxn modelId="{AD428376-30DF-42FF-B00C-83C46123B5CD}" type="presParOf" srcId="{BD5867C5-9C65-4916-BA24-7AD1553481E1}" destId="{E2CB5858-8BBF-4775-A556-A8A5114804D7}" srcOrd="6" destOrd="0" presId="urn:microsoft.com/office/officeart/2005/8/layout/vList2"/>
    <dgm:cxn modelId="{A0C0E7FB-EDEF-446B-B3F6-4E295466171D}" type="presParOf" srcId="{BD5867C5-9C65-4916-BA24-7AD1553481E1}" destId="{65036886-4095-4DC5-9A4C-CDF2B81A7591}" srcOrd="7" destOrd="0" presId="urn:microsoft.com/office/officeart/2005/8/layout/vList2"/>
    <dgm:cxn modelId="{FD851119-BAD9-4E01-B91A-C25616D52E06}" type="presParOf" srcId="{BD5867C5-9C65-4916-BA24-7AD1553481E1}" destId="{98C75BD8-FE9E-4BFE-A3B5-FBBDA0B36EB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E9774F-F133-497D-B2C1-5A76D4E6BF0C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i-FI"/>
        </a:p>
      </dgm:t>
    </dgm:pt>
    <dgm:pt modelId="{FBF0ADC7-4462-46F9-B9A5-D79AF36DC213}">
      <dgm:prSet phldrT="[Teksti]"/>
      <dgm:spPr/>
      <dgm:t>
        <a:bodyPr/>
        <a:lstStyle/>
        <a:p>
          <a:r>
            <a:rPr lang="fi-FI" dirty="0"/>
            <a:t>MELU</a:t>
          </a:r>
        </a:p>
      </dgm:t>
    </dgm:pt>
    <dgm:pt modelId="{7F3D965D-7A27-4B1F-86AC-BD9FB1991516}" type="parTrans" cxnId="{08DD9FE4-3276-46E6-A777-15399377D720}">
      <dgm:prSet/>
      <dgm:spPr/>
      <dgm:t>
        <a:bodyPr/>
        <a:lstStyle/>
        <a:p>
          <a:endParaRPr lang="fi-FI"/>
        </a:p>
      </dgm:t>
    </dgm:pt>
    <dgm:pt modelId="{DA6AD0C2-4D34-492B-98B0-6616B3784D8E}" type="sibTrans" cxnId="{08DD9FE4-3276-46E6-A777-15399377D720}">
      <dgm:prSet/>
      <dgm:spPr/>
      <dgm:t>
        <a:bodyPr/>
        <a:lstStyle/>
        <a:p>
          <a:endParaRPr lang="fi-FI"/>
        </a:p>
      </dgm:t>
    </dgm:pt>
    <dgm:pt modelId="{25023DE9-B0F9-4EBF-BA11-8D6C3D31B08C}">
      <dgm:prSet phldrT="[Teksti]"/>
      <dgm:spPr/>
      <dgm:t>
        <a:bodyPr/>
        <a:lstStyle/>
        <a:p>
          <a:r>
            <a:rPr lang="fi-FI" dirty="0"/>
            <a:t>Oppimisvaikeudet</a:t>
          </a:r>
        </a:p>
      </dgm:t>
    </dgm:pt>
    <dgm:pt modelId="{5AADA7EB-12C8-413A-9769-50A0AA42B1B8}" type="parTrans" cxnId="{852DB64E-B9BA-4544-9F77-544F32FB4C83}">
      <dgm:prSet/>
      <dgm:spPr/>
      <dgm:t>
        <a:bodyPr/>
        <a:lstStyle/>
        <a:p>
          <a:endParaRPr lang="fi-FI"/>
        </a:p>
      </dgm:t>
    </dgm:pt>
    <dgm:pt modelId="{0E3AF24E-EEA0-423B-9077-69B414FAD768}" type="sibTrans" cxnId="{852DB64E-B9BA-4544-9F77-544F32FB4C83}">
      <dgm:prSet/>
      <dgm:spPr/>
      <dgm:t>
        <a:bodyPr/>
        <a:lstStyle/>
        <a:p>
          <a:endParaRPr lang="fi-FI"/>
        </a:p>
      </dgm:t>
    </dgm:pt>
    <dgm:pt modelId="{71EB2B39-0CAB-408A-8D3C-48DA33EF2EA9}">
      <dgm:prSet phldrT="[Teksti]"/>
      <dgm:spPr/>
      <dgm:t>
        <a:bodyPr/>
        <a:lstStyle/>
        <a:p>
          <a:r>
            <a:rPr lang="fi-FI" dirty="0"/>
            <a:t>Motivaatio heikkenee</a:t>
          </a:r>
        </a:p>
      </dgm:t>
    </dgm:pt>
    <dgm:pt modelId="{6D6B7C2A-A064-42EF-8599-53A31EFC63B1}" type="parTrans" cxnId="{8CE9A3E0-556A-4796-A6D8-1659DE0FAA67}">
      <dgm:prSet/>
      <dgm:spPr/>
      <dgm:t>
        <a:bodyPr/>
        <a:lstStyle/>
        <a:p>
          <a:endParaRPr lang="fi-FI"/>
        </a:p>
      </dgm:t>
    </dgm:pt>
    <dgm:pt modelId="{E174E50C-DD12-421C-8CEC-BC1EC1E076DF}" type="sibTrans" cxnId="{8CE9A3E0-556A-4796-A6D8-1659DE0FAA67}">
      <dgm:prSet/>
      <dgm:spPr/>
      <dgm:t>
        <a:bodyPr/>
        <a:lstStyle/>
        <a:p>
          <a:endParaRPr lang="fi-FI"/>
        </a:p>
      </dgm:t>
    </dgm:pt>
    <dgm:pt modelId="{491CB536-ECC6-4F68-8704-D5801D57A100}">
      <dgm:prSet phldrT="[Teksti]"/>
      <dgm:spPr/>
      <dgm:t>
        <a:bodyPr/>
        <a:lstStyle/>
        <a:p>
          <a:r>
            <a:rPr lang="fi-FI" dirty="0"/>
            <a:t>TULOKSET</a:t>
          </a:r>
        </a:p>
      </dgm:t>
    </dgm:pt>
    <dgm:pt modelId="{588B2EC6-DA49-4E32-9701-345D9EDF8D80}" type="parTrans" cxnId="{FD8715F4-D600-45FC-B2DA-AAF9C342A155}">
      <dgm:prSet/>
      <dgm:spPr/>
      <dgm:t>
        <a:bodyPr/>
        <a:lstStyle/>
        <a:p>
          <a:endParaRPr lang="fi-FI"/>
        </a:p>
      </dgm:t>
    </dgm:pt>
    <dgm:pt modelId="{67F0D761-D8DD-410D-895D-601EDD4A9A59}" type="sibTrans" cxnId="{FD8715F4-D600-45FC-B2DA-AAF9C342A155}">
      <dgm:prSet/>
      <dgm:spPr/>
      <dgm:t>
        <a:bodyPr/>
        <a:lstStyle/>
        <a:p>
          <a:endParaRPr lang="fi-FI"/>
        </a:p>
      </dgm:t>
    </dgm:pt>
    <dgm:pt modelId="{BE17137B-7D14-4DFD-9ECF-58CE4ADBC82F}">
      <dgm:prSet phldrT="[Teksti]"/>
      <dgm:spPr/>
      <dgm:t>
        <a:bodyPr/>
        <a:lstStyle/>
        <a:p>
          <a:r>
            <a:rPr lang="fi-FI" dirty="0"/>
            <a:t>Opiskelutulokset laskevat</a:t>
          </a:r>
        </a:p>
      </dgm:t>
    </dgm:pt>
    <dgm:pt modelId="{3295E69C-CDBE-435F-9084-D0FCB7056280}" type="parTrans" cxnId="{2A321B21-83E1-41BD-B1F7-EC4783146DA4}">
      <dgm:prSet/>
      <dgm:spPr/>
      <dgm:t>
        <a:bodyPr/>
        <a:lstStyle/>
        <a:p>
          <a:endParaRPr lang="fi-FI"/>
        </a:p>
      </dgm:t>
    </dgm:pt>
    <dgm:pt modelId="{025F1008-7ED2-46BB-9362-11582854930B}" type="sibTrans" cxnId="{2A321B21-83E1-41BD-B1F7-EC4783146DA4}">
      <dgm:prSet/>
      <dgm:spPr/>
      <dgm:t>
        <a:bodyPr/>
        <a:lstStyle/>
        <a:p>
          <a:endParaRPr lang="fi-FI"/>
        </a:p>
      </dgm:t>
    </dgm:pt>
    <dgm:pt modelId="{6F0C7B82-BDCA-40E1-B802-5D13121D3FEF}">
      <dgm:prSet phldrT="[Teksti]"/>
      <dgm:spPr/>
      <dgm:t>
        <a:bodyPr/>
        <a:lstStyle/>
        <a:p>
          <a:r>
            <a:rPr lang="fi-FI" dirty="0"/>
            <a:t>TERVEYS</a:t>
          </a:r>
        </a:p>
      </dgm:t>
    </dgm:pt>
    <dgm:pt modelId="{884D2EED-3560-4421-A191-FE5271B57A9A}" type="parTrans" cxnId="{AD723C67-5514-4DB8-96B5-64639CAAD2C3}">
      <dgm:prSet/>
      <dgm:spPr/>
      <dgm:t>
        <a:bodyPr/>
        <a:lstStyle/>
        <a:p>
          <a:endParaRPr lang="fi-FI"/>
        </a:p>
      </dgm:t>
    </dgm:pt>
    <dgm:pt modelId="{B0B5BCDB-AB49-4B1F-B77B-6F185EBF8EA0}" type="sibTrans" cxnId="{AD723C67-5514-4DB8-96B5-64639CAAD2C3}">
      <dgm:prSet/>
      <dgm:spPr/>
      <dgm:t>
        <a:bodyPr/>
        <a:lstStyle/>
        <a:p>
          <a:endParaRPr lang="fi-FI"/>
        </a:p>
      </dgm:t>
    </dgm:pt>
    <dgm:pt modelId="{5054D8B3-1F93-4963-AFA0-9FE7A9C968CE}">
      <dgm:prSet phldrT="[Teksti]"/>
      <dgm:spPr/>
      <dgm:t>
        <a:bodyPr/>
        <a:lstStyle/>
        <a:p>
          <a:r>
            <a:rPr lang="fi-FI" dirty="0"/>
            <a:t>Luottamus omiin kykyihin ja tulevaisuuteen heikkenee</a:t>
          </a:r>
        </a:p>
      </dgm:t>
    </dgm:pt>
    <dgm:pt modelId="{CCD74FEB-401C-4608-A5F4-97793D7CDCFE}" type="parTrans" cxnId="{A8F68797-8B8C-470A-B7DF-84F57B248EB1}">
      <dgm:prSet/>
      <dgm:spPr/>
      <dgm:t>
        <a:bodyPr/>
        <a:lstStyle/>
        <a:p>
          <a:endParaRPr lang="fi-FI"/>
        </a:p>
      </dgm:t>
    </dgm:pt>
    <dgm:pt modelId="{5424A1BA-C0DD-4B34-95B7-55490A5222E2}" type="sibTrans" cxnId="{A8F68797-8B8C-470A-B7DF-84F57B248EB1}">
      <dgm:prSet/>
      <dgm:spPr/>
      <dgm:t>
        <a:bodyPr/>
        <a:lstStyle/>
        <a:p>
          <a:endParaRPr lang="fi-FI"/>
        </a:p>
      </dgm:t>
    </dgm:pt>
    <dgm:pt modelId="{424F2B0A-1439-4EC7-B10F-FF28BDEB1C59}">
      <dgm:prSet phldrT="[Teksti]"/>
      <dgm:spPr/>
      <dgm:t>
        <a:bodyPr/>
        <a:lstStyle/>
        <a:p>
          <a:r>
            <a:rPr lang="fi-FI" dirty="0"/>
            <a:t>Stressi kasvaa</a:t>
          </a:r>
        </a:p>
      </dgm:t>
    </dgm:pt>
    <dgm:pt modelId="{721EF8E7-1F5D-4707-91D6-99C9E979377C}" type="parTrans" cxnId="{BC07ED65-19D0-465B-8008-13AA3EE63C56}">
      <dgm:prSet/>
      <dgm:spPr/>
      <dgm:t>
        <a:bodyPr/>
        <a:lstStyle/>
        <a:p>
          <a:endParaRPr lang="fi-FI"/>
        </a:p>
      </dgm:t>
    </dgm:pt>
    <dgm:pt modelId="{323E2C76-D356-409E-87E6-2BAF57D6FDF6}" type="sibTrans" cxnId="{BC07ED65-19D0-465B-8008-13AA3EE63C56}">
      <dgm:prSet/>
      <dgm:spPr/>
      <dgm:t>
        <a:bodyPr/>
        <a:lstStyle/>
        <a:p>
          <a:endParaRPr lang="fi-FI"/>
        </a:p>
      </dgm:t>
    </dgm:pt>
    <dgm:pt modelId="{77156FDE-8753-44BA-A701-50317632C9AF}" type="pres">
      <dgm:prSet presAssocID="{05E9774F-F133-497D-B2C1-5A76D4E6BF0C}" presName="linearFlow" presStyleCnt="0">
        <dgm:presLayoutVars>
          <dgm:dir/>
          <dgm:animLvl val="lvl"/>
          <dgm:resizeHandles val="exact"/>
        </dgm:presLayoutVars>
      </dgm:prSet>
      <dgm:spPr/>
    </dgm:pt>
    <dgm:pt modelId="{C3949CBC-29F7-4702-990B-26AE40ABDCB8}" type="pres">
      <dgm:prSet presAssocID="{FBF0ADC7-4462-46F9-B9A5-D79AF36DC213}" presName="composite" presStyleCnt="0"/>
      <dgm:spPr/>
    </dgm:pt>
    <dgm:pt modelId="{30C06A65-9E47-4C41-BA71-176EE243301E}" type="pres">
      <dgm:prSet presAssocID="{FBF0ADC7-4462-46F9-B9A5-D79AF36DC213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A3F00B6D-2C03-4095-B8A1-5EC13E18908E}" type="pres">
      <dgm:prSet presAssocID="{FBF0ADC7-4462-46F9-B9A5-D79AF36DC213}" presName="descendantText" presStyleLbl="alignAcc1" presStyleIdx="0" presStyleCnt="3">
        <dgm:presLayoutVars>
          <dgm:bulletEnabled val="1"/>
        </dgm:presLayoutVars>
      </dgm:prSet>
      <dgm:spPr/>
    </dgm:pt>
    <dgm:pt modelId="{4E167E77-7943-48F5-9151-CD35597AEBD2}" type="pres">
      <dgm:prSet presAssocID="{DA6AD0C2-4D34-492B-98B0-6616B3784D8E}" presName="sp" presStyleCnt="0"/>
      <dgm:spPr/>
    </dgm:pt>
    <dgm:pt modelId="{20279B2D-1DE5-4DA0-9DB7-B1D55EE41EFF}" type="pres">
      <dgm:prSet presAssocID="{491CB536-ECC6-4F68-8704-D5801D57A100}" presName="composite" presStyleCnt="0"/>
      <dgm:spPr/>
    </dgm:pt>
    <dgm:pt modelId="{E3C00E0F-A800-4528-863C-77D654C075E5}" type="pres">
      <dgm:prSet presAssocID="{491CB536-ECC6-4F68-8704-D5801D57A100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434E83DA-F05B-4042-8C13-6AA27A1A85AD}" type="pres">
      <dgm:prSet presAssocID="{491CB536-ECC6-4F68-8704-D5801D57A100}" presName="descendantText" presStyleLbl="alignAcc1" presStyleIdx="1" presStyleCnt="3">
        <dgm:presLayoutVars>
          <dgm:bulletEnabled val="1"/>
        </dgm:presLayoutVars>
      </dgm:prSet>
      <dgm:spPr/>
    </dgm:pt>
    <dgm:pt modelId="{5C7E80B1-72BC-4EAC-B7EB-1308F0E909F7}" type="pres">
      <dgm:prSet presAssocID="{67F0D761-D8DD-410D-895D-601EDD4A9A59}" presName="sp" presStyleCnt="0"/>
      <dgm:spPr/>
    </dgm:pt>
    <dgm:pt modelId="{956AC4A9-77DD-4117-A3CA-0A13A31075B8}" type="pres">
      <dgm:prSet presAssocID="{6F0C7B82-BDCA-40E1-B802-5D13121D3FEF}" presName="composite" presStyleCnt="0"/>
      <dgm:spPr/>
    </dgm:pt>
    <dgm:pt modelId="{A6D6A45E-B8F2-4115-A922-05366D56FADD}" type="pres">
      <dgm:prSet presAssocID="{6F0C7B82-BDCA-40E1-B802-5D13121D3FEF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8660822A-FBBE-4AD4-A2F3-078BC6486224}" type="pres">
      <dgm:prSet presAssocID="{6F0C7B82-BDCA-40E1-B802-5D13121D3FEF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3B2F0312-4F88-4C4F-A0FD-C534357D5EC0}" type="presOf" srcId="{BE17137B-7D14-4DFD-9ECF-58CE4ADBC82F}" destId="{434E83DA-F05B-4042-8C13-6AA27A1A85AD}" srcOrd="0" destOrd="0" presId="urn:microsoft.com/office/officeart/2005/8/layout/chevron2"/>
    <dgm:cxn modelId="{4CCAFA1A-073A-4267-9409-3D153C7961E0}" type="presOf" srcId="{FBF0ADC7-4462-46F9-B9A5-D79AF36DC213}" destId="{30C06A65-9E47-4C41-BA71-176EE243301E}" srcOrd="0" destOrd="0" presId="urn:microsoft.com/office/officeart/2005/8/layout/chevron2"/>
    <dgm:cxn modelId="{2A321B21-83E1-41BD-B1F7-EC4783146DA4}" srcId="{491CB536-ECC6-4F68-8704-D5801D57A100}" destId="{BE17137B-7D14-4DFD-9ECF-58CE4ADBC82F}" srcOrd="0" destOrd="0" parTransId="{3295E69C-CDBE-435F-9084-D0FCB7056280}" sibTransId="{025F1008-7ED2-46BB-9362-11582854930B}"/>
    <dgm:cxn modelId="{40F1B730-1AA0-4A10-A72F-69884254F048}" type="presOf" srcId="{25023DE9-B0F9-4EBF-BA11-8D6C3D31B08C}" destId="{A3F00B6D-2C03-4095-B8A1-5EC13E18908E}" srcOrd="0" destOrd="0" presId="urn:microsoft.com/office/officeart/2005/8/layout/chevron2"/>
    <dgm:cxn modelId="{DBD1CC3A-5C9A-4838-800D-84B2DFDDF081}" type="presOf" srcId="{5054D8B3-1F93-4963-AFA0-9FE7A9C968CE}" destId="{8660822A-FBBE-4AD4-A2F3-078BC6486224}" srcOrd="0" destOrd="0" presId="urn:microsoft.com/office/officeart/2005/8/layout/chevron2"/>
    <dgm:cxn modelId="{BC07ED65-19D0-465B-8008-13AA3EE63C56}" srcId="{491CB536-ECC6-4F68-8704-D5801D57A100}" destId="{424F2B0A-1439-4EC7-B10F-FF28BDEB1C59}" srcOrd="1" destOrd="0" parTransId="{721EF8E7-1F5D-4707-91D6-99C9E979377C}" sibTransId="{323E2C76-D356-409E-87E6-2BAF57D6FDF6}"/>
    <dgm:cxn modelId="{AD723C67-5514-4DB8-96B5-64639CAAD2C3}" srcId="{05E9774F-F133-497D-B2C1-5A76D4E6BF0C}" destId="{6F0C7B82-BDCA-40E1-B802-5D13121D3FEF}" srcOrd="2" destOrd="0" parTransId="{884D2EED-3560-4421-A191-FE5271B57A9A}" sibTransId="{B0B5BCDB-AB49-4B1F-B77B-6F185EBF8EA0}"/>
    <dgm:cxn modelId="{852DB64E-B9BA-4544-9F77-544F32FB4C83}" srcId="{FBF0ADC7-4462-46F9-B9A5-D79AF36DC213}" destId="{25023DE9-B0F9-4EBF-BA11-8D6C3D31B08C}" srcOrd="0" destOrd="0" parTransId="{5AADA7EB-12C8-413A-9769-50A0AA42B1B8}" sibTransId="{0E3AF24E-EEA0-423B-9077-69B414FAD768}"/>
    <dgm:cxn modelId="{3A875585-4C21-4E67-903E-1FDE0766EB89}" type="presOf" srcId="{71EB2B39-0CAB-408A-8D3C-48DA33EF2EA9}" destId="{A3F00B6D-2C03-4095-B8A1-5EC13E18908E}" srcOrd="0" destOrd="1" presId="urn:microsoft.com/office/officeart/2005/8/layout/chevron2"/>
    <dgm:cxn modelId="{A8F68797-8B8C-470A-B7DF-84F57B248EB1}" srcId="{6F0C7B82-BDCA-40E1-B802-5D13121D3FEF}" destId="{5054D8B3-1F93-4963-AFA0-9FE7A9C968CE}" srcOrd="0" destOrd="0" parTransId="{CCD74FEB-401C-4608-A5F4-97793D7CDCFE}" sibTransId="{5424A1BA-C0DD-4B34-95B7-55490A5222E2}"/>
    <dgm:cxn modelId="{D595399A-0E3E-4C69-8061-16DB70D2EDB2}" type="presOf" srcId="{6F0C7B82-BDCA-40E1-B802-5D13121D3FEF}" destId="{A6D6A45E-B8F2-4115-A922-05366D56FADD}" srcOrd="0" destOrd="0" presId="urn:microsoft.com/office/officeart/2005/8/layout/chevron2"/>
    <dgm:cxn modelId="{FF0924C9-8DFF-4639-9420-CE1D59F5C2D5}" type="presOf" srcId="{424F2B0A-1439-4EC7-B10F-FF28BDEB1C59}" destId="{434E83DA-F05B-4042-8C13-6AA27A1A85AD}" srcOrd="0" destOrd="1" presId="urn:microsoft.com/office/officeart/2005/8/layout/chevron2"/>
    <dgm:cxn modelId="{D9F364D9-E033-4271-BAFB-43C1CB82F099}" type="presOf" srcId="{491CB536-ECC6-4F68-8704-D5801D57A100}" destId="{E3C00E0F-A800-4528-863C-77D654C075E5}" srcOrd="0" destOrd="0" presId="urn:microsoft.com/office/officeart/2005/8/layout/chevron2"/>
    <dgm:cxn modelId="{8CE9A3E0-556A-4796-A6D8-1659DE0FAA67}" srcId="{FBF0ADC7-4462-46F9-B9A5-D79AF36DC213}" destId="{71EB2B39-0CAB-408A-8D3C-48DA33EF2EA9}" srcOrd="1" destOrd="0" parTransId="{6D6B7C2A-A064-42EF-8599-53A31EFC63B1}" sibTransId="{E174E50C-DD12-421C-8CEC-BC1EC1E076DF}"/>
    <dgm:cxn modelId="{08DD9FE4-3276-46E6-A777-15399377D720}" srcId="{05E9774F-F133-497D-B2C1-5A76D4E6BF0C}" destId="{FBF0ADC7-4462-46F9-B9A5-D79AF36DC213}" srcOrd="0" destOrd="0" parTransId="{7F3D965D-7A27-4B1F-86AC-BD9FB1991516}" sibTransId="{DA6AD0C2-4D34-492B-98B0-6616B3784D8E}"/>
    <dgm:cxn modelId="{4B590EE5-C97C-4205-9C9B-08B880830661}" type="presOf" srcId="{05E9774F-F133-497D-B2C1-5A76D4E6BF0C}" destId="{77156FDE-8753-44BA-A701-50317632C9AF}" srcOrd="0" destOrd="0" presId="urn:microsoft.com/office/officeart/2005/8/layout/chevron2"/>
    <dgm:cxn modelId="{FD8715F4-D600-45FC-B2DA-AAF9C342A155}" srcId="{05E9774F-F133-497D-B2C1-5A76D4E6BF0C}" destId="{491CB536-ECC6-4F68-8704-D5801D57A100}" srcOrd="1" destOrd="0" parTransId="{588B2EC6-DA49-4E32-9701-345D9EDF8D80}" sibTransId="{67F0D761-D8DD-410D-895D-601EDD4A9A59}"/>
    <dgm:cxn modelId="{63E611FC-8FE6-4DA4-8991-45D1E6FC65FC}" type="presParOf" srcId="{77156FDE-8753-44BA-A701-50317632C9AF}" destId="{C3949CBC-29F7-4702-990B-26AE40ABDCB8}" srcOrd="0" destOrd="0" presId="urn:microsoft.com/office/officeart/2005/8/layout/chevron2"/>
    <dgm:cxn modelId="{673AB2ED-D014-4872-88C9-F510B7DB914A}" type="presParOf" srcId="{C3949CBC-29F7-4702-990B-26AE40ABDCB8}" destId="{30C06A65-9E47-4C41-BA71-176EE243301E}" srcOrd="0" destOrd="0" presId="urn:microsoft.com/office/officeart/2005/8/layout/chevron2"/>
    <dgm:cxn modelId="{292E5231-B9DD-4FEB-894B-7C72069410F0}" type="presParOf" srcId="{C3949CBC-29F7-4702-990B-26AE40ABDCB8}" destId="{A3F00B6D-2C03-4095-B8A1-5EC13E18908E}" srcOrd="1" destOrd="0" presId="urn:microsoft.com/office/officeart/2005/8/layout/chevron2"/>
    <dgm:cxn modelId="{962E5D96-B44C-400E-BF67-D11FA94501F3}" type="presParOf" srcId="{77156FDE-8753-44BA-A701-50317632C9AF}" destId="{4E167E77-7943-48F5-9151-CD35597AEBD2}" srcOrd="1" destOrd="0" presId="urn:microsoft.com/office/officeart/2005/8/layout/chevron2"/>
    <dgm:cxn modelId="{C7F7E01B-B51B-454D-A89E-160B7290A48C}" type="presParOf" srcId="{77156FDE-8753-44BA-A701-50317632C9AF}" destId="{20279B2D-1DE5-4DA0-9DB7-B1D55EE41EFF}" srcOrd="2" destOrd="0" presId="urn:microsoft.com/office/officeart/2005/8/layout/chevron2"/>
    <dgm:cxn modelId="{7B83253B-081F-4B66-A4EE-E6CCA0989C87}" type="presParOf" srcId="{20279B2D-1DE5-4DA0-9DB7-B1D55EE41EFF}" destId="{E3C00E0F-A800-4528-863C-77D654C075E5}" srcOrd="0" destOrd="0" presId="urn:microsoft.com/office/officeart/2005/8/layout/chevron2"/>
    <dgm:cxn modelId="{B5060D30-7AC8-44C2-9A29-C6AA21D82780}" type="presParOf" srcId="{20279B2D-1DE5-4DA0-9DB7-B1D55EE41EFF}" destId="{434E83DA-F05B-4042-8C13-6AA27A1A85AD}" srcOrd="1" destOrd="0" presId="urn:microsoft.com/office/officeart/2005/8/layout/chevron2"/>
    <dgm:cxn modelId="{8E049BB9-3B1F-44BC-AE62-08E4DA77ED05}" type="presParOf" srcId="{77156FDE-8753-44BA-A701-50317632C9AF}" destId="{5C7E80B1-72BC-4EAC-B7EB-1308F0E909F7}" srcOrd="3" destOrd="0" presId="urn:microsoft.com/office/officeart/2005/8/layout/chevron2"/>
    <dgm:cxn modelId="{1F08CE1B-A7C6-4903-A4E7-1AE12611D72A}" type="presParOf" srcId="{77156FDE-8753-44BA-A701-50317632C9AF}" destId="{956AC4A9-77DD-4117-A3CA-0A13A31075B8}" srcOrd="4" destOrd="0" presId="urn:microsoft.com/office/officeart/2005/8/layout/chevron2"/>
    <dgm:cxn modelId="{1DB6CC55-64B5-4D59-AB4A-A19239C6B439}" type="presParOf" srcId="{956AC4A9-77DD-4117-A3CA-0A13A31075B8}" destId="{A6D6A45E-B8F2-4115-A922-05366D56FADD}" srcOrd="0" destOrd="0" presId="urn:microsoft.com/office/officeart/2005/8/layout/chevron2"/>
    <dgm:cxn modelId="{B9F84D0C-5CF5-4CF7-96F2-54F4889016D3}" type="presParOf" srcId="{956AC4A9-77DD-4117-A3CA-0A13A31075B8}" destId="{8660822A-FBBE-4AD4-A2F3-078BC648622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F2C0E-CE2A-4233-BE57-EB9176E4995F}">
      <dsp:nvSpPr>
        <dsp:cNvPr id="0" name=""/>
        <dsp:cNvSpPr/>
      </dsp:nvSpPr>
      <dsp:spPr>
        <a:xfrm>
          <a:off x="0" y="598329"/>
          <a:ext cx="442468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/>
            <a:t>myönteisiä / kielteisiä</a:t>
          </a:r>
          <a:endParaRPr lang="en-US" sz="2400" kern="1200"/>
        </a:p>
      </dsp:txBody>
      <dsp:txXfrm>
        <a:off x="28100" y="626429"/>
        <a:ext cx="4368480" cy="519439"/>
      </dsp:txXfrm>
    </dsp:sp>
    <dsp:sp modelId="{0498B7B2-8B1C-4030-B584-6F28CA269D6D}">
      <dsp:nvSpPr>
        <dsp:cNvPr id="0" name=""/>
        <dsp:cNvSpPr/>
      </dsp:nvSpPr>
      <dsp:spPr>
        <a:xfrm>
          <a:off x="0" y="1243089"/>
          <a:ext cx="442468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/>
            <a:t>suoria / epäsuoria eli välillisiä</a:t>
          </a:r>
          <a:endParaRPr lang="en-US" sz="2400" kern="1200"/>
        </a:p>
      </dsp:txBody>
      <dsp:txXfrm>
        <a:off x="28100" y="1271189"/>
        <a:ext cx="4368480" cy="519439"/>
      </dsp:txXfrm>
    </dsp:sp>
    <dsp:sp modelId="{848FA7BE-DB8F-483C-A001-8FB76149D4F1}">
      <dsp:nvSpPr>
        <dsp:cNvPr id="0" name=""/>
        <dsp:cNvSpPr/>
      </dsp:nvSpPr>
      <dsp:spPr>
        <a:xfrm>
          <a:off x="0" y="1887849"/>
          <a:ext cx="442468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 dirty="0"/>
            <a:t>lyhyt- / pitkäkestoisia</a:t>
          </a:r>
          <a:endParaRPr lang="en-US" sz="2400" kern="1200" dirty="0"/>
        </a:p>
      </dsp:txBody>
      <dsp:txXfrm>
        <a:off x="28100" y="1915949"/>
        <a:ext cx="4368480" cy="519439"/>
      </dsp:txXfrm>
    </dsp:sp>
    <dsp:sp modelId="{E2CB5858-8BBF-4775-A556-A8A5114804D7}">
      <dsp:nvSpPr>
        <dsp:cNvPr id="0" name=""/>
        <dsp:cNvSpPr/>
      </dsp:nvSpPr>
      <dsp:spPr>
        <a:xfrm>
          <a:off x="0" y="2532609"/>
          <a:ext cx="442468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/>
            <a:t>palautuvia / pysyviä</a:t>
          </a:r>
          <a:endParaRPr lang="en-US" sz="2400" kern="1200"/>
        </a:p>
      </dsp:txBody>
      <dsp:txXfrm>
        <a:off x="28100" y="2560709"/>
        <a:ext cx="4368480" cy="519439"/>
      </dsp:txXfrm>
    </dsp:sp>
    <dsp:sp modelId="{98C75BD8-FE9E-4BFE-A3B5-FBBDA0B36EB8}">
      <dsp:nvSpPr>
        <dsp:cNvPr id="0" name=""/>
        <dsp:cNvSpPr/>
      </dsp:nvSpPr>
      <dsp:spPr>
        <a:xfrm>
          <a:off x="0" y="3177369"/>
          <a:ext cx="442468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/>
            <a:t>toisiaan voimistavia / heikentäviä</a:t>
          </a:r>
          <a:endParaRPr lang="en-US" sz="2400" kern="1200"/>
        </a:p>
      </dsp:txBody>
      <dsp:txXfrm>
        <a:off x="28100" y="3205469"/>
        <a:ext cx="4368480" cy="5194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06A65-9E47-4C41-BA71-176EE243301E}">
      <dsp:nvSpPr>
        <dsp:cNvPr id="0" name=""/>
        <dsp:cNvSpPr/>
      </dsp:nvSpPr>
      <dsp:spPr>
        <a:xfrm rot="5400000">
          <a:off x="-254514" y="256719"/>
          <a:ext cx="1696761" cy="1187733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 dirty="0"/>
            <a:t>MELU</a:t>
          </a:r>
        </a:p>
      </dsp:txBody>
      <dsp:txXfrm rot="-5400000">
        <a:off x="1" y="596072"/>
        <a:ext cx="1187733" cy="509028"/>
      </dsp:txXfrm>
    </dsp:sp>
    <dsp:sp modelId="{A3F00B6D-2C03-4095-B8A1-5EC13E18908E}">
      <dsp:nvSpPr>
        <dsp:cNvPr id="0" name=""/>
        <dsp:cNvSpPr/>
      </dsp:nvSpPr>
      <dsp:spPr>
        <a:xfrm rot="5400000">
          <a:off x="3275537" y="-2085598"/>
          <a:ext cx="1102895" cy="5278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3100" kern="1200" dirty="0"/>
            <a:t>Oppimisvaikeudet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3100" kern="1200" dirty="0"/>
            <a:t>Motivaatio heikkenee</a:t>
          </a:r>
        </a:p>
      </dsp:txBody>
      <dsp:txXfrm rot="-5400000">
        <a:off x="1187734" y="56044"/>
        <a:ext cx="5224663" cy="995217"/>
      </dsp:txXfrm>
    </dsp:sp>
    <dsp:sp modelId="{E3C00E0F-A800-4528-863C-77D654C075E5}">
      <dsp:nvSpPr>
        <dsp:cNvPr id="0" name=""/>
        <dsp:cNvSpPr/>
      </dsp:nvSpPr>
      <dsp:spPr>
        <a:xfrm rot="5400000">
          <a:off x="-254514" y="1760447"/>
          <a:ext cx="1696761" cy="1187733"/>
        </a:xfrm>
        <a:prstGeom prst="chevron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 dirty="0"/>
            <a:t>TULOKSET</a:t>
          </a:r>
        </a:p>
      </dsp:txBody>
      <dsp:txXfrm rot="-5400000">
        <a:off x="1" y="2099800"/>
        <a:ext cx="1187733" cy="509028"/>
      </dsp:txXfrm>
    </dsp:sp>
    <dsp:sp modelId="{434E83DA-F05B-4042-8C13-6AA27A1A85AD}">
      <dsp:nvSpPr>
        <dsp:cNvPr id="0" name=""/>
        <dsp:cNvSpPr/>
      </dsp:nvSpPr>
      <dsp:spPr>
        <a:xfrm rot="5400000">
          <a:off x="3275537" y="-581870"/>
          <a:ext cx="1102895" cy="5278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3100" kern="1200" dirty="0"/>
            <a:t>Opiskelutulokset laskevat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3100" kern="1200" dirty="0"/>
            <a:t>Stressi kasvaa</a:t>
          </a:r>
        </a:p>
      </dsp:txBody>
      <dsp:txXfrm rot="-5400000">
        <a:off x="1187734" y="1559772"/>
        <a:ext cx="5224663" cy="995217"/>
      </dsp:txXfrm>
    </dsp:sp>
    <dsp:sp modelId="{A6D6A45E-B8F2-4115-A922-05366D56FADD}">
      <dsp:nvSpPr>
        <dsp:cNvPr id="0" name=""/>
        <dsp:cNvSpPr/>
      </dsp:nvSpPr>
      <dsp:spPr>
        <a:xfrm rot="5400000">
          <a:off x="-254514" y="3264176"/>
          <a:ext cx="1696761" cy="1187733"/>
        </a:xfrm>
        <a:prstGeom prst="chevron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 dirty="0"/>
            <a:t>TERVEYS</a:t>
          </a:r>
        </a:p>
      </dsp:txBody>
      <dsp:txXfrm rot="-5400000">
        <a:off x="1" y="3603529"/>
        <a:ext cx="1187733" cy="509028"/>
      </dsp:txXfrm>
    </dsp:sp>
    <dsp:sp modelId="{8660822A-FBBE-4AD4-A2F3-078BC6486224}">
      <dsp:nvSpPr>
        <dsp:cNvPr id="0" name=""/>
        <dsp:cNvSpPr/>
      </dsp:nvSpPr>
      <dsp:spPr>
        <a:xfrm rot="5400000">
          <a:off x="3275537" y="921858"/>
          <a:ext cx="1102895" cy="5278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3100" kern="1200" dirty="0"/>
            <a:t>Luottamus omiin kykyihin ja tulevaisuuteen heikkenee</a:t>
          </a:r>
        </a:p>
      </dsp:txBody>
      <dsp:txXfrm rot="-5400000">
        <a:off x="1187734" y="3063501"/>
        <a:ext cx="5224663" cy="9952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73A30B-1983-4EED-945A-43A5C8100E7F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72DE1-7A80-401A-9DB2-C8C47B3B576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4916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a1e7f13a9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8" name="Google Shape;68;g3a1e7f13a99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99230C-9C61-4D42-A463-99C029E14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B275B45-8898-4244-8620-EC55DCEC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44966F0-BB47-40FF-A314-01D3D5E7C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EE73AD4-DCB1-45F5-8D7B-D10B2658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44539E4-FCE1-4BD7-BAA9-1BD3232D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3828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2A5AD8-AB85-4C83-B4E9-AE621A056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3552CC-C098-4C69-864A-CC357E1D5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BF6FDB-0DA7-4ADB-B50E-3A676337D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318326-4401-4343-8F1E-C4D947B99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F7B2C5-30C4-4B55-B648-1CB824216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33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955C37-C282-4CA8-8CFC-11B9E6DEF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A3CD1CF-0CB9-464D-9400-063D38EEC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C29929E-9A14-40EB-A01C-3E6CC293E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577E47-C62D-44C3-BFEC-912EFBD9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13E337-D32B-47AA-A4CB-6E7E8A10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9918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528E25-B98F-46B6-9057-8124C97A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3826C2-B2DE-45A7-AE3E-9E3432CE8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D716823-3F91-42EB-AD8A-A9EB624F5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4EB24D5-8685-4B05-A195-E20D0DC2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56D47B6-89BD-4B34-8767-9C62B11C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7F0ECA-9E88-4694-8143-5F870252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950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B1D6CC-DA19-43B8-92D1-74EF43AB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D60BAD9-B969-433E-905A-72440AD88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1AB337B-A29D-4D34-BDCD-0D31C8141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0978AD3-455D-4560-96A7-CF866146B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DF39D78-7D76-464C-ACF0-16B5ED76FC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F8A66F7-4B69-4069-8BA1-C6BAD6B9B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534FFC5-B7AD-463C-9C97-A71DDFA92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EB94592-C895-4E0D-8550-960E7AC41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293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B1F169-1EA3-4D50-B6CE-D0D554F2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DB3B0B8-DEE7-46BE-A1F1-F25564EF0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91A9013-615B-4BEB-B8DD-CD0B6631E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AD5F9B-2A31-4A87-8A94-9B5148F69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5119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FF86AB4-B5EE-43F0-8557-A2855987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ACD1B0C-5B6B-490A-8536-A4B825AC8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7C8D580-3DCA-46BD-A9C6-845E6EED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864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6D8E3F-E7A2-4DCC-BD0F-7A442ED29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878107-85F8-4636-8437-24B3D08D7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A26E0A3-EDBB-41B1-8BE7-0C8B308D7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42C9D25-B909-4DD3-9139-907DDD04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049132D-3A8F-44C2-88AB-540114A71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70ED08-8F3C-4C2E-9ADB-021B928F9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84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53BB3C-4C32-4FC2-99B3-63111FFF0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8B0FCC8-AD69-4777-8A01-EA4C89001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D672E42-1A0E-4429-B7E5-8398D6D36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95AB94B-E9CD-4B0A-A977-35E3728A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8626862-3D03-489A-8A95-79BF46B29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4BBE6C5-AE72-40D4-A70A-6AD8696F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7717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11CCF6-AE83-4338-8D86-D5157E04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1351B71-9611-4379-A019-41486FB60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DC731B5-9F32-42C9-A6F2-E522AEA6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83B8245-5E7F-4B46-94B7-2E0CBEC0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C1404F4-5FB5-4461-95FE-67F61420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9746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3BCD6F5-E34C-4CB3-9A67-0C46CDFF4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9E70756-5121-4B1A-9427-A8390FD53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574F3D-10EA-46E6-A674-4FE5B0F5D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EE5A55-F621-480D-BD91-3D03DAC67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6DC09F-CCF6-4F36-8021-6652ABFC5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5061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Image">
  <p:cSld name="Title &amp; Image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151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i-FI"/>
          </a:p>
        </p:txBody>
      </p:sp>
      <p:pic>
        <p:nvPicPr>
          <p:cNvPr id="10" name="Google Shape;10;p12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63600" y="4552156"/>
            <a:ext cx="104648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body" idx="3"/>
          </p:nvPr>
        </p:nvSpPr>
        <p:spPr>
          <a:xfrm>
            <a:off x="204355" y="6359460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37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1779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70D5D2F-EBCA-4961-A65F-878914F34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B053E8C-F46A-4BE3-AC1C-797C12E9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946D58-41C0-4CD4-8D6A-7214DD2FC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D7F183-FEA2-4A49-BD83-FABB0E0B7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CA2F7D-F6C0-4708-928D-12CB87074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2296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Kuva 4" descr="Kuva, joka sisältää kohteen savu, ase, tuli, tumma&#10;&#10;Kuvaus luotu automaattisesti">
            <a:extLst>
              <a:ext uri="{FF2B5EF4-FFF2-40B4-BE49-F238E27FC236}">
                <a16:creationId xmlns:a16="http://schemas.microsoft.com/office/drawing/2014/main" id="{D379C2FB-1373-4881-9842-C2C5150B3E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0" y="272416"/>
            <a:ext cx="12191980" cy="685799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103806E-D253-4ABD-8CDC-9B7BB8439B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29840"/>
            <a:ext cx="9144000" cy="2194560"/>
          </a:xfrm>
        </p:spPr>
        <p:txBody>
          <a:bodyPr>
            <a:normAutofit/>
          </a:bodyPr>
          <a:lstStyle/>
          <a:p>
            <a:r>
              <a:rPr lang="fi-FI" sz="7200" dirty="0">
                <a:solidFill>
                  <a:srgbClr val="FFFFFF"/>
                </a:solidFill>
              </a:rPr>
              <a:t>Terveyteen vaikuttavat ympäristötekijät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A45ACCC-B9E9-4FE5-81BA-21466C31C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520" y="6323484"/>
            <a:ext cx="3129280" cy="280515"/>
          </a:xfrm>
        </p:spPr>
        <p:txBody>
          <a:bodyPr>
            <a:normAutofit lnSpcReduction="10000"/>
          </a:bodyPr>
          <a:lstStyle/>
          <a:p>
            <a:r>
              <a:rPr lang="en-US" sz="1400" dirty="0">
                <a:solidFill>
                  <a:srgbClr val="FFFFFF"/>
                </a:solidFill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solidFill>
                  <a:srgbClr val="FFFFFF"/>
                </a:solidFill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solidFill>
                  <a:srgbClr val="FFFFFF"/>
                </a:solidFill>
                <a:latin typeface="Abadi Extra Light" panose="020B0604020202020204" pitchFamily="34" charset="0"/>
              </a:rPr>
              <a:t> / Kamil </a:t>
            </a:r>
            <a:r>
              <a:rPr lang="en-US" sz="1400" dirty="0" err="1">
                <a:solidFill>
                  <a:srgbClr val="FFFFFF"/>
                </a:solidFill>
                <a:latin typeface="Abadi Extra Light" panose="020B0604020202020204" pitchFamily="34" charset="0"/>
              </a:rPr>
              <a:t>Feczko</a:t>
            </a:r>
            <a:endParaRPr lang="en-US" sz="1400" dirty="0">
              <a:solidFill>
                <a:srgbClr val="FFFFFF"/>
              </a:solidFill>
              <a:latin typeface="Abadi Extra Light" panose="020B0604020202020204" pitchFamily="34" charset="0"/>
            </a:endParaRPr>
          </a:p>
          <a:p>
            <a:endParaRPr lang="fi-FI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6223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a1e7f13a99_0_0"/>
          <p:cNvSpPr txBox="1">
            <a:spLocks noGrp="1"/>
          </p:cNvSpPr>
          <p:nvPr>
            <p:ph type="body" idx="1"/>
          </p:nvPr>
        </p:nvSpPr>
        <p:spPr>
          <a:xfrm>
            <a:off x="863600" y="4552156"/>
            <a:ext cx="10464800" cy="78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5700" tIns="22867" rIns="45700" bIns="22867" rtlCol="0" anchor="t" anchorCtr="0">
            <a:noAutofit/>
          </a:bodyPr>
          <a:lstStyle/>
          <a:p>
            <a:pPr marL="0" indent="0" algn="l">
              <a:lnSpc>
                <a:spcPct val="135294"/>
              </a:lnSpc>
              <a:spcBef>
                <a:spcPts val="1200"/>
              </a:spcBef>
              <a:buSzPts val="400"/>
            </a:pPr>
            <a:r>
              <a:rPr lang="fi-FI" sz="4267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Eliöryhmät</a:t>
            </a:r>
            <a:endParaRPr sz="4267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/>
            <a:endParaRPr/>
          </a:p>
        </p:txBody>
      </p:sp>
      <p:pic>
        <p:nvPicPr>
          <p:cNvPr id="71" name="Google Shape;71;g3a1e7f13a99_0_0" title="TE2_3.2_Terveyteen_vaikuttavat-01(1).pn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515" b="1321"/>
          <a:stretch/>
        </p:blipFill>
        <p:spPr>
          <a:xfrm>
            <a:off x="1552818" y="1557167"/>
            <a:ext cx="9086367" cy="4807868"/>
          </a:xfrm>
          <a:prstGeom prst="rect">
            <a:avLst/>
          </a:prstGeom>
        </p:spPr>
      </p:pic>
      <p:sp>
        <p:nvSpPr>
          <p:cNvPr id="72" name="Google Shape;72;g3a1e7f13a99_0_0"/>
          <p:cNvSpPr txBox="1"/>
          <p:nvPr/>
        </p:nvSpPr>
        <p:spPr>
          <a:xfrm>
            <a:off x="815000" y="643100"/>
            <a:ext cx="10562000" cy="6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Tx/>
              <a:buNone/>
              <a:tabLst/>
              <a:defRPr/>
            </a:pPr>
            <a:r>
              <a:rPr kumimoji="0" lang="fi-FI" sz="3867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Terv</a:t>
            </a:r>
            <a:r>
              <a:rPr kumimoji="0" lang="fi-FI" sz="3867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eyteen vaikuttavat ympäristötekijät</a:t>
            </a:r>
            <a:endParaRPr kumimoji="0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uta.fi/laitokset/yhdt/opetus/ymp_suun/teema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9" y="2492376"/>
            <a:ext cx="2447925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Kuvatekstiviiva 2 7"/>
          <p:cNvSpPr/>
          <p:nvPr/>
        </p:nvSpPr>
        <p:spPr>
          <a:xfrm>
            <a:off x="3432175" y="476251"/>
            <a:ext cx="2065338" cy="1800225"/>
          </a:xfrm>
          <a:prstGeom prst="borderCallout2">
            <a:avLst>
              <a:gd name="adj1" fmla="val 49359"/>
              <a:gd name="adj2" fmla="val 100932"/>
              <a:gd name="adj3" fmla="val 69075"/>
              <a:gd name="adj4" fmla="val 114633"/>
              <a:gd name="adj5" fmla="val 117074"/>
              <a:gd name="adj6" fmla="val 12436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MIKROBIT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Bakteerit </a:t>
            </a:r>
            <a:r>
              <a:rPr kumimoji="0" lang="fi-FI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(esim. </a:t>
            </a:r>
            <a:r>
              <a:rPr kumimoji="0" lang="fi-FI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helikob</a:t>
            </a:r>
            <a:r>
              <a:rPr kumimoji="0" lang="fi-FI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Virukset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Sienet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Alkueläimet</a:t>
            </a:r>
          </a:p>
        </p:txBody>
      </p:sp>
      <p:sp>
        <p:nvSpPr>
          <p:cNvPr id="9" name="Kuvatekstiviiva 2 8"/>
          <p:cNvSpPr/>
          <p:nvPr/>
        </p:nvSpPr>
        <p:spPr>
          <a:xfrm>
            <a:off x="1774825" y="2420938"/>
            <a:ext cx="2211388" cy="3960812"/>
          </a:xfrm>
          <a:prstGeom prst="borderCallout2">
            <a:avLst>
              <a:gd name="adj1" fmla="val 49598"/>
              <a:gd name="adj2" fmla="val 100004"/>
              <a:gd name="adj3" fmla="val 33193"/>
              <a:gd name="adj4" fmla="val 119175"/>
              <a:gd name="adj5" fmla="val 28221"/>
              <a:gd name="adj6" fmla="val 138795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SÄTEILY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Radioakt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säteily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Röntgen-säteily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Gamma-säteily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UV-säteily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Laset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Infrapunasäteily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Radiotaajuinen säteily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Pientaajuiset sähkömagneettiset kentät</a:t>
            </a:r>
          </a:p>
        </p:txBody>
      </p:sp>
      <p:sp>
        <p:nvSpPr>
          <p:cNvPr id="10" name="Kuvatekstiviiva 2 9"/>
          <p:cNvSpPr/>
          <p:nvPr/>
        </p:nvSpPr>
        <p:spPr>
          <a:xfrm>
            <a:off x="4224338" y="5013326"/>
            <a:ext cx="1871662" cy="1584325"/>
          </a:xfrm>
          <a:prstGeom prst="borderCallout2">
            <a:avLst>
              <a:gd name="adj1" fmla="val -1354"/>
              <a:gd name="adj2" fmla="val 48084"/>
              <a:gd name="adj3" fmla="val -28443"/>
              <a:gd name="adj4" fmla="val 38270"/>
              <a:gd name="adj5" fmla="val -55713"/>
              <a:gd name="adj6" fmla="val 46313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FYSIKAALISET KUORMITTAJAT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Melu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Tärinä</a:t>
            </a:r>
          </a:p>
        </p:txBody>
      </p:sp>
      <p:sp>
        <p:nvSpPr>
          <p:cNvPr id="11" name="Kuvatekstiviiva 2 10"/>
          <p:cNvSpPr/>
          <p:nvPr/>
        </p:nvSpPr>
        <p:spPr>
          <a:xfrm>
            <a:off x="7248526" y="404813"/>
            <a:ext cx="2087563" cy="2303462"/>
          </a:xfrm>
          <a:prstGeom prst="borderCallout2">
            <a:avLst>
              <a:gd name="adj1" fmla="val 49380"/>
              <a:gd name="adj2" fmla="val -371"/>
              <a:gd name="adj3" fmla="val 66026"/>
              <a:gd name="adj4" fmla="val -16667"/>
              <a:gd name="adj5" fmla="val 97967"/>
              <a:gd name="adj6" fmla="val -32071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RAVINNON MYRKYT JA LISÄAINEET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Dioksiinit   PCB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Elohopea Kadmium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Lyijy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Kasvien torjunta-aineet        PAH</a:t>
            </a:r>
          </a:p>
        </p:txBody>
      </p:sp>
      <p:sp>
        <p:nvSpPr>
          <p:cNvPr id="12" name="Kuvatekstiviiva 2 11"/>
          <p:cNvSpPr/>
          <p:nvPr/>
        </p:nvSpPr>
        <p:spPr>
          <a:xfrm>
            <a:off x="7967663" y="2924175"/>
            <a:ext cx="2520950" cy="1944688"/>
          </a:xfrm>
          <a:prstGeom prst="borderCallout2">
            <a:avLst>
              <a:gd name="adj1" fmla="val 50543"/>
              <a:gd name="adj2" fmla="val -238"/>
              <a:gd name="adj3" fmla="val 26150"/>
              <a:gd name="adj4" fmla="val -24247"/>
              <a:gd name="adj5" fmla="val 17778"/>
              <a:gd name="adj6" fmla="val -42586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YHDYSKUNTAILMAN EPÄPUHTAUDET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Typen oksidit   Häkä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Hajurikkiyhdisteet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Otsoni    PAH</a:t>
            </a:r>
          </a:p>
        </p:txBody>
      </p:sp>
      <p:sp>
        <p:nvSpPr>
          <p:cNvPr id="13" name="Kuvatekstiviiva 2 12"/>
          <p:cNvSpPr/>
          <p:nvPr/>
        </p:nvSpPr>
        <p:spPr>
          <a:xfrm>
            <a:off x="6311901" y="5013326"/>
            <a:ext cx="2663825" cy="1655763"/>
          </a:xfrm>
          <a:prstGeom prst="borderCallout2">
            <a:avLst>
              <a:gd name="adj1" fmla="val -490"/>
              <a:gd name="adj2" fmla="val 50401"/>
              <a:gd name="adj3" fmla="val -28933"/>
              <a:gd name="adj4" fmla="val 39029"/>
              <a:gd name="adj5" fmla="val -58153"/>
              <a:gd name="adj6" fmla="val 1220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SISÄILMAN EPÄPUHTAUDET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Tupakansavu  Häkä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Formaldehydi  Asbesti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Homesienet  Eläinhilseet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Pölypunkit</a:t>
            </a:r>
          </a:p>
        </p:txBody>
      </p:sp>
      <p:sp>
        <p:nvSpPr>
          <p:cNvPr id="5129" name="Tekstikehys 13"/>
          <p:cNvSpPr txBox="1">
            <a:spLocks noChangeArrowheads="1"/>
          </p:cNvSpPr>
          <p:nvPr/>
        </p:nvSpPr>
        <p:spPr bwMode="auto">
          <a:xfrm>
            <a:off x="4727575" y="3716338"/>
            <a:ext cx="2736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fi-FI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YMPÄRISTÖ KUORMITTAA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fi-FI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      PUOLUSTUSTA</a:t>
            </a:r>
          </a:p>
        </p:txBody>
      </p:sp>
      <p:cxnSp>
        <p:nvCxnSpPr>
          <p:cNvPr id="15" name="Suora yhdysviiva 14"/>
          <p:cNvCxnSpPr/>
          <p:nvPr/>
        </p:nvCxnSpPr>
        <p:spPr>
          <a:xfrm>
            <a:off x="4008438" y="5445126"/>
            <a:ext cx="215900" cy="14446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6239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Ryhmä 10">
            <a:extLst>
              <a:ext uri="{FF2B5EF4-FFF2-40B4-BE49-F238E27FC236}">
                <a16:creationId xmlns:a16="http://schemas.microsoft.com/office/drawing/2014/main" id="{534EFF33-375C-4461-BBBB-64A9235C2201}"/>
              </a:ext>
            </a:extLst>
          </p:cNvPr>
          <p:cNvGrpSpPr/>
          <p:nvPr/>
        </p:nvGrpSpPr>
        <p:grpSpPr>
          <a:xfrm>
            <a:off x="104775" y="272416"/>
            <a:ext cx="12087225" cy="6528433"/>
            <a:chOff x="104775" y="272416"/>
            <a:chExt cx="12087225" cy="6528433"/>
          </a:xfrm>
        </p:grpSpPr>
        <p:grpSp>
          <p:nvGrpSpPr>
            <p:cNvPr id="7" name="Ryhmä 6">
              <a:extLst>
                <a:ext uri="{FF2B5EF4-FFF2-40B4-BE49-F238E27FC236}">
                  <a16:creationId xmlns:a16="http://schemas.microsoft.com/office/drawing/2014/main" id="{4EEAE486-0381-4334-8923-F088FBE21D14}"/>
                </a:ext>
              </a:extLst>
            </p:cNvPr>
            <p:cNvGrpSpPr/>
            <p:nvPr/>
          </p:nvGrpSpPr>
          <p:grpSpPr>
            <a:xfrm>
              <a:off x="104775" y="272416"/>
              <a:ext cx="12087225" cy="6528433"/>
              <a:chOff x="104775" y="272416"/>
              <a:chExt cx="12087225" cy="6528433"/>
            </a:xfrm>
          </p:grpSpPr>
          <p:pic>
            <p:nvPicPr>
              <p:cNvPr id="2" name="Sisällön paikkamerkki 4">
                <a:extLst>
                  <a:ext uri="{FF2B5EF4-FFF2-40B4-BE49-F238E27FC236}">
                    <a16:creationId xmlns:a16="http://schemas.microsoft.com/office/drawing/2014/main" id="{30606037-2D89-401E-961B-B413C2DBD7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4775" y="401954"/>
                <a:ext cx="12087225" cy="6398895"/>
              </a:xfrm>
              <a:prstGeom prst="rect">
                <a:avLst/>
              </a:prstGeom>
            </p:spPr>
          </p:pic>
          <p:pic>
            <p:nvPicPr>
              <p:cNvPr id="3" name="Kuva 2" descr="Perhe ja tyttö tasaisella täytöllä">
                <a:extLst>
                  <a:ext uri="{FF2B5EF4-FFF2-40B4-BE49-F238E27FC236}">
                    <a16:creationId xmlns:a16="http://schemas.microsoft.com/office/drawing/2014/main" id="{B78A40F6-D428-498F-9215-5C00F733D6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569325" y="1373824"/>
                <a:ext cx="818832" cy="818832"/>
              </a:xfrm>
              <a:prstGeom prst="rect">
                <a:avLst/>
              </a:prstGeom>
            </p:spPr>
          </p:pic>
          <p:pic>
            <p:nvPicPr>
              <p:cNvPr id="4" name="Kuva 3" descr="Koeputket tasaisella täytöllä">
                <a:extLst>
                  <a:ext uri="{FF2B5EF4-FFF2-40B4-BE49-F238E27FC236}">
                    <a16:creationId xmlns:a16="http://schemas.microsoft.com/office/drawing/2014/main" id="{4580DDCB-10B4-4406-A703-9A046631A9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939540" y="2740342"/>
                <a:ext cx="871855" cy="851535"/>
              </a:xfrm>
              <a:prstGeom prst="rect">
                <a:avLst/>
              </a:prstGeom>
            </p:spPr>
          </p:pic>
          <p:pic>
            <p:nvPicPr>
              <p:cNvPr id="5" name="Kuva 4" descr="Vaaka epätasapaino tasaisella täytöllä">
                <a:extLst>
                  <a:ext uri="{FF2B5EF4-FFF2-40B4-BE49-F238E27FC236}">
                    <a16:creationId xmlns:a16="http://schemas.microsoft.com/office/drawing/2014/main" id="{8E964774-6E1B-4588-9FF0-0678F5D91D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496810" y="3920649"/>
                <a:ext cx="1142682" cy="1142682"/>
              </a:xfrm>
              <a:prstGeom prst="rect">
                <a:avLst/>
              </a:prstGeom>
            </p:spPr>
          </p:pic>
          <p:pic>
            <p:nvPicPr>
              <p:cNvPr id="6" name="Kuva 5" descr="Avoin käsi ja kasvi tasaisella täytöllä">
                <a:extLst>
                  <a:ext uri="{FF2B5EF4-FFF2-40B4-BE49-F238E27FC236}">
                    <a16:creationId xmlns:a16="http://schemas.microsoft.com/office/drawing/2014/main" id="{89571842-E1F9-4C92-B89A-9048C98654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237433" y="5445124"/>
                <a:ext cx="771525" cy="771525"/>
              </a:xfrm>
              <a:prstGeom prst="rect">
                <a:avLst/>
              </a:prstGeom>
            </p:spPr>
          </p:pic>
          <p:pic>
            <p:nvPicPr>
              <p:cNvPr id="15" name="Sisällön paikkamerkki 26" descr="Kuva, joka sisältää kohteen teksti, clipart-kuva&#10;&#10;Kuvaus luotu automaattisesti">
                <a:extLst>
                  <a:ext uri="{FF2B5EF4-FFF2-40B4-BE49-F238E27FC236}">
                    <a16:creationId xmlns:a16="http://schemas.microsoft.com/office/drawing/2014/main" id="{D85B08E2-4778-46AD-A7A2-5812F86434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51969" y="272416"/>
                <a:ext cx="1861424" cy="428937"/>
              </a:xfrm>
              <a:prstGeom prst="rect">
                <a:avLst/>
              </a:prstGeom>
            </p:spPr>
          </p:pic>
          <p:pic>
            <p:nvPicPr>
              <p:cNvPr id="16" name="Kuva 15">
                <a:extLst>
                  <a:ext uri="{FF2B5EF4-FFF2-40B4-BE49-F238E27FC236}">
                    <a16:creationId xmlns:a16="http://schemas.microsoft.com/office/drawing/2014/main" id="{C0BFE3BA-4C89-457F-97AE-266B0E9A0B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913142" y="6216649"/>
                <a:ext cx="2069305" cy="514350"/>
              </a:xfrm>
              <a:prstGeom prst="rect">
                <a:avLst/>
              </a:prstGeom>
            </p:spPr>
          </p:pic>
        </p:grpSp>
        <p:cxnSp>
          <p:nvCxnSpPr>
            <p:cNvPr id="9" name="Suora yhdysviiva 8">
              <a:extLst>
                <a:ext uri="{FF2B5EF4-FFF2-40B4-BE49-F238E27FC236}">
                  <a16:creationId xmlns:a16="http://schemas.microsoft.com/office/drawing/2014/main" id="{39287D82-6805-4F6E-8256-914DE041F4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172950" y="1285875"/>
              <a:ext cx="0" cy="2209800"/>
            </a:xfrm>
            <a:prstGeom prst="line">
              <a:avLst/>
            </a:prstGeom>
            <a:ln w="28575">
              <a:solidFill>
                <a:srgbClr val="3B3B3B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57902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20046A-3254-464F-92AA-626BC9832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88" y="196747"/>
            <a:ext cx="4424680" cy="1499974"/>
          </a:xfrm>
        </p:spPr>
        <p:txBody>
          <a:bodyPr>
            <a:normAutofit/>
          </a:bodyPr>
          <a:lstStyle/>
          <a:p>
            <a:r>
              <a:rPr lang="fi-FI" sz="3600" b="1" dirty="0">
                <a:solidFill>
                  <a:srgbClr val="0070C0"/>
                </a:solidFill>
              </a:rPr>
              <a:t>Ympäristön vaikutukset terveyteen voivat olla</a:t>
            </a:r>
          </a:p>
        </p:txBody>
      </p:sp>
      <p:graphicFrame>
        <p:nvGraphicFramePr>
          <p:cNvPr id="6" name="Sisällön paikkamerkki 2">
            <a:extLst>
              <a:ext uri="{FF2B5EF4-FFF2-40B4-BE49-F238E27FC236}">
                <a16:creationId xmlns:a16="http://schemas.microsoft.com/office/drawing/2014/main" id="{FA833357-193E-47E4-88EE-2355BEF1FD4E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286988" y="1452721"/>
          <a:ext cx="442468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4A5825C-7D1C-481B-880E-AE808C252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37760" y="985520"/>
            <a:ext cx="7254240" cy="53238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Esimerkkinä UV-säteilyn terveysvaikutukset</a:t>
            </a:r>
          </a:p>
          <a:p>
            <a:pPr>
              <a:buFontTx/>
              <a:buChar char="-"/>
            </a:pPr>
            <a:r>
              <a:rPr lang="fi-FI" sz="2000" b="1" dirty="0"/>
              <a:t>Myönteinen</a:t>
            </a:r>
            <a:r>
              <a:rPr lang="fi-FI" sz="2000" dirty="0"/>
              <a:t>: iholla muodostuu D-vitamiinia</a:t>
            </a:r>
          </a:p>
          <a:p>
            <a:pPr>
              <a:buFontTx/>
              <a:buChar char="-"/>
            </a:pPr>
            <a:r>
              <a:rPr lang="fi-FI" sz="2000" b="1" dirty="0"/>
              <a:t>Kielteinen</a:t>
            </a:r>
            <a:r>
              <a:rPr lang="fi-FI" sz="2000" dirty="0"/>
              <a:t>: syövälle altistuminen</a:t>
            </a:r>
          </a:p>
          <a:p>
            <a:pPr>
              <a:buFontTx/>
              <a:buChar char="-"/>
            </a:pPr>
            <a:r>
              <a:rPr lang="fi-FI" sz="2000" b="1" dirty="0"/>
              <a:t>Lyhytkestoinen ja palautuva</a:t>
            </a:r>
            <a:r>
              <a:rPr lang="fi-FI" sz="2000" dirty="0"/>
              <a:t>: ihon palaminen</a:t>
            </a:r>
          </a:p>
          <a:p>
            <a:pPr>
              <a:buFontTx/>
              <a:buChar char="-"/>
            </a:pPr>
            <a:r>
              <a:rPr lang="fi-FI" sz="2000" b="1" dirty="0"/>
              <a:t>Pysyvä</a:t>
            </a:r>
            <a:r>
              <a:rPr lang="fi-FI" sz="2000" dirty="0"/>
              <a:t>: ihoa vanhentava vaikutus, syöpäriskin kasvu</a:t>
            </a:r>
          </a:p>
          <a:p>
            <a:pPr>
              <a:buFontTx/>
              <a:buChar char="-"/>
            </a:pPr>
            <a:r>
              <a:rPr lang="fi-FI" sz="2000" b="1" dirty="0"/>
              <a:t>Toisiaan voimistava</a:t>
            </a:r>
            <a:r>
              <a:rPr lang="fi-FI" sz="2000" dirty="0"/>
              <a:t>: jotkut lääkeaineet ja UV-säteily voivat aiheuttaa iho-oireita</a:t>
            </a:r>
          </a:p>
        </p:txBody>
      </p:sp>
      <p:pic>
        <p:nvPicPr>
          <p:cNvPr id="5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FAF21F0B-C668-419A-A95B-567D60288A2C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96746"/>
            <a:ext cx="1861424" cy="42893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295DA42-6490-4E07-925F-7C7FA967D2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43588" y="6279952"/>
            <a:ext cx="2000250" cy="514350"/>
          </a:xfrm>
          <a:prstGeom prst="rect">
            <a:avLst/>
          </a:prstGeom>
        </p:spPr>
      </p:pic>
      <p:pic>
        <p:nvPicPr>
          <p:cNvPr id="8" name="Kuva 7" descr="Kuva, joka sisältää kohteen ulko, ranta, luonto&#10;&#10;Kuvaus luotu automaattisesti">
            <a:extLst>
              <a:ext uri="{FF2B5EF4-FFF2-40B4-BE49-F238E27FC236}">
                <a16:creationId xmlns:a16="http://schemas.microsoft.com/office/drawing/2014/main" id="{CA393F5D-3015-4F36-8059-808FC2BC4E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60" y="3886189"/>
            <a:ext cx="7254240" cy="2351889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4BA1184B-260F-4897-BE21-250D760A7F75}"/>
              </a:ext>
            </a:extLst>
          </p:cNvPr>
          <p:cNvSpPr txBox="1"/>
          <p:nvPr/>
        </p:nvSpPr>
        <p:spPr>
          <a:xfrm>
            <a:off x="4419600" y="6317218"/>
            <a:ext cx="5257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Kuva: Unsplash.com/ John McArthur</a:t>
            </a:r>
          </a:p>
        </p:txBody>
      </p:sp>
    </p:spTree>
    <p:extLst>
      <p:ext uri="{BB962C8B-B14F-4D97-AF65-F5344CB8AC3E}">
        <p14:creationId xmlns:p14="http://schemas.microsoft.com/office/powerpoint/2010/main" val="73525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9972C7-9678-481A-8829-A467C2956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73" y="196746"/>
            <a:ext cx="5775850" cy="1155805"/>
          </a:xfrm>
        </p:spPr>
        <p:txBody>
          <a:bodyPr>
            <a:noAutofit/>
          </a:bodyPr>
          <a:lstStyle/>
          <a:p>
            <a:r>
              <a:rPr lang="fi-FI" sz="3600" b="1" dirty="0">
                <a:solidFill>
                  <a:srgbClr val="7030A0"/>
                </a:solidFill>
              </a:rPr>
              <a:t>Ympäristöaltisteet aiheuttavat suoria terveysvaikutuksia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328E79-08AB-4F11-B39D-9D11D1CB26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6988" y="1476376"/>
            <a:ext cx="5172074" cy="5184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Esimerkkejä terveyshaittoja aiheuttavista </a:t>
            </a:r>
            <a:r>
              <a:rPr lang="fi-FI" sz="2400" b="1" dirty="0" err="1"/>
              <a:t>altisteista</a:t>
            </a:r>
            <a:endParaRPr lang="fi-FI" sz="2400" b="1" dirty="0"/>
          </a:p>
          <a:p>
            <a:pPr marL="0" indent="0" algn="ctr">
              <a:buNone/>
            </a:pPr>
            <a:endParaRPr lang="fi-FI" sz="800" dirty="0"/>
          </a:p>
          <a:p>
            <a:pPr marL="0" indent="0">
              <a:buNone/>
            </a:pPr>
            <a:r>
              <a:rPr lang="fi-FI" sz="2000" b="1" dirty="0"/>
              <a:t>Fysikaaliset</a:t>
            </a:r>
          </a:p>
          <a:p>
            <a:r>
              <a:rPr lang="fi-FI" sz="2000" dirty="0"/>
              <a:t>melu, säteily, tärinä</a:t>
            </a:r>
          </a:p>
          <a:p>
            <a:r>
              <a:rPr lang="fi-FI" sz="2000" dirty="0"/>
              <a:t>kuumuus, kylmyys, ilman pienhiukkaset</a:t>
            </a:r>
            <a:endParaRPr lang="fi-FI" sz="2400" dirty="0"/>
          </a:p>
          <a:p>
            <a:pPr marL="0" indent="0">
              <a:buNone/>
            </a:pPr>
            <a:r>
              <a:rPr lang="fi-FI" sz="2000" b="1" dirty="0"/>
              <a:t>Kemialliset</a:t>
            </a:r>
          </a:p>
          <a:p>
            <a:r>
              <a:rPr lang="fi-FI" sz="2000" dirty="0"/>
              <a:t>kaasumaiset ilmansaasteet</a:t>
            </a:r>
          </a:p>
          <a:p>
            <a:r>
              <a:rPr lang="fi-FI" sz="2000" dirty="0"/>
              <a:t>työpaikalla tai kotona käytetyt kemikaalit</a:t>
            </a:r>
          </a:p>
          <a:p>
            <a:r>
              <a:rPr lang="fi-FI" sz="2000" dirty="0"/>
              <a:t>maalit, liuottimet</a:t>
            </a:r>
          </a:p>
          <a:p>
            <a:r>
              <a:rPr lang="fi-FI" sz="2000" dirty="0"/>
              <a:t>ympäristömyrkyt</a:t>
            </a:r>
          </a:p>
          <a:p>
            <a:pPr marL="0" indent="0">
              <a:buNone/>
            </a:pPr>
            <a:r>
              <a:rPr lang="fi-FI" sz="2000" b="1" dirty="0"/>
              <a:t>Biologiset</a:t>
            </a:r>
          </a:p>
          <a:p>
            <a:r>
              <a:rPr lang="fi-FI" sz="2000" dirty="0"/>
              <a:t>homeitiöt, siitepöly, mikrobit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607C513-4D79-461D-8177-BE12576A0C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6923" y="866774"/>
            <a:ext cx="6138173" cy="53101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Altistus-vastesuhde</a:t>
            </a:r>
          </a:p>
          <a:p>
            <a:pPr>
              <a:buFontTx/>
              <a:buChar char="-"/>
            </a:pPr>
            <a:r>
              <a:rPr lang="fi-FI" sz="2000" dirty="0"/>
              <a:t>Kertoo, kuinka suuri annos on terveydelle vaarallinen</a:t>
            </a:r>
          </a:p>
          <a:p>
            <a:pPr>
              <a:buFontTx/>
              <a:buChar char="-"/>
            </a:pPr>
            <a:r>
              <a:rPr lang="fi-FI" sz="2000" dirty="0"/>
              <a:t>Usein: mitä suurempi on altistuminen, sitä suurempi on terveydelle koituva haitta</a:t>
            </a:r>
          </a:p>
          <a:p>
            <a:pPr>
              <a:buFontTx/>
              <a:buChar char="-"/>
            </a:pPr>
            <a:r>
              <a:rPr lang="fi-FI" sz="2000" dirty="0"/>
              <a:t>Toisinaan: vähäinen annos on terveydelle välttämätön, mutta suuri annos vaarantaa terveyden (esim. rasvaliukoiset vitamiinit)</a:t>
            </a:r>
          </a:p>
        </p:txBody>
      </p:sp>
      <p:pic>
        <p:nvPicPr>
          <p:cNvPr id="8" name="Kuva 7" descr="Kuva, joka sisältää kohteen henkilö, sisä, housut, poseeraaminen&#10;&#10;Kuvaus luotu automaattisesti">
            <a:extLst>
              <a:ext uri="{FF2B5EF4-FFF2-40B4-BE49-F238E27FC236}">
                <a16:creationId xmlns:a16="http://schemas.microsoft.com/office/drawing/2014/main" id="{B3D1861B-0A51-45E6-9C86-D20C93B16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125" y="3429000"/>
            <a:ext cx="5644109" cy="3292683"/>
          </a:xfrm>
          <a:prstGeom prst="rect">
            <a:avLst/>
          </a:prstGeom>
        </p:spPr>
      </p:pic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6993C3A3-24C3-4728-871D-03BB3C49E5D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96746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CD3C677-7065-4A06-8F85-468E8BCF9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750" y="6308526"/>
            <a:ext cx="2000250" cy="514350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BF90538B-6E62-41D5-973A-D9B6116A7434}"/>
              </a:ext>
            </a:extLst>
          </p:cNvPr>
          <p:cNvSpPr txBox="1"/>
          <p:nvPr/>
        </p:nvSpPr>
        <p:spPr>
          <a:xfrm rot="16200000">
            <a:off x="8813207" y="3519794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Kuva: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Unsplash.com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 / Roselyn Tirado</a:t>
            </a:r>
          </a:p>
        </p:txBody>
      </p:sp>
    </p:spTree>
    <p:extLst>
      <p:ext uri="{BB962C8B-B14F-4D97-AF65-F5344CB8AC3E}">
        <p14:creationId xmlns:p14="http://schemas.microsoft.com/office/powerpoint/2010/main" val="3694612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C34F29-ACFA-4AE5-8BC1-16F1783DF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96745"/>
            <a:ext cx="4905376" cy="1241529"/>
          </a:xfrm>
        </p:spPr>
        <p:txBody>
          <a:bodyPr>
            <a:normAutofit fontScale="90000"/>
          </a:bodyPr>
          <a:lstStyle/>
          <a:p>
            <a:r>
              <a:rPr lang="fi-FI" b="1" dirty="0">
                <a:solidFill>
                  <a:srgbClr val="7030A0"/>
                </a:solidFill>
              </a:rPr>
              <a:t>Epäsuorat eli välilliset terveysvaikutukset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FBAE61-F9DF-49FE-AD62-472FE4627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28801"/>
            <a:ext cx="4667250" cy="4676774"/>
          </a:xfrm>
        </p:spPr>
        <p:txBody>
          <a:bodyPr>
            <a:normAutofit/>
          </a:bodyPr>
          <a:lstStyle/>
          <a:p>
            <a:r>
              <a:rPr lang="fi-FI" dirty="0"/>
              <a:t>Ympäristön vaikutukset ovat usein epäsuoria.</a:t>
            </a:r>
          </a:p>
          <a:p>
            <a:r>
              <a:rPr lang="fi-FI" dirty="0"/>
              <a:t>Ne tapahtuvat välivaiheinen kautta.</a:t>
            </a:r>
          </a:p>
          <a:p>
            <a:r>
              <a:rPr lang="fi-FI" dirty="0"/>
              <a:t>Ne voivat olla mahdollisia tai todennäköisiä, mutta vaikutukset ovat yksilöllisiä ja tulevat usein viiveellä.</a:t>
            </a:r>
          </a:p>
          <a:p>
            <a:r>
              <a:rPr lang="fi-FI" dirty="0"/>
              <a:t>Niille ei voi laskea altistus-vastesuhdetta.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44A1510-96DE-48DA-8AFA-D5E57AD1D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76850" y="904876"/>
            <a:ext cx="6915149" cy="58007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Esimerkki meluisan opiskeluympäristön mahdollisista epäsuorista vaikutuksista terveyteen</a:t>
            </a:r>
          </a:p>
          <a:p>
            <a:pPr marL="0" indent="0">
              <a:buNone/>
            </a:pPr>
            <a:r>
              <a:rPr lang="fi-FI" sz="2000" dirty="0"/>
              <a:t> </a:t>
            </a:r>
          </a:p>
          <a:p>
            <a:pPr marL="0" indent="0">
              <a:buNone/>
            </a:pPr>
            <a:endParaRPr lang="fi-FI" sz="2000" dirty="0"/>
          </a:p>
        </p:txBody>
      </p:sp>
      <p:graphicFrame>
        <p:nvGraphicFramePr>
          <p:cNvPr id="9" name="Kaaviokuva 8">
            <a:extLst>
              <a:ext uri="{FF2B5EF4-FFF2-40B4-BE49-F238E27FC236}">
                <a16:creationId xmlns:a16="http://schemas.microsoft.com/office/drawing/2014/main" id="{DAFD4274-8299-489D-B247-C41E5A565A0F}"/>
              </a:ext>
            </a:extLst>
          </p:cNvPr>
          <p:cNvGraphicFramePr/>
          <p:nvPr/>
        </p:nvGraphicFramePr>
        <p:xfrm>
          <a:off x="5438776" y="1952625"/>
          <a:ext cx="6466236" cy="4708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FD92F28-6828-47C1-A715-2DBABBA9C5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96746"/>
            <a:ext cx="1861424" cy="428937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06150D2F-A8B4-46FC-8554-6A238BE1DA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91750" y="6308526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278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7EBED89-9F79-44E9-AADC-451E4827A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" y="459323"/>
            <a:ext cx="11247798" cy="609600"/>
          </a:xfrm>
        </p:spPr>
        <p:txBody>
          <a:bodyPr>
            <a:normAutofit/>
          </a:bodyPr>
          <a:lstStyle/>
          <a:p>
            <a:r>
              <a:rPr lang="fi-FI" sz="3200" b="1" dirty="0"/>
              <a:t>Tautitaakka kuvaa koko väestölle koituvan terveyshaitan suuruutta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140BA86-7AEB-4687-A1FA-822EFB7CD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62" y="1166502"/>
            <a:ext cx="11974238" cy="3097309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6E584FE5-1E09-4D59-A667-EFF40B77A6F0}"/>
              </a:ext>
            </a:extLst>
          </p:cNvPr>
          <p:cNvSpPr txBox="1"/>
          <p:nvPr/>
        </p:nvSpPr>
        <p:spPr>
          <a:xfrm>
            <a:off x="294640" y="4124703"/>
            <a:ext cx="11196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laskennallinen malli, joka auttaa vertailemaan erityyppisiä terveyshaittoja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arvioinnissa huomioidaan terveyshaitan yleisyys, kesto ja vakavuus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A31F104D-0147-DB71-803E-ECF9806BCED6}"/>
              </a:ext>
            </a:extLst>
          </p:cNvPr>
          <p:cNvSpPr txBox="1"/>
          <p:nvPr/>
        </p:nvSpPr>
        <p:spPr>
          <a:xfrm>
            <a:off x="1158848" y="5104435"/>
            <a:ext cx="11033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Tautitaakka 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on laskennallinen arvo (DALY-arvo), joka kuvaa ympäristötekijöiden aiheuttamia haitta- vaikutuksia </a:t>
            </a:r>
            <a:r>
              <a:rPr kumimoji="0" lang="fi-FI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koko väestölle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huomioiden haitan </a:t>
            </a:r>
            <a:r>
              <a:rPr kumimoji="0" lang="fi-FI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yleisyyden, keston ja vakavuuden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Tautitaakka = menetetyt elinvuodet + sairastavuus</a:t>
            </a:r>
          </a:p>
        </p:txBody>
      </p:sp>
    </p:spTree>
    <p:extLst>
      <p:ext uri="{BB962C8B-B14F-4D97-AF65-F5344CB8AC3E}">
        <p14:creationId xmlns:p14="http://schemas.microsoft.com/office/powerpoint/2010/main" val="2649477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7BD9F89B-FB2B-465F-BF45-D6BE7AC29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3760"/>
            <a:ext cx="11982447" cy="5984240"/>
          </a:xfrm>
          <a:prstGeom prst="rect">
            <a:avLst/>
          </a:prstGeom>
        </p:spPr>
      </p:pic>
      <p:pic>
        <p:nvPicPr>
          <p:cNvPr id="8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3ECFEE33-951B-4E8C-ABB1-D149FD14F96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969" y="272416"/>
            <a:ext cx="1861424" cy="42893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D5BC38C1-8B47-458E-941B-205F37E4F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3142" y="6216649"/>
            <a:ext cx="2069305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07872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347</Words>
  <Application>Microsoft Office PowerPoint</Application>
  <PresentationFormat>Laajakuva</PresentationFormat>
  <Paragraphs>89</Paragraphs>
  <Slides>9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7" baseType="lpstr">
      <vt:lpstr>Abadi Extra Light</vt:lpstr>
      <vt:lpstr>Aptos</vt:lpstr>
      <vt:lpstr>Arial</vt:lpstr>
      <vt:lpstr>Calibri</vt:lpstr>
      <vt:lpstr>Calibri Light</vt:lpstr>
      <vt:lpstr>Open Sans</vt:lpstr>
      <vt:lpstr>Times New Roman</vt:lpstr>
      <vt:lpstr>1_Office-teema</vt:lpstr>
      <vt:lpstr>Terveyteen vaikuttavat ympäristötekijät</vt:lpstr>
      <vt:lpstr>PowerPoint-esitys</vt:lpstr>
      <vt:lpstr>PowerPoint-esitys</vt:lpstr>
      <vt:lpstr>PowerPoint-esitys</vt:lpstr>
      <vt:lpstr>Ympäristön vaikutukset terveyteen voivat olla</vt:lpstr>
      <vt:lpstr>Ympäristöaltisteet aiheuttavat suoria terveysvaikutuksia</vt:lpstr>
      <vt:lpstr>Epäsuorat eli välilliset terveysvaikutukset</vt:lpstr>
      <vt:lpstr>Tautitaakka kuvaa koko väestölle koituvan terveyshaitan suuruutta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Löfström Leena</dc:creator>
  <cp:lastModifiedBy>Löfström Leena</cp:lastModifiedBy>
  <cp:revision>1</cp:revision>
  <dcterms:created xsi:type="dcterms:W3CDTF">2026-08-28T17:18:55Z</dcterms:created>
  <dcterms:modified xsi:type="dcterms:W3CDTF">2026-08-28T17:20:50Z</dcterms:modified>
</cp:coreProperties>
</file>