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6" r:id="rId2"/>
    <p:sldMasterId id="2147483664" r:id="rId3"/>
  </p:sldMasterIdLst>
  <p:notesMasterIdLst>
    <p:notesMasterId r:id="rId16"/>
  </p:notesMasterIdLst>
  <p:sldIdLst>
    <p:sldId id="256" r:id="rId4"/>
    <p:sldId id="257" r:id="rId5"/>
    <p:sldId id="258" r:id="rId6"/>
    <p:sldId id="259" r:id="rId7"/>
    <p:sldId id="260" r:id="rId8"/>
    <p:sldId id="268" r:id="rId9"/>
    <p:sldId id="269" r:id="rId10"/>
    <p:sldId id="278" r:id="rId11"/>
    <p:sldId id="266" r:id="rId12"/>
    <p:sldId id="264" r:id="rId13"/>
    <p:sldId id="265" r:id="rId14"/>
    <p:sldId id="267" r:id="rId15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g/3/2cONAD7vCFnV4WqAilUm7ZR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A01A8F-462C-4848-ACA4-80D5069BED25}" v="1" dt="2026-08-28T16:30:42.086"/>
    <p1510:client id="{DE665A30-F341-4147-AF0E-704DB1398578}" v="1" dt="2026-08-28T16:39:13.530"/>
  </p1510:revLst>
</p1510:revInfo>
</file>

<file path=ppt/tableStyles.xml><?xml version="1.0" encoding="utf-8"?>
<a:tblStyleLst xmlns:a="http://schemas.openxmlformats.org/drawingml/2006/main" def="{D9E7270F-DFE9-4E07-9CB6-DFCABDEB7CA7}">
  <a:tblStyle styleId="{D9E7270F-DFE9-4E07-9CB6-DFCABDEB7CA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708" y="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customschemas.google.com/relationships/presentationmetadata" Target="meta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font" Target="fonts/font3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öfström Leena" userId="1a386c4d-4ebf-4de0-8ffe-0d74508ed4b6" providerId="ADAL" clId="{2102CA33-7896-4CF4-856F-E57AD453801F}"/>
    <pc:docChg chg="custSel addSld delSld modSld">
      <pc:chgData name="Löfström Leena" userId="1a386c4d-4ebf-4de0-8ffe-0d74508ed4b6" providerId="ADAL" clId="{2102CA33-7896-4CF4-856F-E57AD453801F}" dt="2026-08-28T16:39:50.820" v="3" actId="2696"/>
      <pc:docMkLst>
        <pc:docMk/>
      </pc:docMkLst>
      <pc:sldChg chg="del">
        <pc:chgData name="Löfström Leena" userId="1a386c4d-4ebf-4de0-8ffe-0d74508ed4b6" providerId="ADAL" clId="{2102CA33-7896-4CF4-856F-E57AD453801F}" dt="2026-08-28T16:39:50.820" v="3" actId="2696"/>
        <pc:sldMkLst>
          <pc:docMk/>
          <pc:sldMk cId="2885979730" sldId="277"/>
        </pc:sldMkLst>
      </pc:sldChg>
      <pc:sldChg chg="delSp add mod">
        <pc:chgData name="Löfström Leena" userId="1a386c4d-4ebf-4de0-8ffe-0d74508ed4b6" providerId="ADAL" clId="{2102CA33-7896-4CF4-856F-E57AD453801F}" dt="2026-08-28T16:39:35.058" v="2" actId="478"/>
        <pc:sldMkLst>
          <pc:docMk/>
          <pc:sldMk cId="2397149100" sldId="278"/>
        </pc:sldMkLst>
        <pc:picChg chg="del">
          <ac:chgData name="Löfström Leena" userId="1a386c4d-4ebf-4de0-8ffe-0d74508ed4b6" providerId="ADAL" clId="{2102CA33-7896-4CF4-856F-E57AD453801F}" dt="2026-08-28T16:39:28.511" v="1" actId="478"/>
          <ac:picMkLst>
            <pc:docMk/>
            <pc:sldMk cId="2397149100" sldId="278"/>
            <ac:picMk id="11" creationId="{C9017B3D-1A33-4FDF-BCDA-06D5BA210A1F}"/>
          </ac:picMkLst>
        </pc:picChg>
        <pc:picChg chg="del">
          <ac:chgData name="Löfström Leena" userId="1a386c4d-4ebf-4de0-8ffe-0d74508ed4b6" providerId="ADAL" clId="{2102CA33-7896-4CF4-856F-E57AD453801F}" dt="2026-08-28T16:39:35.058" v="2" actId="478"/>
          <ac:picMkLst>
            <pc:docMk/>
            <pc:sldMk cId="2397149100" sldId="278"/>
            <ac:picMk id="15" creationId="{19934BB1-1E78-497F-B68D-8CC7B0FC0A96}"/>
          </ac:picMkLst>
        </pc:picChg>
      </pc:sldChg>
      <pc:sldMasterChg chg="delSldLayout">
        <pc:chgData name="Löfström Leena" userId="1a386c4d-4ebf-4de0-8ffe-0d74508ed4b6" providerId="ADAL" clId="{2102CA33-7896-4CF4-856F-E57AD453801F}" dt="2026-08-28T16:39:50.820" v="3" actId="2696"/>
        <pc:sldMasterMkLst>
          <pc:docMk/>
          <pc:sldMasterMk cId="0" sldId="2147483648"/>
        </pc:sldMasterMkLst>
        <pc:sldLayoutChg chg="del">
          <pc:chgData name="Löfström Leena" userId="1a386c4d-4ebf-4de0-8ffe-0d74508ed4b6" providerId="ADAL" clId="{2102CA33-7896-4CF4-856F-E57AD453801F}" dt="2026-08-28T16:39:50.820" v="3" actId="2696"/>
          <pc:sldLayoutMkLst>
            <pc:docMk/>
            <pc:sldMasterMk cId="0" sldId="2147483648"/>
            <pc:sldLayoutMk cId="4031357557" sldId="214748366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6ffb2e7d5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8" name="Google Shape;68;g36ffb2e7d59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6" name="Google Shape;7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" name="Google Shape;8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000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40"/>
              <a:buFont typeface="Arial"/>
              <a:buChar char="•"/>
            </a:pPr>
            <a:r>
              <a:rPr lang="fi-FI" sz="2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Luontoliikunta tukee fyysistä, psyykkistä ja sosiaalista hyvinvointia, esim. </a:t>
            </a:r>
            <a:endParaRPr sz="2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2" name="Google Shape;9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6ff9f30d69_0_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1" name="Google Shape;101;g36ff9f30d6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8624323824_0_1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6" name="Google Shape;146;g38624323824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6ffb2e7d59_0_5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000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40"/>
              <a:buFont typeface="Arial"/>
              <a:buChar char="•"/>
            </a:pPr>
            <a:r>
              <a:rPr lang="fi-FI" sz="2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Luontoliikunta tukee fyysistä, psyykkistä ja sosiaalista hyvinvointia, esim. </a:t>
            </a:r>
            <a:endParaRPr sz="2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9" name="Google Shape;129;g36ffb2e7d59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" name="Google Shape;154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&amp; Image">
  <p:cSld name="Title &amp; Image">
    <p:bg>
      <p:bgPr>
        <a:solidFill>
          <a:srgbClr val="FFFFFF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2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46134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i-FI"/>
          </a:p>
        </p:txBody>
      </p:sp>
      <p:pic>
        <p:nvPicPr>
          <p:cNvPr id="10" name="Google Shape;10;p12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45954" y="4686778"/>
            <a:ext cx="883744" cy="38470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647700" y="3414117"/>
            <a:ext cx="7848600" cy="59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457200" marR="0" lvl="0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pen Sans"/>
              <a:buNone/>
              <a:defRPr sz="21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1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1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1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1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body" idx="3"/>
          </p:nvPr>
        </p:nvSpPr>
        <p:spPr>
          <a:xfrm>
            <a:off x="153266" y="4769595"/>
            <a:ext cx="3117900" cy="3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3750" rIns="34275" bIns="1715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None/>
              <a:defRPr sz="13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 Left &amp; Paragraph with Title">
  <p:cSld name="Image Left &amp; Paragraph with 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13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45954" y="4686778"/>
            <a:ext cx="883744" cy="384706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>
          <a:xfrm>
            <a:off x="5124450" y="538791"/>
            <a:ext cx="3528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457200" marR="0" lvl="0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body" idx="2"/>
          </p:nvPr>
        </p:nvSpPr>
        <p:spPr>
          <a:xfrm>
            <a:off x="5124450" y="1370885"/>
            <a:ext cx="3528000" cy="32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7" name="Google Shape;17;p13"/>
          <p:cNvSpPr>
            <a:spLocks noGrp="1"/>
          </p:cNvSpPr>
          <p:nvPr>
            <p:ph type="pic" idx="3"/>
          </p:nvPr>
        </p:nvSpPr>
        <p:spPr>
          <a:xfrm>
            <a:off x="9525" y="0"/>
            <a:ext cx="4572000" cy="5143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18" name="Google Shape;18;p13"/>
          <p:cNvSpPr txBox="1">
            <a:spLocks noGrp="1"/>
          </p:cNvSpPr>
          <p:nvPr>
            <p:ph type="body" idx="4"/>
          </p:nvPr>
        </p:nvSpPr>
        <p:spPr>
          <a:xfrm>
            <a:off x="155525" y="4791745"/>
            <a:ext cx="3117900" cy="3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None/>
              <a:defRPr sz="13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ulletlist with Title">
  <p:cSld name="Bulletlist with 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14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45954" y="4686778"/>
            <a:ext cx="883744" cy="384706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14"/>
          <p:cNvSpPr txBox="1">
            <a:spLocks noGrp="1"/>
          </p:cNvSpPr>
          <p:nvPr>
            <p:ph type="body" idx="1"/>
          </p:nvPr>
        </p:nvSpPr>
        <p:spPr>
          <a:xfrm>
            <a:off x="647700" y="1185863"/>
            <a:ext cx="7848600" cy="33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457200" marR="0" lvl="0" indent="-3619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Open Sans"/>
              <a:buChar char="•"/>
              <a:defRPr sz="20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619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619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619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title"/>
          </p:nvPr>
        </p:nvSpPr>
        <p:spPr>
          <a:xfrm>
            <a:off x="647700" y="565787"/>
            <a:ext cx="78486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2800" b="1" i="0"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 Right &amp; Paragraph with Title">
  <p:cSld name="Image Right &amp; Paragraph with 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>
            <a:spLocks noGrp="1"/>
          </p:cNvSpPr>
          <p:nvPr>
            <p:ph type="pic" idx="2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i-FI"/>
          </a:p>
        </p:txBody>
      </p:sp>
      <p:pic>
        <p:nvPicPr>
          <p:cNvPr id="25" name="Google Shape;25;p15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617" y="4686778"/>
            <a:ext cx="883744" cy="384706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15"/>
          <p:cNvSpPr txBox="1">
            <a:spLocks noGrp="1"/>
          </p:cNvSpPr>
          <p:nvPr>
            <p:ph type="body" idx="1"/>
          </p:nvPr>
        </p:nvSpPr>
        <p:spPr>
          <a:xfrm>
            <a:off x="599837" y="538791"/>
            <a:ext cx="34635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457200" marR="0" lvl="0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body" idx="3"/>
          </p:nvPr>
        </p:nvSpPr>
        <p:spPr>
          <a:xfrm>
            <a:off x="599837" y="1382315"/>
            <a:ext cx="3463500" cy="32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body" idx="4"/>
          </p:nvPr>
        </p:nvSpPr>
        <p:spPr>
          <a:xfrm>
            <a:off x="6971382" y="4792976"/>
            <a:ext cx="1976700" cy="3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457200" marR="0" lvl="0" indent="-228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None/>
              <a:defRPr sz="13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Paragraph with Title">
  <p:cSld name="Two Paragraph with Titl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18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45954" y="4686778"/>
            <a:ext cx="883744" cy="384706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18"/>
          <p:cNvSpPr txBox="1">
            <a:spLocks noGrp="1"/>
          </p:cNvSpPr>
          <p:nvPr>
            <p:ph type="body" idx="1"/>
          </p:nvPr>
        </p:nvSpPr>
        <p:spPr>
          <a:xfrm>
            <a:off x="4730087" y="1371682"/>
            <a:ext cx="3847500" cy="31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body" idx="2"/>
          </p:nvPr>
        </p:nvSpPr>
        <p:spPr>
          <a:xfrm>
            <a:off x="604405" y="539588"/>
            <a:ext cx="7973100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457200" marR="0" lvl="0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body" idx="3"/>
          </p:nvPr>
        </p:nvSpPr>
        <p:spPr>
          <a:xfrm>
            <a:off x="604404" y="1371682"/>
            <a:ext cx="3847500" cy="31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" type="tx">
  <p:cSld name="TITLE_AND_BOD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0"/>
          <p:cNvSpPr txBox="1">
            <a:spLocks noGrp="1"/>
          </p:cNvSpPr>
          <p:nvPr>
            <p:ph type="title"/>
          </p:nvPr>
        </p:nvSpPr>
        <p:spPr>
          <a:xfrm>
            <a:off x="647700" y="565787"/>
            <a:ext cx="78486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2800" b="1" i="0"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0"/>
          <p:cNvSpPr txBox="1">
            <a:spLocks noGrp="1"/>
          </p:cNvSpPr>
          <p:nvPr>
            <p:ph type="body" idx="1"/>
          </p:nvPr>
        </p:nvSpPr>
        <p:spPr>
          <a:xfrm>
            <a:off x="647700" y="1154430"/>
            <a:ext cx="7848600" cy="33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457200" marR="0" lvl="0" indent="-3619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619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619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619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619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pic>
        <p:nvPicPr>
          <p:cNvPr id="37" name="Google Shape;37;p20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45954" y="4686778"/>
            <a:ext cx="883744" cy="3847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ulletlist">
  <p:cSld name="Bulletlis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1"/>
          <p:cNvSpPr txBox="1">
            <a:spLocks noGrp="1"/>
          </p:cNvSpPr>
          <p:nvPr>
            <p:ph type="body" idx="1"/>
          </p:nvPr>
        </p:nvSpPr>
        <p:spPr>
          <a:xfrm>
            <a:off x="647700" y="606742"/>
            <a:ext cx="7848600" cy="23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457200" marR="0" lvl="0" indent="-3619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1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619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1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619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1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619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1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619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1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pic>
        <p:nvPicPr>
          <p:cNvPr id="40" name="Google Shape;40;p21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45954" y="4686778"/>
            <a:ext cx="883744" cy="3847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528E25-B98F-46B6-9057-8124C97AD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43826C2-B2DE-45A7-AE3E-9E3432CE88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D716823-3F91-42EB-AD8A-A9EB624F52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4EB24D5-8685-4B05-A195-E20D0DC26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56D47B6-89BD-4B34-8767-9C62B11C7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D7F0ECA-9E88-4694-8143-5F870252B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9030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" type="tx">
  <p:cSld name="TITLE_AND_BOD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9"/>
          <p:cNvSpPr txBox="1">
            <a:spLocks noGrp="1"/>
          </p:cNvSpPr>
          <p:nvPr>
            <p:ph type="title"/>
          </p:nvPr>
        </p:nvSpPr>
        <p:spPr>
          <a:xfrm>
            <a:off x="647700" y="565786"/>
            <a:ext cx="7848563" cy="47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Open Sans"/>
              <a:buNone/>
              <a:defRPr sz="2775" b="1" i="0"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9"/>
          <p:cNvSpPr txBox="1">
            <a:spLocks noGrp="1"/>
          </p:cNvSpPr>
          <p:nvPr>
            <p:ph type="body" idx="1"/>
          </p:nvPr>
        </p:nvSpPr>
        <p:spPr>
          <a:xfrm>
            <a:off x="647700" y="1154430"/>
            <a:ext cx="7848563" cy="3397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842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Open Sans"/>
              <a:buChar char="•"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5842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Open Sans"/>
              <a:buChar char="•"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5842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Open Sans"/>
              <a:buChar char="•"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5842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Open Sans"/>
              <a:buChar char="•"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5842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Open Sans"/>
              <a:buChar char="•"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pic>
        <p:nvPicPr>
          <p:cNvPr id="47" name="Google Shape;47;p19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45955" y="4686778"/>
            <a:ext cx="883746" cy="3847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esentation Title">
  <p:cSld name="Presentation Title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7"/>
          <p:cNvSpPr txBox="1">
            <a:spLocks noGrp="1"/>
          </p:cNvSpPr>
          <p:nvPr>
            <p:ph type="body" idx="1"/>
          </p:nvPr>
        </p:nvSpPr>
        <p:spPr>
          <a:xfrm>
            <a:off x="704850" y="2810081"/>
            <a:ext cx="7848600" cy="591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Open Sans"/>
              <a:buNone/>
              <a:defRPr sz="21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Open Sans"/>
              <a:buNone/>
              <a:defRPr sz="21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Open Sans"/>
              <a:buNone/>
              <a:defRPr sz="21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Open Sans"/>
              <a:buNone/>
              <a:defRPr sz="21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Open Sans"/>
              <a:buNone/>
              <a:defRPr sz="21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50" name="Google Shape;50;p17"/>
          <p:cNvSpPr txBox="1">
            <a:spLocks noGrp="1"/>
          </p:cNvSpPr>
          <p:nvPr>
            <p:ph type="title"/>
          </p:nvPr>
        </p:nvSpPr>
        <p:spPr>
          <a:xfrm>
            <a:off x="647700" y="1660680"/>
            <a:ext cx="7848600" cy="104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ulletlist with Title">
  <p:cSld name="Bulletlist with Title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22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45955" y="4686778"/>
            <a:ext cx="883746" cy="384707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22"/>
          <p:cNvSpPr txBox="1">
            <a:spLocks noGrp="1"/>
          </p:cNvSpPr>
          <p:nvPr>
            <p:ph type="body" idx="1"/>
          </p:nvPr>
        </p:nvSpPr>
        <p:spPr>
          <a:xfrm>
            <a:off x="647700" y="1185863"/>
            <a:ext cx="7848600" cy="3391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842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Open Sans"/>
              <a:buChar char="•"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5715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Open Sans"/>
              <a:buChar char="•"/>
              <a:defRPr sz="2025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5842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Open Sans"/>
              <a:buChar char="•"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5842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Open Sans"/>
              <a:buChar char="•"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5842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Open Sans"/>
              <a:buChar char="•"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54" name="Google Shape;54;p22"/>
          <p:cNvSpPr txBox="1">
            <a:spLocks noGrp="1"/>
          </p:cNvSpPr>
          <p:nvPr>
            <p:ph type="title"/>
          </p:nvPr>
        </p:nvSpPr>
        <p:spPr>
          <a:xfrm>
            <a:off x="647700" y="565787"/>
            <a:ext cx="7848600" cy="471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Open Sans"/>
              <a:buNone/>
              <a:defRPr sz="2775" b="1" i="0"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 Left &amp; Paragraph with Title">
  <p:cSld name="Image Left &amp; Paragraph with Title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23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45955" y="4686778"/>
            <a:ext cx="883746" cy="384707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23"/>
          <p:cNvSpPr txBox="1">
            <a:spLocks noGrp="1"/>
          </p:cNvSpPr>
          <p:nvPr>
            <p:ph type="body" idx="1"/>
          </p:nvPr>
        </p:nvSpPr>
        <p:spPr>
          <a:xfrm>
            <a:off x="5124450" y="538791"/>
            <a:ext cx="3528060" cy="729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Open Sans"/>
              <a:buNone/>
              <a:defRPr sz="277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body" idx="2"/>
          </p:nvPr>
        </p:nvSpPr>
        <p:spPr>
          <a:xfrm>
            <a:off x="5124450" y="1370885"/>
            <a:ext cx="3528060" cy="323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59" name="Google Shape;59;p23"/>
          <p:cNvSpPr>
            <a:spLocks noGrp="1"/>
          </p:cNvSpPr>
          <p:nvPr>
            <p:ph type="pic" idx="3"/>
          </p:nvPr>
        </p:nvSpPr>
        <p:spPr>
          <a:xfrm>
            <a:off x="9525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23"/>
          <p:cNvSpPr txBox="1">
            <a:spLocks noGrp="1"/>
          </p:cNvSpPr>
          <p:nvPr>
            <p:ph type="body" idx="4"/>
          </p:nvPr>
        </p:nvSpPr>
        <p:spPr>
          <a:xfrm>
            <a:off x="155524" y="4791746"/>
            <a:ext cx="3117971" cy="327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Open Sans"/>
              <a:buNone/>
              <a:defRPr sz="1275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Paragraph with Title">
  <p:cSld name="Two Paragraph with Title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24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45955" y="4686778"/>
            <a:ext cx="883746" cy="384707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24"/>
          <p:cNvSpPr txBox="1">
            <a:spLocks noGrp="1"/>
          </p:cNvSpPr>
          <p:nvPr>
            <p:ph type="body" idx="1"/>
          </p:nvPr>
        </p:nvSpPr>
        <p:spPr>
          <a:xfrm>
            <a:off x="4730087" y="1371682"/>
            <a:ext cx="3847500" cy="3117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64" name="Google Shape;64;p24"/>
          <p:cNvSpPr txBox="1">
            <a:spLocks noGrp="1"/>
          </p:cNvSpPr>
          <p:nvPr>
            <p:ph type="body" idx="2"/>
          </p:nvPr>
        </p:nvSpPr>
        <p:spPr>
          <a:xfrm>
            <a:off x="604405" y="539588"/>
            <a:ext cx="7973183" cy="725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Open Sans"/>
              <a:buNone/>
              <a:defRPr sz="277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65" name="Google Shape;65;p24"/>
          <p:cNvSpPr txBox="1">
            <a:spLocks noGrp="1"/>
          </p:cNvSpPr>
          <p:nvPr>
            <p:ph type="body" idx="3"/>
          </p:nvPr>
        </p:nvSpPr>
        <p:spPr>
          <a:xfrm>
            <a:off x="604405" y="1371682"/>
            <a:ext cx="3847500" cy="3117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3225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999230C-9C61-4D42-A463-99C029E148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B275B45-8898-4244-8620-EC55DCEC23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44966F0-BB47-40FF-A314-01D3D5E7C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EE73AD4-DCB1-45F5-8D7B-D10B26583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44539E4-FCE1-4BD7-BAA9-1BD3232DC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190267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2A5AD8-AB85-4C83-B4E9-AE621A056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83552CC-C098-4C69-864A-CC357E1D5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0BF6FDB-0DA7-4ADB-B50E-3A676337D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9318326-4401-4343-8F1E-C4D947B99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9F7B2C5-30C4-4B55-B648-1CB824216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836914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0955C37-C282-4CA8-8CFC-11B9E6DEF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A3CD1CF-0CB9-464D-9400-063D38EEC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C29929E-9A14-40EB-A01C-3E6CC293E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9577E47-C62D-44C3-BFEC-912EFBD9A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B13E337-D32B-47AA-A4CB-6E7E8A107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656069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528E25-B98F-46B6-9057-8124C97AD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43826C2-B2DE-45A7-AE3E-9E3432CE88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D716823-3F91-42EB-AD8A-A9EB624F52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4EB24D5-8685-4B05-A195-E20D0DC26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56D47B6-89BD-4B34-8767-9C62B11C7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D7F0ECA-9E88-4694-8143-5F870252B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77089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FB1D6CC-DA19-43B8-92D1-74EF43AB9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D60BAD9-B969-433E-905A-72440AD889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1AB337B-A29D-4D34-BDCD-0D31C81416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0978AD3-455D-4560-96A7-CF866146B0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DF39D78-7D76-464C-ACF0-16B5ED76FC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3F8A66F7-4B69-4069-8BA1-C6BAD6B9B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534FFC5-B7AD-463C-9C97-A71DDFA92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2EB94592-C895-4E0D-8550-960E7AC41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412690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B1F169-1EA3-4D50-B6CE-D0D554F29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DB3B0B8-DEE7-46BE-A1F1-F25564EF0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91A9013-615B-4BEB-B8DD-CD0B6631E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AAD5F9B-2A31-4A87-8A94-9B5148F69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877224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FF86AB4-B5EE-43F0-8557-A2855987D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ACD1B0C-5B6B-490A-8536-A4B825AC8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7C8D580-3DCA-46BD-A9C6-845E6EED3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744711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B6D8E3F-E7A2-4DCC-BD0F-7A442ED29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1878107-85F8-4636-8437-24B3D08D78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DA26E0A3-EDBB-41B1-8BE7-0C8B308D77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42C9D25-B909-4DD3-9139-907DDD045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049132D-3A8F-44C2-88AB-540114A71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170ED08-8F3C-4C2E-9ADB-021B928F9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882598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353BB3C-4C32-4FC2-99B3-63111FFF0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D8B0FCC8-AD69-4777-8A01-EA4C89001E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D672E42-1A0E-4429-B7E5-8398D6D36F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95AB94B-E9CD-4B0A-A977-35E3728A9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8626862-3D03-489A-8A95-79BF46B29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4BBE6C5-AE72-40D4-A70A-6AD8696F9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85481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311CCF6-AE83-4338-8D86-D5157E041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1351B71-9611-4379-A019-41486FB607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DC731B5-9F32-42C9-A6F2-E522AEA66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83B8245-5E7F-4B46-94B7-2E0CBEC02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C1404F4-5FB5-4461-95FE-67F61420B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212030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63BCD6F5-E34C-4CB3-9A67-0C46CDFF45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F9E70756-5121-4B1A-9427-A8390FD536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B574F3D-10EA-46E6-A674-4FE5B0F5D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1EE5A55-F621-480D-BD91-3D03DAC67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46DC09F-CCF6-4F36-8021-6652ABFC5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697278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&amp; Image">
  <p:cSld name="Title &amp; Image">
    <p:bg>
      <p:bgPr>
        <a:solidFill>
          <a:srgbClr val="FFFFFF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2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46134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i-FI"/>
          </a:p>
        </p:txBody>
      </p:sp>
      <p:pic>
        <p:nvPicPr>
          <p:cNvPr id="10" name="Google Shape;10;p12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45954" y="4686779"/>
            <a:ext cx="883744" cy="38470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647700" y="3414117"/>
            <a:ext cx="7848600" cy="59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457189" marR="0" lvl="0" indent="-22859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pen Sans"/>
              <a:buNone/>
              <a:defRPr sz="21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378" marR="0" lvl="1" indent="-22859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1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566" marR="0" lvl="2" indent="-22859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1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754" marR="0" lvl="3" indent="-22859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1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5943" marR="0" lvl="4" indent="-22859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1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132" marR="0" lvl="5" indent="-22859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320" marR="0" lvl="6" indent="-22859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509" marR="0" lvl="7" indent="-22859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697" marR="0" lvl="8" indent="-22859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body" idx="3"/>
          </p:nvPr>
        </p:nvSpPr>
        <p:spPr>
          <a:xfrm>
            <a:off x="153266" y="4769595"/>
            <a:ext cx="3117900" cy="3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3750" rIns="34275" bIns="17150" anchor="t" anchorCtr="0">
            <a:noAutofit/>
          </a:bodyPr>
          <a:lstStyle>
            <a:lvl1pPr marL="457189" marR="0" lvl="0" indent="-2285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None/>
              <a:defRPr sz="13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378" marR="0" lvl="1" indent="-22859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566" marR="0" lvl="2" indent="-22859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754" marR="0" lvl="3" indent="-22859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5943" marR="0" lvl="4" indent="-22859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132" marR="0" lvl="5" indent="-22859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320" marR="0" lvl="6" indent="-22859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509" marR="0" lvl="7" indent="-22859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697" marR="0" lvl="8" indent="-22859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92306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1" descr="Studeo_Logo_Musta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145954" y="4686778"/>
            <a:ext cx="883744" cy="38470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1"/>
          <p:cNvSpPr txBox="1">
            <a:spLocks noGrp="1"/>
          </p:cNvSpPr>
          <p:nvPr>
            <p:ph type="title"/>
          </p:nvPr>
        </p:nvSpPr>
        <p:spPr>
          <a:xfrm>
            <a:off x="647700" y="1660680"/>
            <a:ext cx="7848600" cy="10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b" anchorCtr="0">
            <a:normAutofit/>
          </a:bodyPr>
          <a:lstStyle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2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16" descr="Studeo_Logo_Musta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145955" y="4686778"/>
            <a:ext cx="883746" cy="384707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16"/>
          <p:cNvSpPr txBox="1">
            <a:spLocks noGrp="1"/>
          </p:cNvSpPr>
          <p:nvPr>
            <p:ph type="title"/>
          </p:nvPr>
        </p:nvSpPr>
        <p:spPr>
          <a:xfrm>
            <a:off x="647700" y="1660680"/>
            <a:ext cx="7848600" cy="104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86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86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86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86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86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86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86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86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Open Sans"/>
              <a:buNone/>
              <a:defRPr sz="86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0">
          <p15:clr>
            <a:srgbClr val="F26B43"/>
          </p15:clr>
        </p15:guide>
        <p15:guide id="2" pos="768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270D5D2F-EBCA-4961-A65F-878914F34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B053E8C-F46A-4BE3-AC1C-797C12E98B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7946D58-41C0-4CD4-8D6A-7214DD2FCA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20886-94D6-40BF-90AE-6114E509F23C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5D7F183-FEA2-4A49-BD83-FABB0E0B73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DCA2F7D-F6C0-4708-928D-12CB87074F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05182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6ffb2e7d59_0_0"/>
          <p:cNvSpPr txBox="1">
            <a:spLocks noGrp="1"/>
          </p:cNvSpPr>
          <p:nvPr>
            <p:ph type="body" idx="1"/>
          </p:nvPr>
        </p:nvSpPr>
        <p:spPr>
          <a:xfrm>
            <a:off x="647700" y="3414117"/>
            <a:ext cx="7848600" cy="59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0" lvl="0" indent="0" algn="l" rtl="0">
              <a:lnSpc>
                <a:spcPct val="135294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None/>
            </a:pPr>
            <a:r>
              <a:rPr lang="fi-FI" sz="32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 Eliöryhmät</a:t>
            </a:r>
            <a:endParaRPr sz="3200" b="1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/>
          </a:p>
        </p:txBody>
      </p:sp>
      <p:sp>
        <p:nvSpPr>
          <p:cNvPr id="71" name="Google Shape;71;g36ffb2e7d59_0_0"/>
          <p:cNvSpPr txBox="1">
            <a:spLocks noGrp="1"/>
          </p:cNvSpPr>
          <p:nvPr>
            <p:ph type="body" idx="3"/>
          </p:nvPr>
        </p:nvSpPr>
        <p:spPr>
          <a:xfrm>
            <a:off x="153266" y="4769595"/>
            <a:ext cx="3117900" cy="327300"/>
          </a:xfrm>
          <a:prstGeom prst="rect">
            <a:avLst/>
          </a:prstGeom>
        </p:spPr>
        <p:txBody>
          <a:bodyPr spcFirstLastPara="1" wrap="square" lIns="34275" tIns="33750" rIns="34275" bIns="17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Lähde: Piqsels, CC0</a:t>
            </a:r>
            <a:endParaRPr/>
          </a:p>
        </p:txBody>
      </p:sp>
      <p:pic>
        <p:nvPicPr>
          <p:cNvPr id="72" name="Google Shape;72;g36ffb2e7d59_0_0" title="smog-stopsmog-air-pollution-mask-antysmogowa.jp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7895" b="3491"/>
          <a:stretch/>
        </p:blipFill>
        <p:spPr>
          <a:xfrm>
            <a:off x="-1" y="46605"/>
            <a:ext cx="9144001" cy="4769600"/>
          </a:xfrm>
          <a:prstGeom prst="rect">
            <a:avLst/>
          </a:prstGeom>
        </p:spPr>
      </p:pic>
      <p:sp>
        <p:nvSpPr>
          <p:cNvPr id="73" name="Google Shape;73;g36ffb2e7d59_0_0"/>
          <p:cNvSpPr txBox="1"/>
          <p:nvPr/>
        </p:nvSpPr>
        <p:spPr>
          <a:xfrm>
            <a:off x="4920343" y="2649939"/>
            <a:ext cx="4284617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sz="4400" b="1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Hengitysilma</a:t>
            </a:r>
            <a:endParaRPr sz="4400" dirty="0">
              <a:solidFill>
                <a:srgbClr val="FFFFFF"/>
              </a:solidFill>
            </a:endParaRPr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6993140F-7954-0EF6-9A79-A5C783A9C31C}"/>
              </a:ext>
            </a:extLst>
          </p:cNvPr>
          <p:cNvSpPr txBox="1"/>
          <p:nvPr/>
        </p:nvSpPr>
        <p:spPr>
          <a:xfrm>
            <a:off x="4920343" y="714103"/>
            <a:ext cx="38143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dirty="0">
                <a:solidFill>
                  <a:schemeClr val="bg1"/>
                </a:solidFill>
              </a:rPr>
              <a:t>Ympäristön terveysvaikutuksia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"/>
          <p:cNvSpPr txBox="1"/>
          <p:nvPr/>
        </p:nvSpPr>
        <p:spPr>
          <a:xfrm>
            <a:off x="341213" y="1037484"/>
            <a:ext cx="8544300" cy="2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177800" marR="0" lvl="0" indent="-8890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Open Sans"/>
              <a:buNone/>
            </a:pPr>
            <a:endParaRPr sz="1300" b="0" i="0" u="none" strike="noStrike" cap="none">
              <a:solidFill>
                <a:srgbClr val="333333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9" name="Google Shape;79;p2"/>
          <p:cNvSpPr txBox="1">
            <a:spLocks noGrp="1"/>
          </p:cNvSpPr>
          <p:nvPr>
            <p:ph type="body" idx="1"/>
          </p:nvPr>
        </p:nvSpPr>
        <p:spPr>
          <a:xfrm>
            <a:off x="5124425" y="307566"/>
            <a:ext cx="35280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fi-FI"/>
              <a:t>Keskeiset sisällöt ja käsitteet</a:t>
            </a:r>
            <a:endParaRPr/>
          </a:p>
        </p:txBody>
      </p:sp>
      <p:sp>
        <p:nvSpPr>
          <p:cNvPr id="80" name="Google Shape;80;p2"/>
          <p:cNvSpPr txBox="1">
            <a:spLocks noGrp="1"/>
          </p:cNvSpPr>
          <p:nvPr>
            <p:ph type="body" idx="2"/>
          </p:nvPr>
        </p:nvSpPr>
        <p:spPr>
          <a:xfrm>
            <a:off x="4853975" y="1037475"/>
            <a:ext cx="4068900" cy="38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5715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fi-FI" sz="2000"/>
              <a:t>hengitysilma</a:t>
            </a:r>
            <a:endParaRPr sz="2000"/>
          </a:p>
          <a:p>
            <a:pPr marL="5715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fi-FI" sz="2000"/>
              <a:t>ulkoilman saasteet</a:t>
            </a:r>
            <a:endParaRPr sz="2000"/>
          </a:p>
          <a:p>
            <a:pPr marL="5715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fi-FI" sz="2000"/>
              <a:t>sisälähteistä peräisin olevat saasteet</a:t>
            </a:r>
            <a:endParaRPr sz="2000"/>
          </a:p>
          <a:p>
            <a:pPr marL="5715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fi-FI" sz="2000"/>
              <a:t>hiukkasmaiset ja kaasumaiset ilmansaasteet</a:t>
            </a:r>
            <a:endParaRPr sz="2000"/>
          </a:p>
          <a:p>
            <a:pPr marL="5715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fi-FI" sz="2000"/>
              <a:t>suuret hiukkaset ja hengitettävät hiukkaset</a:t>
            </a:r>
            <a:endParaRPr sz="2000"/>
          </a:p>
          <a:p>
            <a:pPr marL="5715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fi-FI" sz="2000"/>
              <a:t>omaan ilmansaaste- altistukseen vaikuttaminen</a:t>
            </a:r>
            <a:endParaRPr sz="2000"/>
          </a:p>
          <a:p>
            <a:pPr marL="5715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fi-FI" sz="2000"/>
              <a:t>rakennusten kosteus- ja mikrobivauriot</a:t>
            </a:r>
            <a:endParaRPr sz="2000"/>
          </a:p>
        </p:txBody>
      </p:sp>
      <p:pic>
        <p:nvPicPr>
          <p:cNvPr id="81" name="Google Shape;81;p2" title="grass-summer-outdoors-nature.jpg"/>
          <p:cNvPicPr preferRelativeResize="0">
            <a:picLocks noGrp="1"/>
          </p:cNvPicPr>
          <p:nvPr>
            <p:ph type="pic" idx="3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46759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2"/>
          <p:cNvSpPr txBox="1">
            <a:spLocks noGrp="1"/>
          </p:cNvSpPr>
          <p:nvPr>
            <p:ph type="body" idx="4"/>
          </p:nvPr>
        </p:nvSpPr>
        <p:spPr>
          <a:xfrm>
            <a:off x="59250" y="4816195"/>
            <a:ext cx="3117900" cy="3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fi-FI">
                <a:solidFill>
                  <a:srgbClr val="FFFFFF"/>
                </a:solidFill>
              </a:rPr>
              <a:t>Lähde: Piqsels, CC0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2F3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"/>
          <p:cNvSpPr txBox="1">
            <a:spLocks noGrp="1"/>
          </p:cNvSpPr>
          <p:nvPr>
            <p:ph type="body" idx="1"/>
          </p:nvPr>
        </p:nvSpPr>
        <p:spPr>
          <a:xfrm>
            <a:off x="1514400" y="1485322"/>
            <a:ext cx="6981900" cy="9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100"/>
              <a:buNone/>
            </a:pPr>
            <a:r>
              <a:rPr lang="fi-FI" sz="2000"/>
              <a:t>Selvitä Ilmanlaatuportaalin avulla (ilmanlaatu.fi), millainen on ilmanlaatu omalla paikkakunnallasi tai maakunnassasi tällä hetkellä. Oliko tulos yllättävä?</a:t>
            </a:r>
            <a:endParaRPr/>
          </a:p>
        </p:txBody>
      </p:sp>
      <p:sp>
        <p:nvSpPr>
          <p:cNvPr id="88" name="Google Shape;88;p3"/>
          <p:cNvSpPr txBox="1">
            <a:spLocks noGrp="1"/>
          </p:cNvSpPr>
          <p:nvPr>
            <p:ph type="title"/>
          </p:nvPr>
        </p:nvSpPr>
        <p:spPr>
          <a:xfrm>
            <a:off x="647700" y="678712"/>
            <a:ext cx="78486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fi-FI"/>
              <a:t>Keskustelu</a:t>
            </a:r>
            <a:endParaRPr/>
          </a:p>
        </p:txBody>
      </p:sp>
      <p:pic>
        <p:nvPicPr>
          <p:cNvPr id="89" name="Google Shape;89;p3" title="puhekupla-ikoni-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9600" y="221950"/>
            <a:ext cx="1159250" cy="115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7"/>
          <p:cNvSpPr txBox="1"/>
          <p:nvPr/>
        </p:nvSpPr>
        <p:spPr>
          <a:xfrm>
            <a:off x="341213" y="1037484"/>
            <a:ext cx="8544300" cy="2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177800" marR="0" lvl="0" indent="-8890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Open Sans"/>
              <a:buNone/>
            </a:pPr>
            <a:endParaRPr sz="1300" b="0" i="0" u="none" strike="noStrike" cap="none">
              <a:solidFill>
                <a:srgbClr val="333333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5" name="Google Shape;95;p7"/>
          <p:cNvSpPr txBox="1">
            <a:spLocks noGrp="1"/>
          </p:cNvSpPr>
          <p:nvPr>
            <p:ph type="body" idx="1"/>
          </p:nvPr>
        </p:nvSpPr>
        <p:spPr>
          <a:xfrm>
            <a:off x="4830600" y="307575"/>
            <a:ext cx="4089900" cy="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fi-FI"/>
              <a:t>Hengitys on keskeinen altistumisreitti</a:t>
            </a:r>
            <a:endParaRPr/>
          </a:p>
        </p:txBody>
      </p:sp>
      <p:sp>
        <p:nvSpPr>
          <p:cNvPr id="96" name="Google Shape;96;p7"/>
          <p:cNvSpPr txBox="1">
            <a:spLocks noGrp="1"/>
          </p:cNvSpPr>
          <p:nvPr>
            <p:ph type="body" idx="2"/>
          </p:nvPr>
        </p:nvSpPr>
        <p:spPr>
          <a:xfrm>
            <a:off x="4716900" y="1158825"/>
            <a:ext cx="4203600" cy="37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45720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fi-FI" sz="1900"/>
              <a:t>Hengitysilma on terveyden kannalta merkittävä altistus- reitti </a:t>
            </a:r>
            <a:r>
              <a:rPr lang="fi-FI" sz="1900" b="1"/>
              <a:t>sisä- ja ulkoilman saasteille</a:t>
            </a:r>
            <a:r>
              <a:rPr lang="fi-FI" sz="1900"/>
              <a:t>. </a:t>
            </a:r>
            <a:endParaRPr sz="1900"/>
          </a:p>
          <a:p>
            <a:pPr marL="45720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fi-FI" sz="1900"/>
              <a:t>Altistuksen määrään vaikuttavat epäpuhtauksien pitoisuus ilmassa sekä altistusaika.</a:t>
            </a:r>
            <a:endParaRPr sz="1900"/>
          </a:p>
          <a:p>
            <a:pPr marL="45720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fi-FI" sz="1900"/>
              <a:t>Lapset sekä hengityselin- sairauksista ja sydän- ja verisuonitaudeista kärsivät ovat erityisen herkkiä ilman- saasteiden haitoille.</a:t>
            </a:r>
            <a:endParaRPr sz="1900"/>
          </a:p>
        </p:txBody>
      </p:sp>
      <p:pic>
        <p:nvPicPr>
          <p:cNvPr id="97" name="Google Shape;97;p7" title="25-30-years-corn-eyes-closed-girl.jpg"/>
          <p:cNvPicPr preferRelativeResize="0">
            <a:picLocks noGrp="1"/>
          </p:cNvPicPr>
          <p:nvPr>
            <p:ph type="pic" idx="3"/>
          </p:nvPr>
        </p:nvPicPr>
        <p:blipFill rotWithShape="1">
          <a:blip r:embed="rId3">
            <a:alphaModFix/>
          </a:blip>
          <a:srcRect l="19415" r="19415"/>
          <a:stretch/>
        </p:blipFill>
        <p:spPr>
          <a:xfrm>
            <a:off x="0" y="0"/>
            <a:ext cx="4716901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7"/>
          <p:cNvSpPr txBox="1">
            <a:spLocks noGrp="1"/>
          </p:cNvSpPr>
          <p:nvPr>
            <p:ph type="body" idx="4"/>
          </p:nvPr>
        </p:nvSpPr>
        <p:spPr>
          <a:xfrm>
            <a:off x="0" y="4889320"/>
            <a:ext cx="3117900" cy="3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fi-FI">
                <a:solidFill>
                  <a:srgbClr val="FFFFFF"/>
                </a:solidFill>
              </a:rPr>
              <a:t>Lähde: Piqsels, CC0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g36ff9f30d69_0_1" title="liikenne.jp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22779" r="22774"/>
          <a:stretch/>
        </p:blipFill>
        <p:spPr>
          <a:xfrm>
            <a:off x="4345850" y="0"/>
            <a:ext cx="479815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g36ff9f30d69_0_1"/>
          <p:cNvSpPr txBox="1">
            <a:spLocks noGrp="1"/>
          </p:cNvSpPr>
          <p:nvPr>
            <p:ph type="body" idx="1"/>
          </p:nvPr>
        </p:nvSpPr>
        <p:spPr>
          <a:xfrm>
            <a:off x="137450" y="340100"/>
            <a:ext cx="4208400" cy="10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fi-FI">
                <a:solidFill>
                  <a:srgbClr val="333333"/>
                </a:solidFill>
              </a:rPr>
              <a:t>Ilmansaasteet ovat peräisin sekä ulko- että sisälähteistä</a:t>
            </a:r>
            <a:endParaRPr>
              <a:solidFill>
                <a:srgbClr val="333333"/>
              </a:solidFill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>
              <a:solidFill>
                <a:srgbClr val="333333"/>
              </a:solidFill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>
              <a:solidFill>
                <a:srgbClr val="333333"/>
              </a:solidFill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>
              <a:solidFill>
                <a:srgbClr val="333333"/>
              </a:solidFill>
            </a:endParaRPr>
          </a:p>
        </p:txBody>
      </p:sp>
      <p:sp>
        <p:nvSpPr>
          <p:cNvPr id="105" name="Google Shape;105;g36ff9f30d69_0_1"/>
          <p:cNvSpPr txBox="1">
            <a:spLocks noGrp="1"/>
          </p:cNvSpPr>
          <p:nvPr>
            <p:ph type="body" idx="3"/>
          </p:nvPr>
        </p:nvSpPr>
        <p:spPr>
          <a:xfrm>
            <a:off x="227725" y="1527650"/>
            <a:ext cx="4021800" cy="32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3429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fi-FI" sz="2000">
                <a:solidFill>
                  <a:schemeClr val="dk1"/>
                </a:solidFill>
              </a:rPr>
              <a:t>Suurin osa </a:t>
            </a:r>
            <a:r>
              <a:rPr lang="fi-FI" sz="2000" b="1">
                <a:solidFill>
                  <a:schemeClr val="dk1"/>
                </a:solidFill>
              </a:rPr>
              <a:t>ilmansaaste- altistuksesta</a:t>
            </a:r>
            <a:r>
              <a:rPr lang="fi-FI" sz="2000">
                <a:solidFill>
                  <a:schemeClr val="dk1"/>
                </a:solidFill>
              </a:rPr>
              <a:t> tapahtuu sisätiloissa.</a:t>
            </a:r>
            <a:endParaRPr sz="2000">
              <a:solidFill>
                <a:schemeClr val="dk1"/>
              </a:solidFill>
            </a:endParaRPr>
          </a:p>
          <a:p>
            <a:pPr marL="3429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fi-FI" sz="2000" b="1">
                <a:solidFill>
                  <a:schemeClr val="dk1"/>
                </a:solidFill>
              </a:rPr>
              <a:t>Hiukkasmaisista saasteista</a:t>
            </a:r>
            <a:r>
              <a:rPr lang="fi-FI" sz="2000">
                <a:solidFill>
                  <a:schemeClr val="dk1"/>
                </a:solidFill>
              </a:rPr>
              <a:t> eniten haittoja aiheuttavat polttoperäiset hiukkaset. </a:t>
            </a:r>
            <a:endParaRPr sz="2000">
              <a:solidFill>
                <a:schemeClr val="dk1"/>
              </a:solidFill>
            </a:endParaRPr>
          </a:p>
          <a:p>
            <a:pPr marL="3429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fi-FI" sz="2000">
                <a:solidFill>
                  <a:schemeClr val="dk1"/>
                </a:solidFill>
              </a:rPr>
              <a:t>Terveydelle haitallisia </a:t>
            </a:r>
            <a:r>
              <a:rPr lang="fi-FI" sz="2000" b="1">
                <a:solidFill>
                  <a:schemeClr val="dk1"/>
                </a:solidFill>
              </a:rPr>
              <a:t>kaasumaisia saasteita</a:t>
            </a:r>
            <a:r>
              <a:rPr lang="fi-FI" sz="2000">
                <a:solidFill>
                  <a:schemeClr val="dk1"/>
                </a:solidFill>
              </a:rPr>
              <a:t> ovat mm. häkä, otsoni ja VOC-yhdisteet.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06" name="Google Shape;106;g36ff9f30d69_0_1"/>
          <p:cNvSpPr txBox="1">
            <a:spLocks noGrp="1"/>
          </p:cNvSpPr>
          <p:nvPr>
            <p:ph type="body" idx="4"/>
          </p:nvPr>
        </p:nvSpPr>
        <p:spPr>
          <a:xfrm>
            <a:off x="7108907" y="4889251"/>
            <a:ext cx="1976700" cy="3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fi-FI">
                <a:solidFill>
                  <a:srgbClr val="FFFFFF"/>
                </a:solidFill>
              </a:rPr>
              <a:t>Lähde: Pixabay, CC0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657B407-4E16-4096-B29A-C57C10365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491346"/>
            <a:ext cx="3864630" cy="1124712"/>
          </a:xfrm>
        </p:spPr>
        <p:txBody>
          <a:bodyPr spcFirstLastPara="1" vert="horz" wrap="square" lIns="68580" tIns="34290" rIns="68580" bIns="34290" rtlCol="0" anchor="b" anchorCtr="0">
            <a:normAutofit/>
          </a:bodyPr>
          <a:lstStyle/>
          <a:p>
            <a:r>
              <a:rPr lang="en-US" sz="2475" dirty="0" err="1"/>
              <a:t>Ilmansaasteet</a:t>
            </a:r>
            <a:r>
              <a:rPr lang="en-US" sz="2475" dirty="0"/>
              <a:t> </a:t>
            </a:r>
            <a:r>
              <a:rPr lang="en-US" sz="2475" dirty="0" err="1"/>
              <a:t>ovat</a:t>
            </a:r>
            <a:r>
              <a:rPr lang="en-US" sz="2475" dirty="0"/>
              <a:t> </a:t>
            </a:r>
            <a:r>
              <a:rPr lang="en-US" sz="2475" dirty="0" err="1"/>
              <a:t>suurin</a:t>
            </a:r>
            <a:r>
              <a:rPr lang="en-US" sz="2475" dirty="0"/>
              <a:t> </a:t>
            </a:r>
            <a:r>
              <a:rPr lang="en-US" sz="2475" dirty="0" err="1"/>
              <a:t>yksittäinen</a:t>
            </a:r>
            <a:r>
              <a:rPr lang="en-US" sz="2475" dirty="0"/>
              <a:t> </a:t>
            </a:r>
            <a:r>
              <a:rPr lang="en-US" sz="2475" dirty="0" err="1"/>
              <a:t>ympäristöterveysriski</a:t>
            </a:r>
            <a:endParaRPr lang="en-US" sz="2475" dirty="0"/>
          </a:p>
        </p:txBody>
      </p:sp>
      <p:pic>
        <p:nvPicPr>
          <p:cNvPr id="11" name="Sisällön paikkamerkki 10">
            <a:extLst>
              <a:ext uri="{FF2B5EF4-FFF2-40B4-BE49-F238E27FC236}">
                <a16:creationId xmlns:a16="http://schemas.microsoft.com/office/drawing/2014/main" id="{55586B39-892B-4F2F-9D22-8049C327C5B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297680" y="145765"/>
            <a:ext cx="4244435" cy="2342165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45DA9464-520C-414D-823D-B3259738B4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" y="1877818"/>
            <a:ext cx="3261360" cy="3200782"/>
          </a:xfrm>
          <a:prstGeom prst="rect">
            <a:avLst/>
          </a:prstGeom>
        </p:spPr>
      </p:pic>
      <p:pic>
        <p:nvPicPr>
          <p:cNvPr id="9" name="Sisällön paikkamerkki 8" descr="Kuva, joka sisältää kohteen vesi, taivas, ulko, laiva&#10;&#10;Kuvaus luotu automaattisesti">
            <a:extLst>
              <a:ext uri="{FF2B5EF4-FFF2-40B4-BE49-F238E27FC236}">
                <a16:creationId xmlns:a16="http://schemas.microsoft.com/office/drawing/2014/main" id="{A9950CA6-A842-4A42-B305-1B60901E94B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870" y="2425489"/>
            <a:ext cx="4750130" cy="2718011"/>
          </a:xfrm>
          <a:prstGeom prst="rect">
            <a:avLst/>
          </a:prstGeom>
        </p:spPr>
      </p:pic>
      <p:sp>
        <p:nvSpPr>
          <p:cNvPr id="77" name="Tekstiruutu 76">
            <a:extLst>
              <a:ext uri="{FF2B5EF4-FFF2-40B4-BE49-F238E27FC236}">
                <a16:creationId xmlns:a16="http://schemas.microsoft.com/office/drawing/2014/main" id="{F68F1D1B-E060-45A7-B363-2C1391DF28E8}"/>
              </a:ext>
            </a:extLst>
          </p:cNvPr>
          <p:cNvSpPr txBox="1"/>
          <p:nvPr/>
        </p:nvSpPr>
        <p:spPr>
          <a:xfrm>
            <a:off x="4382790" y="2469104"/>
            <a:ext cx="45720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>
                <a:latin typeface="Abadi Extra Light" panose="020B0604020202020204" pitchFamily="34" charset="0"/>
              </a:rPr>
              <a:t>Kuva: </a:t>
            </a:r>
            <a:r>
              <a:rPr lang="en-US" sz="1050" dirty="0" err="1">
                <a:latin typeface="Abadi Extra Light" panose="020B0604020202020204" pitchFamily="34" charset="0"/>
              </a:rPr>
              <a:t>Unsplash.com</a:t>
            </a:r>
            <a:r>
              <a:rPr lang="en-US" sz="1050" dirty="0">
                <a:latin typeface="Abadi Extra Light" panose="020B0604020202020204" pitchFamily="34" charset="0"/>
              </a:rPr>
              <a:t> / Alex </a:t>
            </a:r>
            <a:r>
              <a:rPr lang="en-US" sz="1050" dirty="0" err="1">
                <a:latin typeface="Abadi Extra Light" panose="020B0604020202020204" pitchFamily="34" charset="0"/>
              </a:rPr>
              <a:t>Gindin</a:t>
            </a:r>
            <a:endParaRPr lang="en-US" sz="1050" dirty="0">
              <a:latin typeface="Abadi Extra Ligh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1153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FC5F7B1-600F-444D-B7DA-ADD011A6B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6039" y="205933"/>
            <a:ext cx="5184807" cy="590823"/>
          </a:xfrm>
        </p:spPr>
        <p:txBody>
          <a:bodyPr spcFirstLastPara="1" vert="horz" wrap="square" lIns="68580" tIns="34290" rIns="68580" bIns="34290" rtlCol="0" anchor="ctr" anchorCtr="0">
            <a:normAutofit fontScale="90000"/>
          </a:bodyPr>
          <a:lstStyle/>
          <a:p>
            <a:r>
              <a:rPr lang="en-US" sz="2700" dirty="0" err="1"/>
              <a:t>Pienhiukkaset</a:t>
            </a:r>
            <a:r>
              <a:rPr lang="en-US" sz="2700" dirty="0"/>
              <a:t> </a:t>
            </a:r>
            <a:r>
              <a:rPr lang="en-US" sz="2700" dirty="0" err="1"/>
              <a:t>aiheuttavat</a:t>
            </a:r>
            <a:r>
              <a:rPr lang="en-US" sz="2700" dirty="0"/>
              <a:t> </a:t>
            </a:r>
            <a:r>
              <a:rPr lang="en-US" sz="2700" dirty="0" err="1"/>
              <a:t>eniten</a:t>
            </a:r>
            <a:r>
              <a:rPr lang="en-US" sz="2700" dirty="0"/>
              <a:t> </a:t>
            </a:r>
            <a:r>
              <a:rPr lang="en-US" sz="2700" dirty="0" err="1"/>
              <a:t>terveyshaittoja</a:t>
            </a:r>
            <a:endParaRPr lang="en-US" sz="27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84D1449-B137-43D0-9238-F2F19E6D01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6040" y="863966"/>
            <a:ext cx="5985372" cy="4279534"/>
          </a:xfrm>
        </p:spPr>
        <p:txBody>
          <a:bodyPr vert="horz" lIns="68580" tIns="34290" rIns="68580" bIns="34290" rtlCol="0">
            <a:normAutofit fontScale="32500" lnSpcReduction="20000"/>
          </a:bodyPr>
          <a:lstStyle/>
          <a:p>
            <a:endParaRPr lang="en-US" sz="1800" b="1" dirty="0"/>
          </a:p>
          <a:p>
            <a:pPr>
              <a:buNone/>
              <a:defRPr/>
            </a:pPr>
            <a:r>
              <a:rPr lang="fi-FI" sz="5500" b="1" dirty="0"/>
              <a:t>SUURET HIUKKASET </a:t>
            </a:r>
            <a:r>
              <a:rPr lang="fi-FI" sz="5500" dirty="0"/>
              <a:t>&gt;10µm: Jäävät kiinni nenään ja ylähengitysteiden värekarvoihin -&gt; ärsytys, nuha (siitepöly, katupöly)</a:t>
            </a:r>
          </a:p>
          <a:p>
            <a:pPr>
              <a:buNone/>
              <a:defRPr/>
            </a:pPr>
            <a:r>
              <a:rPr lang="fi-FI" sz="5500" b="1" dirty="0"/>
              <a:t>KARKEAT HIUKKASET</a:t>
            </a:r>
            <a:r>
              <a:rPr lang="fi-FI" sz="5500" dirty="0"/>
              <a:t> 10-2,5µm: Suuriin värekarvallisiin keuhkoputkiin, osa keuhkoihin asti -&gt;silmien ja hengitysteiden ärsytysoireet, hengitystieinfektiot, astma, keuhkoahtauma (hiekka, katupöly)</a:t>
            </a:r>
          </a:p>
          <a:p>
            <a:pPr>
              <a:buNone/>
              <a:defRPr/>
            </a:pPr>
            <a:r>
              <a:rPr lang="fi-FI" sz="5500" b="1" dirty="0"/>
              <a:t>PIENHIUKKASET</a:t>
            </a:r>
            <a:endParaRPr lang="en-US" sz="5500" b="1" dirty="0"/>
          </a:p>
          <a:p>
            <a:r>
              <a:rPr lang="en-US" sz="5500" dirty="0"/>
              <a:t>Alle 2,5µm, </a:t>
            </a:r>
            <a:r>
              <a:rPr lang="en-US" sz="5500" dirty="0" err="1"/>
              <a:t>kulkeutuvat</a:t>
            </a:r>
            <a:r>
              <a:rPr lang="en-US" sz="5500" dirty="0"/>
              <a:t> </a:t>
            </a:r>
            <a:r>
              <a:rPr lang="en-US" sz="5500" dirty="0" err="1"/>
              <a:t>pieniin</a:t>
            </a:r>
            <a:r>
              <a:rPr lang="en-US" sz="5500" dirty="0"/>
              <a:t> </a:t>
            </a:r>
            <a:r>
              <a:rPr lang="en-US" sz="5500" dirty="0" err="1"/>
              <a:t>keuhkoputkiin</a:t>
            </a:r>
            <a:r>
              <a:rPr lang="en-US" sz="5500" dirty="0"/>
              <a:t> ja </a:t>
            </a:r>
            <a:r>
              <a:rPr lang="en-US" sz="5500" dirty="0" err="1"/>
              <a:t>keuhkorakkuloihin</a:t>
            </a:r>
            <a:r>
              <a:rPr lang="en-US" sz="5500" dirty="0"/>
              <a:t> (</a:t>
            </a:r>
            <a:r>
              <a:rPr lang="en-US" sz="5500" dirty="0" err="1"/>
              <a:t>syvälle</a:t>
            </a:r>
            <a:r>
              <a:rPr lang="en-US" sz="5500" dirty="0"/>
              <a:t> </a:t>
            </a:r>
            <a:r>
              <a:rPr lang="en-US" sz="5500" dirty="0" err="1"/>
              <a:t>keuhkoihin</a:t>
            </a:r>
            <a:r>
              <a:rPr lang="en-US" sz="5500" dirty="0"/>
              <a:t>, k</a:t>
            </a:r>
            <a:r>
              <a:rPr lang="fi-FI" sz="5500" dirty="0" err="1"/>
              <a:t>euhkorakkuloihin</a:t>
            </a:r>
            <a:r>
              <a:rPr lang="fi-FI" sz="5500" dirty="0"/>
              <a:t> asti) -&gt; hengityselin- sekä sydän- ja verenkiertoelinten sairauksia (liikenteen ja energiantuotannon päästöt, puun pienpoltto, kaukolaskeuma, tulisijat,  kynttilän poltto)</a:t>
            </a:r>
          </a:p>
          <a:p>
            <a:r>
              <a:rPr lang="fi-FI" sz="5500" b="1" dirty="0"/>
              <a:t>ULTRAPIENET HIUKKASET</a:t>
            </a:r>
          </a:p>
          <a:p>
            <a:r>
              <a:rPr lang="fi-FI" sz="5500" dirty="0"/>
              <a:t>&lt;0,1µm: keuhkorakkuloista verenkiertoon ja sieltä koko kehoon -&gt; haitoista ei selvää tietoa - (pakokaasut, tupakansavu, puun pienpoltto)</a:t>
            </a:r>
          </a:p>
          <a:p>
            <a:endParaRPr lang="en-US" sz="5500" dirty="0"/>
          </a:p>
          <a:p>
            <a:endParaRPr lang="en-US" sz="1275" dirty="0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03E849A9-9396-441C-AFF1-F3286FE69B9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6" r="20866"/>
          <a:stretch/>
        </p:blipFill>
        <p:spPr>
          <a:xfrm>
            <a:off x="0" y="7"/>
            <a:ext cx="2926080" cy="5143493"/>
          </a:xfrm>
          <a:prstGeom prst="rect">
            <a:avLst/>
          </a:prstGeom>
          <a:effectLst/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5BEB467C-EE58-D4A8-5F24-0569F7FAE68B}"/>
              </a:ext>
            </a:extLst>
          </p:cNvPr>
          <p:cNvSpPr txBox="1"/>
          <p:nvPr/>
        </p:nvSpPr>
        <p:spPr>
          <a:xfrm>
            <a:off x="350129" y="2574471"/>
            <a:ext cx="267591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Lyhytaikainen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altistus</a:t>
            </a:r>
            <a:endParaRPr lang="en-US" b="1" dirty="0">
              <a:solidFill>
                <a:schemeClr val="bg1"/>
              </a:solidFill>
            </a:endParaRPr>
          </a:p>
          <a:p>
            <a:r>
              <a:rPr lang="en-US" dirty="0" err="1">
                <a:solidFill>
                  <a:schemeClr val="bg1"/>
                </a:solidFill>
              </a:rPr>
              <a:t>Kurkun</a:t>
            </a:r>
            <a:r>
              <a:rPr lang="en-US" dirty="0">
                <a:solidFill>
                  <a:schemeClr val="bg1"/>
                </a:solidFill>
              </a:rPr>
              <a:t> ja </a:t>
            </a:r>
            <a:r>
              <a:rPr lang="en-US" dirty="0" err="1">
                <a:solidFill>
                  <a:schemeClr val="bg1"/>
                </a:solidFill>
              </a:rPr>
              <a:t>silmien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ärsytysoireet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hengitystietulehduksia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lisäävät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astman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oireilua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b="1" dirty="0" err="1">
                <a:solidFill>
                  <a:schemeClr val="bg1"/>
                </a:solidFill>
              </a:rPr>
              <a:t>Pitkäaikainen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altistus</a:t>
            </a:r>
            <a:endParaRPr lang="en-US" b="1" dirty="0">
              <a:solidFill>
                <a:schemeClr val="bg1"/>
              </a:solidFill>
            </a:endParaRPr>
          </a:p>
          <a:p>
            <a:r>
              <a:rPr lang="en-US" dirty="0" err="1">
                <a:solidFill>
                  <a:schemeClr val="bg1"/>
                </a:solidFill>
              </a:rPr>
              <a:t>Tulehduksia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sisäelimissä</a:t>
            </a:r>
            <a:r>
              <a:rPr lang="en-US" dirty="0">
                <a:solidFill>
                  <a:schemeClr val="bg1"/>
                </a:solidFill>
              </a:rPr>
              <a:t> ja </a:t>
            </a:r>
            <a:r>
              <a:rPr lang="en-US" dirty="0" err="1">
                <a:solidFill>
                  <a:schemeClr val="bg1"/>
                </a:solidFill>
              </a:rPr>
              <a:t>verisuonissa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 err="1">
                <a:solidFill>
                  <a:schemeClr val="bg1"/>
                </a:solidFill>
              </a:rPr>
              <a:t>Sydän</a:t>
            </a:r>
            <a:r>
              <a:rPr lang="en-US" dirty="0">
                <a:solidFill>
                  <a:schemeClr val="bg1"/>
                </a:solidFill>
              </a:rPr>
              <a:t>-, </a:t>
            </a:r>
            <a:r>
              <a:rPr lang="en-US" dirty="0" err="1">
                <a:solidFill>
                  <a:schemeClr val="bg1"/>
                </a:solidFill>
              </a:rPr>
              <a:t>verisuoni</a:t>
            </a:r>
            <a:r>
              <a:rPr lang="en-US" dirty="0">
                <a:solidFill>
                  <a:schemeClr val="bg1"/>
                </a:solidFill>
              </a:rPr>
              <a:t>- ja </a:t>
            </a:r>
            <a:r>
              <a:rPr lang="en-US" dirty="0" err="1">
                <a:solidFill>
                  <a:schemeClr val="bg1"/>
                </a:solidFill>
              </a:rPr>
              <a:t>hengityssairauksia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 err="1">
                <a:solidFill>
                  <a:schemeClr val="bg1"/>
                </a:solidFill>
              </a:rPr>
              <a:t>Dementian</a:t>
            </a:r>
            <a:r>
              <a:rPr lang="en-US" dirty="0">
                <a:solidFill>
                  <a:schemeClr val="bg1"/>
                </a:solidFill>
              </a:rPr>
              <a:t> ja </a:t>
            </a:r>
            <a:r>
              <a:rPr lang="en-US" dirty="0" err="1">
                <a:solidFill>
                  <a:schemeClr val="bg1"/>
                </a:solidFill>
              </a:rPr>
              <a:t>ennenaikaisen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kuoleman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riski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kasvaa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750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63155" y="1063154"/>
            <a:ext cx="5156864" cy="3030558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8872" y="1995355"/>
            <a:ext cx="3266696" cy="302895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885662" y="1228564"/>
            <a:ext cx="5143179" cy="268605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560517" y="900984"/>
            <a:ext cx="3606227" cy="3066500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buClrTx/>
            </a:pPr>
            <a:endParaRPr lang="en-US" sz="1350" kern="12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36E670D-BE2C-46A0-ADBB-20F8DB3A7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1" y="2026920"/>
            <a:ext cx="1958339" cy="1219200"/>
          </a:xfrm>
        </p:spPr>
        <p:txBody>
          <a:bodyPr vert="horz" lIns="68580" tIns="34290" rIns="68580" bIns="34290" rtlCol="0" anchor="t">
            <a:normAutofit/>
          </a:bodyPr>
          <a:lstStyle/>
          <a:p>
            <a:r>
              <a:rPr lang="en-US" sz="2100" b="1" dirty="0" err="1">
                <a:solidFill>
                  <a:srgbClr val="FFFFFF"/>
                </a:solidFill>
              </a:rPr>
              <a:t>Epäterveellisen</a:t>
            </a:r>
            <a:r>
              <a:rPr lang="en-US" sz="2100" b="1" dirty="0">
                <a:solidFill>
                  <a:srgbClr val="FFFFFF"/>
                </a:solidFill>
              </a:rPr>
              <a:t> </a:t>
            </a:r>
            <a:r>
              <a:rPr lang="en-US" sz="2100" b="1" dirty="0" err="1">
                <a:solidFill>
                  <a:srgbClr val="FFFFFF"/>
                </a:solidFill>
              </a:rPr>
              <a:t>sisäilman</a:t>
            </a:r>
            <a:r>
              <a:rPr lang="en-US" sz="2100" b="1" dirty="0">
                <a:solidFill>
                  <a:srgbClr val="FFFFFF"/>
                </a:solidFill>
              </a:rPr>
              <a:t> </a:t>
            </a:r>
            <a:r>
              <a:rPr lang="en-US" sz="2100" b="1" dirty="0" err="1">
                <a:solidFill>
                  <a:srgbClr val="FFFFFF"/>
                </a:solidFill>
              </a:rPr>
              <a:t>syitä</a:t>
            </a:r>
            <a:r>
              <a:rPr lang="en-US" sz="2100" b="1" dirty="0">
                <a:solidFill>
                  <a:srgbClr val="FFFFFF"/>
                </a:solidFill>
              </a:rPr>
              <a:t> ja </a:t>
            </a:r>
            <a:r>
              <a:rPr lang="en-US" sz="2100" b="1" dirty="0" err="1">
                <a:solidFill>
                  <a:srgbClr val="FFFFFF"/>
                </a:solidFill>
              </a:rPr>
              <a:t>ehkäisykeinoja</a:t>
            </a:r>
            <a:endParaRPr lang="en-US" sz="2100" b="1" dirty="0">
              <a:solidFill>
                <a:srgbClr val="FFFFFF"/>
              </a:solidFill>
            </a:endParaRP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B01AA290-3F7D-4573-83B6-EDC0A59A8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820" y="-13365"/>
            <a:ext cx="7155181" cy="517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149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g38624323824_0_14" title="education-4796952_960_720 (kopio).jp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717175" y="0"/>
            <a:ext cx="4426824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g38624323824_0_14"/>
          <p:cNvSpPr txBox="1">
            <a:spLocks noGrp="1"/>
          </p:cNvSpPr>
          <p:nvPr>
            <p:ph type="body" idx="1"/>
          </p:nvPr>
        </p:nvSpPr>
        <p:spPr>
          <a:xfrm>
            <a:off x="159075" y="347750"/>
            <a:ext cx="42552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fi-FI" sz="2600">
                <a:solidFill>
                  <a:srgbClr val="333333"/>
                </a:solidFill>
              </a:rPr>
              <a:t>Sisäilmaoireiluun vai- kuttavat monet tekijät</a:t>
            </a:r>
            <a:endParaRPr sz="2600">
              <a:solidFill>
                <a:srgbClr val="333333"/>
              </a:solidFill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>
              <a:solidFill>
                <a:srgbClr val="333333"/>
              </a:solidFill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>
              <a:solidFill>
                <a:srgbClr val="333333"/>
              </a:solidFill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>
              <a:solidFill>
                <a:srgbClr val="333333"/>
              </a:solidFill>
            </a:endParaRPr>
          </a:p>
        </p:txBody>
      </p:sp>
      <p:sp>
        <p:nvSpPr>
          <p:cNvPr id="150" name="Google Shape;150;g38624323824_0_14"/>
          <p:cNvSpPr txBox="1">
            <a:spLocks noGrp="1"/>
          </p:cNvSpPr>
          <p:nvPr>
            <p:ph type="body" idx="3"/>
          </p:nvPr>
        </p:nvSpPr>
        <p:spPr>
          <a:xfrm>
            <a:off x="159075" y="1196925"/>
            <a:ext cx="4526400" cy="37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3429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fi-FI" sz="1900">
                <a:solidFill>
                  <a:schemeClr val="dk1"/>
                </a:solidFill>
              </a:rPr>
              <a:t>Huono </a:t>
            </a:r>
            <a:r>
              <a:rPr lang="fi-FI" sz="1900" b="1">
                <a:solidFill>
                  <a:schemeClr val="dk1"/>
                </a:solidFill>
              </a:rPr>
              <a:t>sisäilman laatu</a:t>
            </a:r>
            <a:r>
              <a:rPr lang="fi-FI" sz="1900">
                <a:solidFill>
                  <a:schemeClr val="dk1"/>
                </a:solidFill>
              </a:rPr>
              <a:t> on merkittävä ympäristöterveys- ongelma Suomessa.</a:t>
            </a:r>
            <a:endParaRPr sz="1900">
              <a:solidFill>
                <a:schemeClr val="dk1"/>
              </a:solidFill>
            </a:endParaRPr>
          </a:p>
          <a:p>
            <a:pPr marL="3429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fi-FI" sz="1900">
                <a:solidFill>
                  <a:schemeClr val="dk1"/>
                </a:solidFill>
              </a:rPr>
              <a:t>Kosteus- ja homevauriot liittyvät hengitystieoireisiin ja astmaan, mutta syy-seuraussuhdetta ei ole voitu todistaa.</a:t>
            </a:r>
            <a:endParaRPr sz="1900">
              <a:solidFill>
                <a:schemeClr val="dk1"/>
              </a:solidFill>
            </a:endParaRPr>
          </a:p>
          <a:p>
            <a:pPr marL="3429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fi-FI" sz="1900">
                <a:solidFill>
                  <a:schemeClr val="dk1"/>
                </a:solidFill>
              </a:rPr>
              <a:t>Sisäilmaoireiluun voivat vaikuttaa myös muut tekijät, mm. liian kuiva tai kuuma ilma, pölyisyys, puutteellinen ilmanvaihto, psykososiaaliset tekijät.</a:t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151" name="Google Shape;151;g38624323824_0_14"/>
          <p:cNvSpPr txBox="1">
            <a:spLocks noGrp="1"/>
          </p:cNvSpPr>
          <p:nvPr>
            <p:ph type="body" idx="4"/>
          </p:nvPr>
        </p:nvSpPr>
        <p:spPr>
          <a:xfrm>
            <a:off x="6971382" y="4792976"/>
            <a:ext cx="1976700" cy="3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fi-FI">
                <a:solidFill>
                  <a:srgbClr val="FFFFFF"/>
                </a:solidFill>
              </a:rPr>
              <a:t>Lähde: Pixabay, CC0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6ffb2e7d59_0_55"/>
          <p:cNvSpPr txBox="1"/>
          <p:nvPr/>
        </p:nvSpPr>
        <p:spPr>
          <a:xfrm>
            <a:off x="341213" y="1037484"/>
            <a:ext cx="8544300" cy="2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/>
          <a:p>
            <a:pPr marL="177800" marR="0" lvl="0" indent="-8890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Open Sans"/>
              <a:buNone/>
            </a:pPr>
            <a:endParaRPr sz="1300" b="0" i="0" u="none" strike="noStrike" cap="none">
              <a:solidFill>
                <a:srgbClr val="333333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2" name="Google Shape;132;g36ffb2e7d59_0_55"/>
          <p:cNvSpPr txBox="1">
            <a:spLocks noGrp="1"/>
          </p:cNvSpPr>
          <p:nvPr>
            <p:ph type="body" idx="1"/>
          </p:nvPr>
        </p:nvSpPr>
        <p:spPr>
          <a:xfrm>
            <a:off x="5041275" y="225675"/>
            <a:ext cx="3925500" cy="10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fi-FI" sz="2600"/>
              <a:t>Omaan ilmansaaste- altistukseen voi vaikuttaa</a:t>
            </a:r>
            <a:endParaRPr sz="2600"/>
          </a:p>
        </p:txBody>
      </p:sp>
      <p:sp>
        <p:nvSpPr>
          <p:cNvPr id="133" name="Google Shape;133;g36ffb2e7d59_0_55"/>
          <p:cNvSpPr txBox="1">
            <a:spLocks noGrp="1"/>
          </p:cNvSpPr>
          <p:nvPr>
            <p:ph type="body" idx="2"/>
          </p:nvPr>
        </p:nvSpPr>
        <p:spPr>
          <a:xfrm>
            <a:off x="4806225" y="1306875"/>
            <a:ext cx="4242000" cy="33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fi-FI" sz="2000"/>
              <a:t>Ilmansaastealtistusta voi vähentää mm.</a:t>
            </a:r>
            <a:endParaRPr sz="2000"/>
          </a:p>
          <a:p>
            <a:pPr marL="914400" lvl="1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fi-FI" sz="1900"/>
              <a:t>välttämällä vilkasliikenteisiä alueita ruuhka-aikaan</a:t>
            </a:r>
            <a:endParaRPr sz="1900"/>
          </a:p>
          <a:p>
            <a:pPr marL="914400" lvl="1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fi-FI" sz="1900"/>
              <a:t>huolehtimalla kodin ilmansuodatuksesta</a:t>
            </a:r>
            <a:endParaRPr sz="1900"/>
          </a:p>
          <a:p>
            <a:pPr marL="914400" lvl="1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fi-FI" sz="1900"/>
              <a:t>kuivaamalla pyykit sisällä siitepölyaikana</a:t>
            </a:r>
            <a:endParaRPr sz="1900"/>
          </a:p>
          <a:p>
            <a:pPr marL="914400" lvl="1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fi-FI" sz="1900"/>
              <a:t>vähentämällä puunpolttoa</a:t>
            </a:r>
            <a:endParaRPr sz="1900"/>
          </a:p>
          <a:p>
            <a:pPr marL="914400" lvl="1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fi-FI" sz="1900"/>
              <a:t>käyttämällä hengitys-  suojainta tai kasvomaskia.</a:t>
            </a:r>
            <a:endParaRPr sz="1900"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g36ffb2e7d59_0_55"/>
          <p:cNvSpPr txBox="1">
            <a:spLocks noGrp="1"/>
          </p:cNvSpPr>
          <p:nvPr>
            <p:ph type="body" idx="4"/>
          </p:nvPr>
        </p:nvSpPr>
        <p:spPr>
          <a:xfrm>
            <a:off x="0" y="4889320"/>
            <a:ext cx="3117900" cy="3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fi-FI">
                <a:solidFill>
                  <a:srgbClr val="FFFFFF"/>
                </a:solidFill>
              </a:rPr>
              <a:t>Lähde: Piqsels, CC0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35" name="Google Shape;135;g36ffb2e7d59_0_55" title="jakub-zerdzicki-AlIz8DxuZIE-unsplash.jpg"/>
          <p:cNvPicPr preferRelativeResize="0"/>
          <p:nvPr/>
        </p:nvPicPr>
        <p:blipFill rotWithShape="1">
          <a:blip r:embed="rId3">
            <a:alphaModFix/>
          </a:blip>
          <a:srcRect l="28734"/>
          <a:stretch/>
        </p:blipFill>
        <p:spPr>
          <a:xfrm>
            <a:off x="0" y="0"/>
            <a:ext cx="4806226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g36ffb2e7d59_0_55"/>
          <p:cNvSpPr txBox="1">
            <a:spLocks noGrp="1"/>
          </p:cNvSpPr>
          <p:nvPr>
            <p:ph type="body" idx="4"/>
          </p:nvPr>
        </p:nvSpPr>
        <p:spPr>
          <a:xfrm>
            <a:off x="2505600" y="4816200"/>
            <a:ext cx="2066400" cy="3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fi-FI">
                <a:solidFill>
                  <a:srgbClr val="FFFFFF"/>
                </a:solidFill>
              </a:rPr>
              <a:t>Lähde: Unsplash, CC0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2F3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8" title="puhekupla-ikoni-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9600" y="221950"/>
            <a:ext cx="1159250" cy="115925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8"/>
          <p:cNvSpPr txBox="1">
            <a:spLocks noGrp="1"/>
          </p:cNvSpPr>
          <p:nvPr>
            <p:ph type="title" idx="4294967295"/>
          </p:nvPr>
        </p:nvSpPr>
        <p:spPr>
          <a:xfrm>
            <a:off x="647700" y="708862"/>
            <a:ext cx="78486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fi-FI"/>
              <a:t>Keskustelu</a:t>
            </a:r>
            <a:endParaRPr/>
          </a:p>
        </p:txBody>
      </p:sp>
      <p:sp>
        <p:nvSpPr>
          <p:cNvPr id="143" name="Google Shape;143;p8"/>
          <p:cNvSpPr txBox="1">
            <a:spLocks noGrp="1"/>
          </p:cNvSpPr>
          <p:nvPr>
            <p:ph type="body" idx="1"/>
          </p:nvPr>
        </p:nvSpPr>
        <p:spPr>
          <a:xfrm>
            <a:off x="1514400" y="1381200"/>
            <a:ext cx="7039800" cy="15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100"/>
              <a:buNone/>
            </a:pPr>
            <a:r>
              <a:rPr lang="fi-FI" sz="2000"/>
              <a:t>Mitä edellisellä dialla mainittuja ilmansaastealtistuksen vähentämisen keinoja käytät tai voisit käyttää? 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100"/>
              <a:buNone/>
            </a:pPr>
            <a:r>
              <a:rPr lang="fi-FI" sz="2000"/>
              <a:t>Millä muilla kuin mainituilla keinoilla voi vähentää omaa ilmansaastealtistusta? </a:t>
            </a:r>
            <a:endParaRPr sz="2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0"/>
          <p:cNvSpPr txBox="1">
            <a:spLocks noGrp="1"/>
          </p:cNvSpPr>
          <p:nvPr>
            <p:ph type="body" idx="1"/>
          </p:nvPr>
        </p:nvSpPr>
        <p:spPr>
          <a:xfrm>
            <a:off x="1265525" y="1222925"/>
            <a:ext cx="6805500" cy="36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25" rIns="34275" bIns="17125" anchor="t" anchorCtr="0">
            <a:noAutofit/>
          </a:bodyPr>
          <a:lstStyle/>
          <a:p>
            <a:pPr marL="290512" lvl="0" indent="-290512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3150"/>
              <a:buFont typeface="Arial"/>
              <a:buChar char="•"/>
            </a:pPr>
            <a:r>
              <a:rPr lang="fi-FI">
                <a:solidFill>
                  <a:schemeClr val="dk1"/>
                </a:solidFill>
              </a:rPr>
              <a:t>Hengitys on keskeinen altistumisreitti.</a:t>
            </a:r>
            <a:endParaRPr>
              <a:solidFill>
                <a:schemeClr val="dk1"/>
              </a:solidFill>
            </a:endParaRPr>
          </a:p>
          <a:p>
            <a:pPr marL="290512" lvl="0" indent="-290512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3150"/>
              <a:buFont typeface="Arial"/>
              <a:buChar char="•"/>
            </a:pPr>
            <a:r>
              <a:rPr lang="fi-FI">
                <a:solidFill>
                  <a:schemeClr val="dk1"/>
                </a:solidFill>
              </a:rPr>
              <a:t>Ilmansaasteet ovat peräisin sekä ulko- että sisälähteistä.</a:t>
            </a:r>
            <a:endParaRPr>
              <a:solidFill>
                <a:schemeClr val="dk1"/>
              </a:solidFill>
            </a:endParaRPr>
          </a:p>
          <a:p>
            <a:pPr marL="290512" lvl="0" indent="-290512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3150"/>
              <a:buFont typeface="Arial"/>
              <a:buChar char="•"/>
            </a:pPr>
            <a:r>
              <a:rPr lang="fi-FI">
                <a:solidFill>
                  <a:schemeClr val="dk1"/>
                </a:solidFill>
              </a:rPr>
              <a:t>Hengitettävät hiukkaset ovat suuria hiukkasia haitallisempia.</a:t>
            </a:r>
            <a:endParaRPr>
              <a:solidFill>
                <a:schemeClr val="dk1"/>
              </a:solidFill>
            </a:endParaRPr>
          </a:p>
          <a:p>
            <a:pPr marL="290512" lvl="0" indent="-290512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3150"/>
              <a:buFont typeface="Arial"/>
              <a:buChar char="•"/>
            </a:pPr>
            <a:r>
              <a:rPr lang="fi-FI">
                <a:solidFill>
                  <a:schemeClr val="dk1"/>
                </a:solidFill>
              </a:rPr>
              <a:t>Omaan ilmansaastealtistukseen voi vaikuttaa.</a:t>
            </a:r>
            <a:endParaRPr>
              <a:solidFill>
                <a:schemeClr val="dk1"/>
              </a:solidFill>
            </a:endParaRPr>
          </a:p>
          <a:p>
            <a:pPr marL="290512" lvl="0" indent="-290512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3150"/>
              <a:buFont typeface="Arial"/>
              <a:buChar char="•"/>
            </a:pPr>
            <a:r>
              <a:rPr lang="fi-FI">
                <a:solidFill>
                  <a:schemeClr val="dk1"/>
                </a:solidFill>
              </a:rPr>
              <a:t>Sisäilmaoireiluun vaikuttavat monet tekijät.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57" name="Google Shape;157;p10"/>
          <p:cNvSpPr txBox="1">
            <a:spLocks noGrp="1"/>
          </p:cNvSpPr>
          <p:nvPr>
            <p:ph type="title"/>
          </p:nvPr>
        </p:nvSpPr>
        <p:spPr>
          <a:xfrm>
            <a:off x="647700" y="565786"/>
            <a:ext cx="7848563" cy="47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Open Sans"/>
              <a:buNone/>
            </a:pPr>
            <a:r>
              <a:rPr lang="fi-FI" sz="2800"/>
              <a:t>Yhteenveto</a:t>
            </a:r>
            <a:endParaRPr sz="2800"/>
          </a:p>
        </p:txBody>
      </p:sp>
      <p:pic>
        <p:nvPicPr>
          <p:cNvPr id="158" name="Google Shape;158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1426" y="175025"/>
            <a:ext cx="1186375" cy="117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udeo Layouts">
  <a:themeElements>
    <a:clrScheme name="26_FeatureStory">
      <a:dk1>
        <a:srgbClr val="000000"/>
      </a:dk1>
      <a:lt1>
        <a:srgbClr val="F0EBE0"/>
      </a:lt1>
      <a:dk2>
        <a:srgbClr val="4A4A4B"/>
      </a:dk2>
      <a:lt2>
        <a:srgbClr val="C2C3C6"/>
      </a:lt2>
      <a:accent1>
        <a:srgbClr val="53BBE0"/>
      </a:accent1>
      <a:accent2>
        <a:srgbClr val="6DCFB9"/>
      </a:accent2>
      <a:accent3>
        <a:srgbClr val="90BF72"/>
      </a:accent3>
      <a:accent4>
        <a:srgbClr val="F2C449"/>
      </a:accent4>
      <a:accent5>
        <a:srgbClr val="FF4741"/>
      </a:accent5>
      <a:accent6>
        <a:srgbClr val="FF8700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tudeo Layouts">
  <a:themeElements>
    <a:clrScheme name="26_FeatureStory">
      <a:dk1>
        <a:srgbClr val="000000"/>
      </a:dk1>
      <a:lt1>
        <a:srgbClr val="F0EBE0"/>
      </a:lt1>
      <a:dk2>
        <a:srgbClr val="4A4A4B"/>
      </a:dk2>
      <a:lt2>
        <a:srgbClr val="C2C3C6"/>
      </a:lt2>
      <a:accent1>
        <a:srgbClr val="53BBE0"/>
      </a:accent1>
      <a:accent2>
        <a:srgbClr val="6DCFB9"/>
      </a:accent2>
      <a:accent3>
        <a:srgbClr val="90BF72"/>
      </a:accent3>
      <a:accent4>
        <a:srgbClr val="F2C449"/>
      </a:accent4>
      <a:accent5>
        <a:srgbClr val="FF4741"/>
      </a:accent5>
      <a:accent6>
        <a:srgbClr val="FF8700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487</Words>
  <Application>Microsoft Office PowerPoint</Application>
  <PresentationFormat>Näytössä katseltava esitys (16:9)</PresentationFormat>
  <Paragraphs>69</Paragraphs>
  <Slides>12</Slides>
  <Notes>9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3</vt:i4>
      </vt:variant>
      <vt:variant>
        <vt:lpstr>Dian otsikot</vt:lpstr>
      </vt:variant>
      <vt:variant>
        <vt:i4>12</vt:i4>
      </vt:variant>
    </vt:vector>
  </HeadingPairs>
  <TitlesOfParts>
    <vt:vector size="21" baseType="lpstr">
      <vt:lpstr>Calibri</vt:lpstr>
      <vt:lpstr>Times New Roman</vt:lpstr>
      <vt:lpstr>Calibri Light</vt:lpstr>
      <vt:lpstr>Abadi Extra Light</vt:lpstr>
      <vt:lpstr>Arial</vt:lpstr>
      <vt:lpstr>Open Sans</vt:lpstr>
      <vt:lpstr>Studeo Layouts</vt:lpstr>
      <vt:lpstr>1_Studeo Layouts</vt:lpstr>
      <vt:lpstr>Office-teema</vt:lpstr>
      <vt:lpstr>PowerPoint-esitys</vt:lpstr>
      <vt:lpstr>PowerPoint-esitys</vt:lpstr>
      <vt:lpstr>Keskustelu</vt:lpstr>
      <vt:lpstr>PowerPoint-esitys</vt:lpstr>
      <vt:lpstr>PowerPoint-esitys</vt:lpstr>
      <vt:lpstr>Ilmansaasteet ovat suurin yksittäinen ympäristöterveysriski</vt:lpstr>
      <vt:lpstr>Pienhiukkaset aiheuttavat eniten terveyshaittoja</vt:lpstr>
      <vt:lpstr>Epäterveellisen sisäilman syitä ja ehkäisykeinoja</vt:lpstr>
      <vt:lpstr>PowerPoint-esitys</vt:lpstr>
      <vt:lpstr>PowerPoint-esitys</vt:lpstr>
      <vt:lpstr>Keskustelu</vt:lpstr>
      <vt:lpstr>Yhteenveto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Löfström Leena</dc:creator>
  <cp:lastModifiedBy>Löfström Leena</cp:lastModifiedBy>
  <cp:revision>2</cp:revision>
  <dcterms:modified xsi:type="dcterms:W3CDTF">2026-08-28T16:39:51Z</dcterms:modified>
</cp:coreProperties>
</file>