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70" r:id="rId7"/>
    <p:sldId id="261" r:id="rId8"/>
    <p:sldId id="269" r:id="rId9"/>
    <p:sldId id="268" r:id="rId10"/>
    <p:sldId id="262" r:id="rId11"/>
    <p:sldId id="267" r:id="rId12"/>
    <p:sldId id="271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6600"/>
    <a:srgbClr val="379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6C3745-500F-4CCE-84F0-82139ECFE392}" v="1" dt="2026-08-28T09:33:25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6327"/>
  </p:normalViewPr>
  <p:slideViewPr>
    <p:cSldViewPr snapToGrid="0">
      <p:cViewPr varScale="1">
        <p:scale>
          <a:sx n="55" d="100"/>
          <a:sy n="5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custSel modSld">
      <pc:chgData name="Löfström Leena" userId="1a386c4d-4ebf-4de0-8ffe-0d74508ed4b6" providerId="ADAL" clId="{2102CA33-7896-4CF4-856F-E57AD453801F}" dt="2026-08-28T17:12:33.779" v="17" actId="478"/>
      <pc:docMkLst>
        <pc:docMk/>
      </pc:docMkLst>
      <pc:sldChg chg="delSp mod">
        <pc:chgData name="Löfström Leena" userId="1a386c4d-4ebf-4de0-8ffe-0d74508ed4b6" providerId="ADAL" clId="{2102CA33-7896-4CF4-856F-E57AD453801F}" dt="2026-08-28T17:11:30.838" v="1" actId="478"/>
        <pc:sldMkLst>
          <pc:docMk/>
          <pc:sldMk cId="3624464674" sldId="259"/>
        </pc:sldMkLst>
        <pc:picChg chg="del">
          <ac:chgData name="Löfström Leena" userId="1a386c4d-4ebf-4de0-8ffe-0d74508ed4b6" providerId="ADAL" clId="{2102CA33-7896-4CF4-856F-E57AD453801F}" dt="2026-08-28T17:11:26.501" v="0" actId="478"/>
          <ac:picMkLst>
            <pc:docMk/>
            <pc:sldMk cId="3624464674" sldId="259"/>
            <ac:picMk id="13" creationId="{01A17439-A85F-4A5A-9FFD-4F467BA76FDB}"/>
          </ac:picMkLst>
        </pc:picChg>
        <pc:picChg chg="del">
          <ac:chgData name="Löfström Leena" userId="1a386c4d-4ebf-4de0-8ffe-0d74508ed4b6" providerId="ADAL" clId="{2102CA33-7896-4CF4-856F-E57AD453801F}" dt="2026-08-28T17:11:30.838" v="1" actId="478"/>
          <ac:picMkLst>
            <pc:docMk/>
            <pc:sldMk cId="3624464674" sldId="259"/>
            <ac:picMk id="15" creationId="{8CEABB7A-6036-49D8-A39D-FBFA9F25CEEA}"/>
          </ac:picMkLst>
        </pc:picChg>
      </pc:sldChg>
      <pc:sldChg chg="delSp mod">
        <pc:chgData name="Löfström Leena" userId="1a386c4d-4ebf-4de0-8ffe-0d74508ed4b6" providerId="ADAL" clId="{2102CA33-7896-4CF4-856F-E57AD453801F}" dt="2026-08-28T17:11:50.132" v="6" actId="478"/>
        <pc:sldMkLst>
          <pc:docMk/>
          <pc:sldMk cId="3159328431" sldId="261"/>
        </pc:sldMkLst>
        <pc:picChg chg="del">
          <ac:chgData name="Löfström Leena" userId="1a386c4d-4ebf-4de0-8ffe-0d74508ed4b6" providerId="ADAL" clId="{2102CA33-7896-4CF4-856F-E57AD453801F}" dt="2026-08-28T17:11:46.854" v="5" actId="478"/>
          <ac:picMkLst>
            <pc:docMk/>
            <pc:sldMk cId="3159328431" sldId="261"/>
            <ac:picMk id="14" creationId="{144838F1-4517-4410-ACB6-F4F91787879E}"/>
          </ac:picMkLst>
        </pc:picChg>
        <pc:picChg chg="del">
          <ac:chgData name="Löfström Leena" userId="1a386c4d-4ebf-4de0-8ffe-0d74508ed4b6" providerId="ADAL" clId="{2102CA33-7896-4CF4-856F-E57AD453801F}" dt="2026-08-28T17:11:50.132" v="6" actId="478"/>
          <ac:picMkLst>
            <pc:docMk/>
            <pc:sldMk cId="3159328431" sldId="261"/>
            <ac:picMk id="15" creationId="{326F5B96-08B0-4960-9B74-112956D1CFF1}"/>
          </ac:picMkLst>
        </pc:picChg>
      </pc:sldChg>
      <pc:sldChg chg="delSp mod">
        <pc:chgData name="Löfström Leena" userId="1a386c4d-4ebf-4de0-8ffe-0d74508ed4b6" providerId="ADAL" clId="{2102CA33-7896-4CF4-856F-E57AD453801F}" dt="2026-08-28T17:12:17.118" v="13" actId="478"/>
        <pc:sldMkLst>
          <pc:docMk/>
          <pc:sldMk cId="2153015888" sldId="262"/>
        </pc:sldMkLst>
        <pc:picChg chg="del">
          <ac:chgData name="Löfström Leena" userId="1a386c4d-4ebf-4de0-8ffe-0d74508ed4b6" providerId="ADAL" clId="{2102CA33-7896-4CF4-856F-E57AD453801F}" dt="2026-08-28T17:12:13.852" v="12" actId="478"/>
          <ac:picMkLst>
            <pc:docMk/>
            <pc:sldMk cId="2153015888" sldId="262"/>
            <ac:picMk id="8" creationId="{68BA12E5-7B31-4BE8-A876-C6A87266942A}"/>
          </ac:picMkLst>
        </pc:picChg>
        <pc:picChg chg="del">
          <ac:chgData name="Löfström Leena" userId="1a386c4d-4ebf-4de0-8ffe-0d74508ed4b6" providerId="ADAL" clId="{2102CA33-7896-4CF4-856F-E57AD453801F}" dt="2026-08-28T17:12:17.118" v="13" actId="478"/>
          <ac:picMkLst>
            <pc:docMk/>
            <pc:sldMk cId="2153015888" sldId="262"/>
            <ac:picMk id="10" creationId="{8745CBDC-BCB8-494C-ADF7-F7D84A511255}"/>
          </ac:picMkLst>
        </pc:picChg>
      </pc:sldChg>
      <pc:sldChg chg="delSp mod">
        <pc:chgData name="Löfström Leena" userId="1a386c4d-4ebf-4de0-8ffe-0d74508ed4b6" providerId="ADAL" clId="{2102CA33-7896-4CF4-856F-E57AD453801F}" dt="2026-08-28T17:12:26.011" v="15" actId="478"/>
        <pc:sldMkLst>
          <pc:docMk/>
          <pc:sldMk cId="1137303357" sldId="267"/>
        </pc:sldMkLst>
        <pc:picChg chg="del">
          <ac:chgData name="Löfström Leena" userId="1a386c4d-4ebf-4de0-8ffe-0d74508ed4b6" providerId="ADAL" clId="{2102CA33-7896-4CF4-856F-E57AD453801F}" dt="2026-08-28T17:12:23.323" v="14" actId="478"/>
          <ac:picMkLst>
            <pc:docMk/>
            <pc:sldMk cId="1137303357" sldId="267"/>
            <ac:picMk id="14" creationId="{D798AFA7-25BD-4CBE-8398-5954CB49D833}"/>
          </ac:picMkLst>
        </pc:picChg>
        <pc:picChg chg="del">
          <ac:chgData name="Löfström Leena" userId="1a386c4d-4ebf-4de0-8ffe-0d74508ed4b6" providerId="ADAL" clId="{2102CA33-7896-4CF4-856F-E57AD453801F}" dt="2026-08-28T17:12:26.011" v="15" actId="478"/>
          <ac:picMkLst>
            <pc:docMk/>
            <pc:sldMk cId="1137303357" sldId="267"/>
            <ac:picMk id="15" creationId="{F59CA60E-0282-434C-9592-E7ACD12869C7}"/>
          </ac:picMkLst>
        </pc:picChg>
      </pc:sldChg>
      <pc:sldChg chg="delSp mod">
        <pc:chgData name="Löfström Leena" userId="1a386c4d-4ebf-4de0-8ffe-0d74508ed4b6" providerId="ADAL" clId="{2102CA33-7896-4CF4-856F-E57AD453801F}" dt="2026-08-28T17:12:08.976" v="11" actId="478"/>
        <pc:sldMkLst>
          <pc:docMk/>
          <pc:sldMk cId="3540197872" sldId="268"/>
        </pc:sldMkLst>
        <pc:spChg chg="del">
          <ac:chgData name="Löfström Leena" userId="1a386c4d-4ebf-4de0-8ffe-0d74508ed4b6" providerId="ADAL" clId="{2102CA33-7896-4CF4-856F-E57AD453801F}" dt="2026-08-28T17:12:05.535" v="10" actId="478"/>
          <ac:spMkLst>
            <pc:docMk/>
            <pc:sldMk cId="3540197872" sldId="268"/>
            <ac:spMk id="16" creationId="{B02A1641-7A90-4F44-9DAF-CD6CA2C6C5E8}"/>
          </ac:spMkLst>
        </pc:spChg>
        <pc:picChg chg="del">
          <ac:chgData name="Löfström Leena" userId="1a386c4d-4ebf-4de0-8ffe-0d74508ed4b6" providerId="ADAL" clId="{2102CA33-7896-4CF4-856F-E57AD453801F}" dt="2026-08-28T17:12:02.681" v="9" actId="478"/>
          <ac:picMkLst>
            <pc:docMk/>
            <pc:sldMk cId="3540197872" sldId="268"/>
            <ac:picMk id="14" creationId="{353F7503-A961-4702-8B94-0D3DBDDF8CB8}"/>
          </ac:picMkLst>
        </pc:picChg>
        <pc:picChg chg="del">
          <ac:chgData name="Löfström Leena" userId="1a386c4d-4ebf-4de0-8ffe-0d74508ed4b6" providerId="ADAL" clId="{2102CA33-7896-4CF4-856F-E57AD453801F}" dt="2026-08-28T17:12:08.976" v="11" actId="478"/>
          <ac:picMkLst>
            <pc:docMk/>
            <pc:sldMk cId="3540197872" sldId="268"/>
            <ac:picMk id="15" creationId="{10814324-CC80-460C-9361-72FE758EA94E}"/>
          </ac:picMkLst>
        </pc:picChg>
      </pc:sldChg>
      <pc:sldChg chg="delSp mod">
        <pc:chgData name="Löfström Leena" userId="1a386c4d-4ebf-4de0-8ffe-0d74508ed4b6" providerId="ADAL" clId="{2102CA33-7896-4CF4-856F-E57AD453801F}" dt="2026-08-28T17:11:58.015" v="8" actId="478"/>
        <pc:sldMkLst>
          <pc:docMk/>
          <pc:sldMk cId="1486977666" sldId="269"/>
        </pc:sldMkLst>
        <pc:picChg chg="del">
          <ac:chgData name="Löfström Leena" userId="1a386c4d-4ebf-4de0-8ffe-0d74508ed4b6" providerId="ADAL" clId="{2102CA33-7896-4CF4-856F-E57AD453801F}" dt="2026-08-28T17:11:55.054" v="7" actId="478"/>
          <ac:picMkLst>
            <pc:docMk/>
            <pc:sldMk cId="1486977666" sldId="269"/>
            <ac:picMk id="9" creationId="{5191EFDF-616D-458F-8D8A-F8C8E51C77C7}"/>
          </ac:picMkLst>
        </pc:picChg>
        <pc:picChg chg="del">
          <ac:chgData name="Löfström Leena" userId="1a386c4d-4ebf-4de0-8ffe-0d74508ed4b6" providerId="ADAL" clId="{2102CA33-7896-4CF4-856F-E57AD453801F}" dt="2026-08-28T17:11:58.015" v="8" actId="478"/>
          <ac:picMkLst>
            <pc:docMk/>
            <pc:sldMk cId="1486977666" sldId="269"/>
            <ac:picMk id="10" creationId="{A7D06536-3688-4F1D-BA65-9AA47E52B1BA}"/>
          </ac:picMkLst>
        </pc:picChg>
      </pc:sldChg>
      <pc:sldChg chg="delSp modSp mod">
        <pc:chgData name="Löfström Leena" userId="1a386c4d-4ebf-4de0-8ffe-0d74508ed4b6" providerId="ADAL" clId="{2102CA33-7896-4CF4-856F-E57AD453801F}" dt="2026-08-28T17:11:41.860" v="4" actId="478"/>
        <pc:sldMkLst>
          <pc:docMk/>
          <pc:sldMk cId="3437856864" sldId="270"/>
        </pc:sldMkLst>
        <pc:spChg chg="mod">
          <ac:chgData name="Löfström Leena" userId="1a386c4d-4ebf-4de0-8ffe-0d74508ed4b6" providerId="ADAL" clId="{2102CA33-7896-4CF4-856F-E57AD453801F}" dt="2026-08-28T17:11:38.147" v="3" actId="1076"/>
          <ac:spMkLst>
            <pc:docMk/>
            <pc:sldMk cId="3437856864" sldId="270"/>
            <ac:spMk id="16" creationId="{30275DC4-A90E-4FDE-9DAE-C843E0B6B642}"/>
          </ac:spMkLst>
        </pc:spChg>
        <pc:picChg chg="del">
          <ac:chgData name="Löfström Leena" userId="1a386c4d-4ebf-4de0-8ffe-0d74508ed4b6" providerId="ADAL" clId="{2102CA33-7896-4CF4-856F-E57AD453801F}" dt="2026-08-28T17:11:35.377" v="2" actId="478"/>
          <ac:picMkLst>
            <pc:docMk/>
            <pc:sldMk cId="3437856864" sldId="270"/>
            <ac:picMk id="11" creationId="{3D124F22-C273-4F5E-95A9-EC55BFE5819F}"/>
          </ac:picMkLst>
        </pc:picChg>
        <pc:picChg chg="del">
          <ac:chgData name="Löfström Leena" userId="1a386c4d-4ebf-4de0-8ffe-0d74508ed4b6" providerId="ADAL" clId="{2102CA33-7896-4CF4-856F-E57AD453801F}" dt="2026-08-28T17:11:41.860" v="4" actId="478"/>
          <ac:picMkLst>
            <pc:docMk/>
            <pc:sldMk cId="3437856864" sldId="270"/>
            <ac:picMk id="13" creationId="{FBB3C890-258F-4B55-8E23-FD0611236361}"/>
          </ac:picMkLst>
        </pc:picChg>
      </pc:sldChg>
      <pc:sldChg chg="delSp mod">
        <pc:chgData name="Löfström Leena" userId="1a386c4d-4ebf-4de0-8ffe-0d74508ed4b6" providerId="ADAL" clId="{2102CA33-7896-4CF4-856F-E57AD453801F}" dt="2026-08-28T17:12:33.779" v="17" actId="478"/>
        <pc:sldMkLst>
          <pc:docMk/>
          <pc:sldMk cId="3371700354" sldId="271"/>
        </pc:sldMkLst>
        <pc:picChg chg="del">
          <ac:chgData name="Löfström Leena" userId="1a386c4d-4ebf-4de0-8ffe-0d74508ed4b6" providerId="ADAL" clId="{2102CA33-7896-4CF4-856F-E57AD453801F}" dt="2026-08-28T17:12:30.665" v="16" actId="478"/>
          <ac:picMkLst>
            <pc:docMk/>
            <pc:sldMk cId="3371700354" sldId="271"/>
            <ac:picMk id="5" creationId="{F0A1BD28-6894-4900-B429-CEEC6F57DEA8}"/>
          </ac:picMkLst>
        </pc:picChg>
        <pc:picChg chg="del">
          <ac:chgData name="Löfström Leena" userId="1a386c4d-4ebf-4de0-8ffe-0d74508ed4b6" providerId="ADAL" clId="{2102CA33-7896-4CF4-856F-E57AD453801F}" dt="2026-08-28T17:12:33.779" v="17" actId="478"/>
          <ac:picMkLst>
            <pc:docMk/>
            <pc:sldMk cId="3371700354" sldId="271"/>
            <ac:picMk id="6" creationId="{634E7276-FD79-498D-B74B-9583AAF38BB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1C60FCD-0E37-431E-8881-33B0CF058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" r="13818" b="341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526" y="1122363"/>
            <a:ext cx="4638674" cy="1401378"/>
          </a:xfrm>
        </p:spPr>
        <p:txBody>
          <a:bodyPr anchor="b">
            <a:normAutofit/>
          </a:bodyPr>
          <a:lstStyle/>
          <a:p>
            <a:pPr algn="l"/>
            <a:r>
              <a:rPr lang="fi-FI" sz="4400" b="1" dirty="0">
                <a:solidFill>
                  <a:schemeClr val="accent6">
                    <a:lumMod val="50000"/>
                  </a:schemeClr>
                </a:solidFill>
              </a:rPr>
              <a:t>Elinympäristöjen terveellisyys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9" y="6375721"/>
            <a:ext cx="4023359" cy="214191"/>
          </a:xfrm>
        </p:spPr>
        <p:txBody>
          <a:bodyPr>
            <a:no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Andreas </a:t>
            </a:r>
            <a:r>
              <a:rPr lang="en-US" sz="1400" dirty="0" err="1">
                <a:latin typeface="Abadi Extra Light" panose="020B0604020202020204" pitchFamily="34" charset="0"/>
              </a:rPr>
              <a:t>Gücklhorn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C6F78ED4-EC43-08ED-E357-161F7585291D}"/>
              </a:ext>
            </a:extLst>
          </p:cNvPr>
          <p:cNvSpPr txBox="1"/>
          <p:nvPr/>
        </p:nvSpPr>
        <p:spPr>
          <a:xfrm>
            <a:off x="648182" y="3275635"/>
            <a:ext cx="4919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>
                <a:latin typeface="Comic Sans MS" panose="030F0702030302020204" pitchFamily="66" charset="0"/>
              </a:rPr>
              <a:t>Terveyttä tukeva ympäristö</a:t>
            </a:r>
          </a:p>
        </p:txBody>
      </p:sp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769123-5593-4921-A198-F63F141F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7704" y="-9963"/>
            <a:ext cx="4848225" cy="823912"/>
          </a:xfrm>
        </p:spPr>
        <p:txBody>
          <a:bodyPr>
            <a:normAutofit/>
          </a:bodyPr>
          <a:lstStyle/>
          <a:p>
            <a:r>
              <a:rPr lang="fi-FI" b="1" dirty="0"/>
              <a:t>Fyysinen ympäristö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06071C-2ECA-4420-92E9-2AEF62E37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698" y="980636"/>
            <a:ext cx="5386582" cy="506412"/>
          </a:xfrm>
        </p:spPr>
        <p:txBody>
          <a:bodyPr>
            <a:noAutofit/>
          </a:bodyPr>
          <a:lstStyle/>
          <a:p>
            <a:r>
              <a:rPr lang="fi-FI" sz="3600" b="0" dirty="0">
                <a:solidFill>
                  <a:schemeClr val="accent3">
                    <a:lumMod val="75000"/>
                  </a:schemeClr>
                </a:solidFill>
              </a:rPr>
              <a:t>Rakennettu ympäristö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2BA5B36-EDB6-4869-8E44-2025FF489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50623" y="895401"/>
            <a:ext cx="4084177" cy="540847"/>
          </a:xfrm>
        </p:spPr>
        <p:txBody>
          <a:bodyPr>
            <a:noAutofit/>
          </a:bodyPr>
          <a:lstStyle/>
          <a:p>
            <a:r>
              <a:rPr lang="fi-FI" sz="3600" b="0" dirty="0">
                <a:solidFill>
                  <a:srgbClr val="0070C0"/>
                </a:solidFill>
              </a:rPr>
              <a:t>Luonnonympäristö</a:t>
            </a:r>
          </a:p>
        </p:txBody>
      </p:sp>
      <p:pic>
        <p:nvPicPr>
          <p:cNvPr id="14" name="Sisällön paikkamerkki 13" descr="Kuva, joka sisältää kohteen vuori, taivas, vesi, ulko&#10;&#10;Kuvaus luotu automaattisesti">
            <a:extLst>
              <a:ext uri="{FF2B5EF4-FFF2-40B4-BE49-F238E27FC236}">
                <a16:creationId xmlns:a16="http://schemas.microsoft.com/office/drawing/2014/main" id="{B3933A74-8BCD-4D3D-A199-20F5F1571B9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250" y="1479111"/>
            <a:ext cx="4288373" cy="5339026"/>
          </a:xfr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52FBE728-E77B-49A3-99BC-7733071C4B6D}"/>
              </a:ext>
            </a:extLst>
          </p:cNvPr>
          <p:cNvSpPr txBox="1"/>
          <p:nvPr/>
        </p:nvSpPr>
        <p:spPr>
          <a:xfrm rot="16200000">
            <a:off x="-1442204" y="2762009"/>
            <a:ext cx="367665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Alexandr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Bormotin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37FB276E-5310-4C57-B687-274C76D90DB0}"/>
              </a:ext>
            </a:extLst>
          </p:cNvPr>
          <p:cNvSpPr txBox="1"/>
          <p:nvPr/>
        </p:nvSpPr>
        <p:spPr>
          <a:xfrm rot="5400000">
            <a:off x="10386984" y="4481540"/>
            <a:ext cx="322951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Alexey </a:t>
            </a:r>
            <a:r>
              <a:rPr lang="en-US" sz="1400" dirty="0" err="1">
                <a:latin typeface="Abadi Extra Light" panose="020B0604020202020204" pitchFamily="34" charset="0"/>
              </a:rPr>
              <a:t>Murzin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20" name="Kuva 19" descr="Kuva, joka sisältää kohteen shoji, rakennus, sisä, alue&#10;&#10;Kuvaus luotu automaattisesti">
            <a:extLst>
              <a:ext uri="{FF2B5EF4-FFF2-40B4-BE49-F238E27FC236}">
                <a16:creationId xmlns:a16="http://schemas.microsoft.com/office/drawing/2014/main" id="{880ACC09-0552-4C5A-B4C0-EF7A1BD2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17" y="3983674"/>
            <a:ext cx="5286375" cy="2830826"/>
          </a:xfrm>
          <a:prstGeom prst="rect">
            <a:avLst/>
          </a:prstGeom>
        </p:spPr>
      </p:pic>
      <p:pic>
        <p:nvPicPr>
          <p:cNvPr id="11" name="Sisällön paikkamerkki 10" descr="Kuva, joka sisältää kohteen ulko, tie, tapa, kaupunki&#10;&#10;Kuvaus luotu automaattisesti">
            <a:extLst>
              <a:ext uri="{FF2B5EF4-FFF2-40B4-BE49-F238E27FC236}">
                <a16:creationId xmlns:a16="http://schemas.microsoft.com/office/drawing/2014/main" id="{591DEF11-8A4F-46CF-AA3A-BF177DF2BA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88" y="1479111"/>
            <a:ext cx="4644195" cy="2978586"/>
          </a:xfr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18062EF7-BB6B-48A0-9216-86DB549B0AF7}"/>
              </a:ext>
            </a:extLst>
          </p:cNvPr>
          <p:cNvSpPr txBox="1"/>
          <p:nvPr/>
        </p:nvSpPr>
        <p:spPr>
          <a:xfrm rot="16200000">
            <a:off x="-516764" y="5255971"/>
            <a:ext cx="353377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Andi Art 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57F16CF2-540D-463E-9F55-D3CA0612C3E0}"/>
              </a:ext>
            </a:extLst>
          </p:cNvPr>
          <p:cNvSpPr txBox="1"/>
          <p:nvPr/>
        </p:nvSpPr>
        <p:spPr>
          <a:xfrm>
            <a:off x="5273384" y="1487048"/>
            <a:ext cx="22968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fi-FI" sz="2000" dirty="0"/>
          </a:p>
          <a:p>
            <a:pPr marL="285750" indent="-285750">
              <a:buFontTx/>
              <a:buChar char="-"/>
            </a:pPr>
            <a:r>
              <a:rPr lang="fi-FI" sz="2000" dirty="0"/>
              <a:t>Valo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Lämpötila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Äänet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Ilmanlaatu</a:t>
            </a:r>
          </a:p>
          <a:p>
            <a:pPr marL="285750" indent="-285750">
              <a:buFontTx/>
              <a:buChar char="-"/>
            </a:pPr>
            <a:r>
              <a:rPr lang="fi-FI" sz="2000" dirty="0"/>
              <a:t>Veden puhtaus</a:t>
            </a:r>
          </a:p>
          <a:p>
            <a:pPr marL="285750" indent="-285750">
              <a:buFontTx/>
              <a:buChar char="-"/>
            </a:pPr>
            <a:endParaRPr lang="fi-FI" sz="2400" dirty="0"/>
          </a:p>
          <a:p>
            <a:pPr marL="285750" indent="-285750">
              <a:buFontTx/>
              <a:buChar char="-"/>
            </a:pPr>
            <a:endParaRPr lang="fi-FI" dirty="0"/>
          </a:p>
          <a:p>
            <a:pPr marL="285750" indent="-285750">
              <a:buFontTx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4464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34718E-EABF-408D-BE5C-F7506AA11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0" y="35124"/>
            <a:ext cx="5298436" cy="72687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/>
              <a:t>Luonnonympäristö</a:t>
            </a:r>
            <a:endParaRPr lang="en-US" sz="3200" b="1" dirty="0"/>
          </a:p>
        </p:txBody>
      </p:sp>
      <p:pic>
        <p:nvPicPr>
          <p:cNvPr id="5" name="Sisällön paikkamerkki 5" descr="Kuva, joka sisältää kohteen ulko, vesi, maa, luonto&#10;&#10;Kuvaus luotu automaattisesti">
            <a:extLst>
              <a:ext uri="{FF2B5EF4-FFF2-40B4-BE49-F238E27FC236}">
                <a16:creationId xmlns:a16="http://schemas.microsoft.com/office/drawing/2014/main" id="{C4A4951E-E26C-4658-B0C5-70F78B994A8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" r="-1" b="-1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B5735E2-11C6-4017-B69F-A306D7572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9520" y="1066800"/>
            <a:ext cx="5572756" cy="56083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Fyysisiä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Stressihormonien</a:t>
            </a:r>
            <a:r>
              <a:rPr lang="en-US" sz="2000" dirty="0"/>
              <a:t> </a:t>
            </a:r>
            <a:r>
              <a:rPr lang="en-US" sz="2000" dirty="0" err="1"/>
              <a:t>määrä</a:t>
            </a:r>
            <a:r>
              <a:rPr lang="en-US" sz="2000" dirty="0"/>
              <a:t> </a:t>
            </a:r>
            <a:r>
              <a:rPr lang="en-US" sz="2000" dirty="0" err="1"/>
              <a:t>vähenee</a:t>
            </a:r>
            <a:endParaRPr lang="en-US" sz="2000" dirty="0"/>
          </a:p>
          <a:p>
            <a:r>
              <a:rPr lang="en-US" sz="2000" dirty="0" err="1"/>
              <a:t>Verenpaine</a:t>
            </a:r>
            <a:r>
              <a:rPr lang="en-US" sz="2000" dirty="0"/>
              <a:t> </a:t>
            </a:r>
            <a:r>
              <a:rPr lang="en-US" sz="2000" dirty="0" err="1"/>
              <a:t>laskee</a:t>
            </a:r>
            <a:endParaRPr lang="en-US" sz="2000" dirty="0"/>
          </a:p>
          <a:p>
            <a:r>
              <a:rPr lang="en-US" sz="2000" dirty="0" err="1"/>
              <a:t>Vastustuskyky</a:t>
            </a:r>
            <a:r>
              <a:rPr lang="en-US" sz="2000" dirty="0"/>
              <a:t> </a:t>
            </a:r>
            <a:r>
              <a:rPr lang="en-US" sz="2000" dirty="0" err="1"/>
              <a:t>paranee</a:t>
            </a:r>
            <a:endParaRPr lang="en-US" sz="2000" dirty="0"/>
          </a:p>
          <a:p>
            <a:r>
              <a:rPr lang="en-US" sz="2000" dirty="0" err="1"/>
              <a:t>Kunto</a:t>
            </a:r>
            <a:r>
              <a:rPr lang="en-US" sz="2000" dirty="0"/>
              <a:t> </a:t>
            </a:r>
            <a:r>
              <a:rPr lang="en-US" sz="2000" dirty="0" err="1"/>
              <a:t>kohoaa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Psyykkisiä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Mieli</a:t>
            </a:r>
            <a:r>
              <a:rPr lang="en-US" sz="2000" dirty="0"/>
              <a:t> </a:t>
            </a:r>
            <a:r>
              <a:rPr lang="en-US" sz="2000" dirty="0" err="1"/>
              <a:t>rauhoittuu</a:t>
            </a:r>
            <a:r>
              <a:rPr lang="en-US" sz="2000" dirty="0"/>
              <a:t> ja </a:t>
            </a:r>
            <a:r>
              <a:rPr lang="en-US" sz="2000" dirty="0" err="1"/>
              <a:t>virkistyy</a:t>
            </a:r>
            <a:endParaRPr lang="en-US" sz="2000" dirty="0"/>
          </a:p>
          <a:p>
            <a:r>
              <a:rPr lang="en-US" sz="2000" dirty="0" err="1"/>
              <a:t>Luovuus</a:t>
            </a:r>
            <a:r>
              <a:rPr lang="en-US" sz="2000" dirty="0"/>
              <a:t> </a:t>
            </a:r>
            <a:r>
              <a:rPr lang="en-US" sz="2000" dirty="0" err="1"/>
              <a:t>paranee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Sosiaalisia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endParaRPr lang="en-US" sz="2400" b="1" dirty="0"/>
          </a:p>
          <a:p>
            <a:r>
              <a:rPr lang="en-US" sz="2000" dirty="0" err="1"/>
              <a:t>Yhteiset</a:t>
            </a:r>
            <a:r>
              <a:rPr lang="en-US" sz="2000" dirty="0"/>
              <a:t> </a:t>
            </a:r>
            <a:r>
              <a:rPr lang="en-US" sz="2000" dirty="0" err="1"/>
              <a:t>elämykset</a:t>
            </a:r>
            <a:r>
              <a:rPr lang="en-US" sz="2000" dirty="0"/>
              <a:t> </a:t>
            </a:r>
            <a:r>
              <a:rPr lang="en-US" sz="2000" dirty="0" err="1"/>
              <a:t>lujittavat</a:t>
            </a:r>
            <a:r>
              <a:rPr lang="en-US" sz="2000" dirty="0"/>
              <a:t> </a:t>
            </a:r>
            <a:r>
              <a:rPr lang="en-US" sz="2000" dirty="0" err="1"/>
              <a:t>yhteisöllistyyttä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Henkisiä</a:t>
            </a:r>
            <a:r>
              <a:rPr lang="en-US" sz="2400" b="1" dirty="0"/>
              <a:t> </a:t>
            </a:r>
            <a:r>
              <a:rPr lang="en-US" sz="2400" b="1" dirty="0" err="1"/>
              <a:t>terveysvaikutuksia</a:t>
            </a:r>
            <a:r>
              <a:rPr lang="en-US" sz="2400" b="1" dirty="0"/>
              <a:t> </a:t>
            </a:r>
          </a:p>
          <a:p>
            <a:r>
              <a:rPr lang="en-US" sz="2000" dirty="0" err="1"/>
              <a:t>Luonnon</a:t>
            </a:r>
            <a:r>
              <a:rPr lang="en-US" sz="2000" dirty="0"/>
              <a:t> </a:t>
            </a:r>
            <a:r>
              <a:rPr lang="en-US" sz="2000" dirty="0" err="1"/>
              <a:t>arvostaminen</a:t>
            </a:r>
            <a:r>
              <a:rPr lang="en-US" sz="2000" dirty="0"/>
              <a:t> </a:t>
            </a:r>
            <a:r>
              <a:rPr lang="en-US" sz="2000" dirty="0" err="1"/>
              <a:t>vahvistuu</a:t>
            </a:r>
            <a:endParaRPr lang="en-US" sz="2000" dirty="0"/>
          </a:p>
          <a:p>
            <a:endParaRPr lang="en-US" sz="2000" dirty="0"/>
          </a:p>
          <a:p>
            <a:endParaRPr lang="en-US" sz="13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30275DC4-A90E-4FDE-9DAE-C843E0B6B642}"/>
              </a:ext>
            </a:extLst>
          </p:cNvPr>
          <p:cNvSpPr txBox="1"/>
          <p:nvPr/>
        </p:nvSpPr>
        <p:spPr>
          <a:xfrm>
            <a:off x="5621136" y="6435343"/>
            <a:ext cx="60959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Kalen Emsley</a:t>
            </a:r>
          </a:p>
        </p:txBody>
      </p:sp>
    </p:spTree>
    <p:extLst>
      <p:ext uri="{BB962C8B-B14F-4D97-AF65-F5344CB8AC3E}">
        <p14:creationId xmlns:p14="http://schemas.microsoft.com/office/powerpoint/2010/main" val="343785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8FD969B-3BDD-4FF8-8243-30B49146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978408"/>
            <a:ext cx="4256553" cy="110642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 err="1"/>
              <a:t>Psykososiaalinen</a:t>
            </a:r>
            <a:r>
              <a:rPr lang="en-US" sz="4000" b="1" dirty="0"/>
              <a:t> </a:t>
            </a:r>
            <a:r>
              <a:rPr lang="en-US" sz="4000" b="1" dirty="0" err="1"/>
              <a:t>ympäristö</a:t>
            </a:r>
            <a:endParaRPr lang="en-US" sz="4000" b="1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95865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B862BD4-CD52-427C-A85A-1E54A70EDA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175" y="2333626"/>
            <a:ext cx="4647634" cy="36576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400" dirty="0" err="1"/>
              <a:t>lmapiiri</a:t>
            </a:r>
            <a:r>
              <a:rPr lang="en-US" sz="2400" dirty="0"/>
              <a:t>, </a:t>
            </a:r>
            <a:r>
              <a:rPr lang="en-US" sz="2400" dirty="0" err="1"/>
              <a:t>joka</a:t>
            </a:r>
            <a:r>
              <a:rPr lang="en-US" sz="2400" dirty="0"/>
              <a:t> </a:t>
            </a:r>
            <a:r>
              <a:rPr lang="en-US" sz="2400" dirty="0" err="1"/>
              <a:t>muodostuu</a:t>
            </a:r>
            <a:r>
              <a:rPr lang="en-US" sz="2400" dirty="0"/>
              <a:t> </a:t>
            </a:r>
            <a:r>
              <a:rPr lang="en-US" sz="2400" dirty="0" err="1"/>
              <a:t>ihmisten</a:t>
            </a:r>
            <a:r>
              <a:rPr lang="en-US" sz="2400" dirty="0"/>
              <a:t> </a:t>
            </a:r>
            <a:r>
              <a:rPr lang="en-US" sz="2400" dirty="0" err="1"/>
              <a:t>välisestä</a:t>
            </a:r>
            <a:r>
              <a:rPr lang="en-US" sz="2400" dirty="0"/>
              <a:t> </a:t>
            </a:r>
            <a:r>
              <a:rPr lang="en-US" sz="2400" dirty="0" err="1"/>
              <a:t>vuorovaikutuksesta</a:t>
            </a:r>
            <a:endParaRPr lang="en-US" sz="24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2400" dirty="0" err="1"/>
              <a:t>Terveyttä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r>
              <a:rPr lang="en-US" sz="2400" dirty="0"/>
              <a:t> </a:t>
            </a:r>
            <a:r>
              <a:rPr lang="en-US" sz="2400" dirty="0" err="1"/>
              <a:t>psykososiaalinen</a:t>
            </a:r>
            <a:r>
              <a:rPr lang="en-US" sz="2400" dirty="0"/>
              <a:t> </a:t>
            </a:r>
            <a:r>
              <a:rPr lang="en-US" sz="2400" dirty="0" err="1"/>
              <a:t>ympäristö</a:t>
            </a:r>
            <a:r>
              <a:rPr lang="en-US" sz="2400" dirty="0"/>
              <a:t> on </a:t>
            </a:r>
          </a:p>
          <a:p>
            <a:r>
              <a:rPr lang="en-US" sz="2400" dirty="0" err="1"/>
              <a:t>turvallinen</a:t>
            </a:r>
            <a:endParaRPr lang="en-US" sz="2400" dirty="0"/>
          </a:p>
          <a:p>
            <a:r>
              <a:rPr lang="en-US" sz="2400" dirty="0" err="1"/>
              <a:t>kannustava</a:t>
            </a:r>
            <a:endParaRPr lang="en-US" sz="2400" dirty="0"/>
          </a:p>
          <a:p>
            <a:r>
              <a:rPr lang="en-US" sz="2400" dirty="0" err="1"/>
              <a:t>toimintakykyä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endParaRPr lang="en-US" sz="2400" dirty="0"/>
          </a:p>
          <a:p>
            <a:r>
              <a:rPr lang="en-US" sz="2400" dirty="0" err="1"/>
              <a:t>erilaisuutta</a:t>
            </a:r>
            <a:r>
              <a:rPr lang="en-US" sz="2400" dirty="0"/>
              <a:t> </a:t>
            </a:r>
            <a:r>
              <a:rPr lang="en-US" sz="2400" dirty="0" err="1"/>
              <a:t>arvostava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2" name="Kuva 11" descr="Kuva, joka sisältää kohteen ulko, henkilö, vesi, ranta&#10;&#10;Kuvaus luotu automaattisesti">
            <a:extLst>
              <a:ext uri="{FF2B5EF4-FFF2-40B4-BE49-F238E27FC236}">
                <a16:creationId xmlns:a16="http://schemas.microsoft.com/office/drawing/2014/main" id="{46456038-5152-4982-BC09-6036A61B1E7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341" y="566928"/>
            <a:ext cx="2052396" cy="2338913"/>
          </a:xfrm>
          <a:prstGeom prst="rect">
            <a:avLst/>
          </a:prstGeom>
        </p:spPr>
      </p:pic>
      <p:pic>
        <p:nvPicPr>
          <p:cNvPr id="8" name="Sisällön paikkamerkki 7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AF9FD01F-EAB5-46C2-B5A4-3BA01285B6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65" y="642432"/>
            <a:ext cx="2873668" cy="2183987"/>
          </a:xfrm>
          <a:prstGeom prst="rect">
            <a:avLst/>
          </a:prstGeom>
        </p:spPr>
      </p:pic>
      <p:pic>
        <p:nvPicPr>
          <p:cNvPr id="6" name="Sisällön paikkamerkki 5" descr="Kuva, joka sisältää kohteen henkilö, nainen, henkilöt&#10;&#10;Kuvaus luotu automaattisesti">
            <a:extLst>
              <a:ext uri="{FF2B5EF4-FFF2-40B4-BE49-F238E27FC236}">
                <a16:creationId xmlns:a16="http://schemas.microsoft.com/office/drawing/2014/main" id="{EDC3C763-4DEF-4008-B1E6-07D1C47B9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767" y="3072401"/>
            <a:ext cx="4758199" cy="3057143"/>
          </a:xfrm>
          <a:prstGeom prst="rect">
            <a:avLst/>
          </a:prstGeom>
        </p:spPr>
      </p:pic>
      <p:sp>
        <p:nvSpPr>
          <p:cNvPr id="29" name="Tekstiruutu 28">
            <a:extLst>
              <a:ext uri="{FF2B5EF4-FFF2-40B4-BE49-F238E27FC236}">
                <a16:creationId xmlns:a16="http://schemas.microsoft.com/office/drawing/2014/main" id="{65D073F2-B402-4987-9D46-7C0F06B1A4D5}"/>
              </a:ext>
            </a:extLst>
          </p:cNvPr>
          <p:cNvSpPr txBox="1"/>
          <p:nvPr/>
        </p:nvSpPr>
        <p:spPr>
          <a:xfrm rot="16200000">
            <a:off x="4492893" y="1647438"/>
            <a:ext cx="32861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Xavier Mouton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15EFC8A2-FFB9-4264-A13B-E2F92A3AE8B3}"/>
              </a:ext>
            </a:extLst>
          </p:cNvPr>
          <p:cNvSpPr txBox="1"/>
          <p:nvPr/>
        </p:nvSpPr>
        <p:spPr>
          <a:xfrm rot="16200000">
            <a:off x="7436430" y="1833366"/>
            <a:ext cx="2809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Erika Giraud</a:t>
            </a: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44822350-DE1F-4CD0-9234-1CB0C2B1D6CC}"/>
              </a:ext>
            </a:extLst>
          </p:cNvPr>
          <p:cNvSpPr txBox="1"/>
          <p:nvPr/>
        </p:nvSpPr>
        <p:spPr>
          <a:xfrm rot="16200000">
            <a:off x="4836954" y="4461686"/>
            <a:ext cx="2973632" cy="27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200" dirty="0">
                <a:latin typeface="Abadi Extra Light" panose="020B0604020202020204" pitchFamily="34" charset="0"/>
              </a:rPr>
              <a:t>Kuva: </a:t>
            </a:r>
            <a:r>
              <a:rPr lang="en-US" sz="1200" dirty="0" err="1">
                <a:latin typeface="Abadi Extra Light" panose="020B0604020202020204" pitchFamily="34" charset="0"/>
              </a:rPr>
              <a:t>Unsplash.com</a:t>
            </a:r>
            <a:r>
              <a:rPr lang="en-US" sz="1200" dirty="0">
                <a:latin typeface="Abadi Extra Light" panose="020B0604020202020204" pitchFamily="34" charset="0"/>
              </a:rPr>
              <a:t> / Brooke Cagle</a:t>
            </a:r>
          </a:p>
        </p:txBody>
      </p:sp>
    </p:spTree>
    <p:extLst>
      <p:ext uri="{BB962C8B-B14F-4D97-AF65-F5344CB8AC3E}">
        <p14:creationId xmlns:p14="http://schemas.microsoft.com/office/powerpoint/2010/main" val="315932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399B8F-2815-4BD0-BBBE-8FF07BDD6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8" y="196746"/>
            <a:ext cx="4502941" cy="1416049"/>
          </a:xfrm>
        </p:spPr>
        <p:txBody>
          <a:bodyPr>
            <a:normAutofit fontScale="90000"/>
          </a:bodyPr>
          <a:lstStyle/>
          <a:p>
            <a:r>
              <a:rPr lang="fi-FI" sz="3200" b="1" dirty="0">
                <a:solidFill>
                  <a:srgbClr val="FF5050"/>
                </a:solidFill>
              </a:rPr>
              <a:t>Parhaimmillaan psykososiaalinen ympäristö vahvistaa voimavaroja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FCF794-5AB3-489D-8335-B272D2F98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6988" y="1695450"/>
            <a:ext cx="3697993" cy="4886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Sosiaalisen tuen muotoja</a:t>
            </a:r>
            <a:endParaRPr lang="fi-FI" sz="800" b="1" dirty="0"/>
          </a:p>
          <a:p>
            <a:pPr marL="0" indent="0">
              <a:buNone/>
            </a:pPr>
            <a:r>
              <a:rPr lang="fi-FI" sz="2400" b="1" dirty="0"/>
              <a:t>Tunnetuki</a:t>
            </a:r>
          </a:p>
          <a:p>
            <a:r>
              <a:rPr lang="fi-FI" sz="2000" dirty="0"/>
              <a:t>läsnäolo, auttamishalu empatia</a:t>
            </a:r>
          </a:p>
          <a:p>
            <a:pPr marL="0" indent="0">
              <a:buNone/>
            </a:pPr>
            <a:r>
              <a:rPr lang="fi-FI" sz="2400" b="1" dirty="0"/>
              <a:t>Informatiivinen tuki</a:t>
            </a:r>
          </a:p>
          <a:p>
            <a:r>
              <a:rPr lang="fi-FI" sz="2000" dirty="0"/>
              <a:t>tiedot, neuvot, ohjaus</a:t>
            </a:r>
          </a:p>
          <a:p>
            <a:pPr marL="0" indent="0">
              <a:buNone/>
            </a:pPr>
            <a:r>
              <a:rPr lang="fi-FI" sz="2400" b="1" dirty="0"/>
              <a:t>Käytännön tuki</a:t>
            </a:r>
          </a:p>
          <a:p>
            <a:r>
              <a:rPr lang="fi-FI" sz="2000" dirty="0"/>
              <a:t>palvelukset, rahallinen tuki</a:t>
            </a:r>
          </a:p>
          <a:p>
            <a:pPr marL="0" indent="0">
              <a:buNone/>
            </a:pPr>
            <a:r>
              <a:rPr lang="fi-FI" sz="2400" b="1" dirty="0"/>
              <a:t>Henkinen tuki</a:t>
            </a:r>
          </a:p>
          <a:p>
            <a:r>
              <a:rPr lang="fi-FI" sz="2000" dirty="0"/>
              <a:t>yhteiset arvot, toisen ihmisen arvostaminen, elämänkatsomus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8526938-4BD7-45F6-BD88-68E43B760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8619" y="1695450"/>
            <a:ext cx="3697992" cy="4563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Kulttuuri on tärkeä osa psykososiaalista ympäristöä</a:t>
            </a:r>
          </a:p>
          <a:p>
            <a:r>
              <a:rPr lang="fi-FI" sz="2000" dirty="0"/>
              <a:t>Yhtenäinen tapa ajatella ja toimia lisää yhteisöllisyyden tunnetta.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000" dirty="0"/>
              <a:t>Kulttuurien moninaisuus rikastuttaa ajattelua.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000" dirty="0"/>
              <a:t>Kulttuuriharrastuksiin ja tapahtumiin osallistuminen lisää hyvinvointia.</a:t>
            </a:r>
          </a:p>
          <a:p>
            <a:pPr marL="0" indent="0">
              <a:buNone/>
            </a:pPr>
            <a:endParaRPr lang="fi-FI" sz="2000" dirty="0"/>
          </a:p>
          <a:p>
            <a:endParaRPr lang="fi-FI" sz="2400" dirty="0"/>
          </a:p>
        </p:txBody>
      </p:sp>
      <p:pic>
        <p:nvPicPr>
          <p:cNvPr id="13" name="Kuva 12" descr="Kuva, joka sisältää kohteen käsi&#10;&#10;Kuvaus luotu automaattisesti">
            <a:extLst>
              <a:ext uri="{FF2B5EF4-FFF2-40B4-BE49-F238E27FC236}">
                <a16:creationId xmlns:a16="http://schemas.microsoft.com/office/drawing/2014/main" id="{A096CE8E-4DC6-4777-82CF-CDA7CA3DCF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44" y="-61491"/>
            <a:ext cx="3697992" cy="6858000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30C55C7E-CE08-4AD0-BFDA-5F7CD83C4FEB}"/>
              </a:ext>
            </a:extLst>
          </p:cNvPr>
          <p:cNvSpPr txBox="1"/>
          <p:nvPr/>
        </p:nvSpPr>
        <p:spPr>
          <a:xfrm rot="16200000">
            <a:off x="2250930" y="4356331"/>
            <a:ext cx="41436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Luana</a:t>
            </a:r>
            <a:r>
              <a:rPr lang="en-US" sz="1400" dirty="0">
                <a:latin typeface="Abadi Extra Light" panose="020B0604020202020204" pitchFamily="34" charset="0"/>
              </a:rPr>
              <a:t> Azevedo</a:t>
            </a:r>
          </a:p>
        </p:txBody>
      </p:sp>
    </p:spTree>
    <p:extLst>
      <p:ext uri="{BB962C8B-B14F-4D97-AF65-F5344CB8AC3E}">
        <p14:creationId xmlns:p14="http://schemas.microsoft.com/office/powerpoint/2010/main" val="148697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ulko, henkilöt, ruokapöytä&#10;&#10;Kuvaus luotu automaattisesti">
            <a:extLst>
              <a:ext uri="{FF2B5EF4-FFF2-40B4-BE49-F238E27FC236}">
                <a16:creationId xmlns:a16="http://schemas.microsoft.com/office/drawing/2014/main" id="{D2BCD41F-4DD3-4E44-B32F-D2424CD87A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25"/>
          <a:stretch/>
        </p:blipFill>
        <p:spPr>
          <a:xfrm>
            <a:off x="4064001" y="10"/>
            <a:ext cx="812800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64D12F0-55AE-463E-A4AB-0FA810284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81281"/>
            <a:ext cx="6908800" cy="112775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Rakennettu</a:t>
            </a:r>
            <a:r>
              <a:rPr lang="en-US" sz="3600" dirty="0"/>
              <a:t> </a:t>
            </a:r>
            <a:r>
              <a:rPr lang="en-US" sz="3600" dirty="0" err="1"/>
              <a:t>ympäristö</a:t>
            </a:r>
            <a:r>
              <a:rPr lang="en-US" sz="3600" dirty="0"/>
              <a:t> </a:t>
            </a:r>
            <a:r>
              <a:rPr lang="en-US" sz="3600" dirty="0" err="1"/>
              <a:t>terveelliseksi</a:t>
            </a:r>
            <a:r>
              <a:rPr lang="en-US" sz="3600" dirty="0"/>
              <a:t> </a:t>
            </a:r>
            <a:r>
              <a:rPr lang="en-US" sz="3600" dirty="0" err="1"/>
              <a:t>suunnittelun</a:t>
            </a:r>
            <a:r>
              <a:rPr lang="en-US" sz="3600" dirty="0"/>
              <a:t> </a:t>
            </a:r>
            <a:r>
              <a:rPr lang="en-US" sz="3600" dirty="0" err="1"/>
              <a:t>avulla</a:t>
            </a:r>
            <a:endParaRPr lang="en-US" sz="36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0F4460-870B-4350-B656-E0CEEBBF6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4320" y="1371601"/>
            <a:ext cx="4869180" cy="540511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/>
            <a:r>
              <a:rPr lang="en-US" sz="2400" dirty="0" err="1"/>
              <a:t>Hyvinvointia</a:t>
            </a:r>
            <a:r>
              <a:rPr lang="en-US" sz="2400" dirty="0"/>
              <a:t> </a:t>
            </a:r>
            <a:r>
              <a:rPr lang="en-US" sz="2400" dirty="0" err="1"/>
              <a:t>tukeva</a:t>
            </a:r>
            <a:r>
              <a:rPr lang="en-US" sz="2400" dirty="0"/>
              <a:t> </a:t>
            </a:r>
            <a:r>
              <a:rPr lang="en-US" sz="2400" dirty="0" err="1"/>
              <a:t>ympäristö</a:t>
            </a:r>
            <a:r>
              <a:rPr lang="en-US" sz="2400" dirty="0"/>
              <a:t> on </a:t>
            </a:r>
            <a:r>
              <a:rPr lang="en-US" sz="2400" dirty="0" err="1"/>
              <a:t>terveellinen</a:t>
            </a:r>
            <a:r>
              <a:rPr lang="en-US" sz="2400" dirty="0"/>
              <a:t>, </a:t>
            </a:r>
            <a:r>
              <a:rPr lang="en-US" sz="2400" dirty="0" err="1"/>
              <a:t>turvallinen</a:t>
            </a:r>
            <a:r>
              <a:rPr lang="en-US" sz="2400" dirty="0"/>
              <a:t> ja </a:t>
            </a:r>
            <a:r>
              <a:rPr lang="en-US" sz="2400" dirty="0" err="1"/>
              <a:t>viihtyisä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dirty="0" err="1"/>
              <a:t>Esimerkkejä</a:t>
            </a:r>
            <a:r>
              <a:rPr lang="en-US" sz="2400" dirty="0"/>
              <a:t> </a:t>
            </a:r>
            <a:r>
              <a:rPr lang="en-US" sz="2400" dirty="0" err="1"/>
              <a:t>hyvästä</a:t>
            </a:r>
            <a:r>
              <a:rPr lang="en-US" sz="2400" dirty="0"/>
              <a:t>  </a:t>
            </a:r>
            <a:r>
              <a:rPr lang="en-US" sz="2400" dirty="0" err="1"/>
              <a:t>kaupunkisuunnittelusta</a:t>
            </a:r>
            <a:endParaRPr lang="en-US" sz="2400" dirty="0"/>
          </a:p>
          <a:p>
            <a:r>
              <a:rPr lang="en-US" sz="2400" dirty="0" err="1"/>
              <a:t>Luontevat</a:t>
            </a:r>
            <a:r>
              <a:rPr lang="en-US" sz="2400" dirty="0"/>
              <a:t> </a:t>
            </a:r>
            <a:r>
              <a:rPr lang="en-US" sz="2400" dirty="0" err="1"/>
              <a:t>kohtaamispaikat</a:t>
            </a:r>
            <a:r>
              <a:rPr lang="en-US" sz="2400" dirty="0"/>
              <a:t> </a:t>
            </a:r>
            <a:r>
              <a:rPr lang="en-US" sz="2400" dirty="0" err="1"/>
              <a:t>lisäävät</a:t>
            </a:r>
            <a:r>
              <a:rPr lang="en-US" sz="2400" dirty="0"/>
              <a:t> </a:t>
            </a:r>
            <a:r>
              <a:rPr lang="en-US" sz="2400" dirty="0" err="1"/>
              <a:t>yhteisöllisyyttä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Turvalliset</a:t>
            </a:r>
            <a:r>
              <a:rPr lang="en-US" sz="2400" dirty="0"/>
              <a:t> </a:t>
            </a:r>
            <a:r>
              <a:rPr lang="en-US" sz="2400" dirty="0" err="1"/>
              <a:t>kävely</a:t>
            </a:r>
            <a:r>
              <a:rPr lang="en-US" sz="2400" dirty="0"/>
              <a:t>- ja </a:t>
            </a:r>
            <a:r>
              <a:rPr lang="en-US" sz="2400" dirty="0" err="1"/>
              <a:t>pyörätiet</a:t>
            </a:r>
            <a:r>
              <a:rPr lang="en-US" sz="2400" dirty="0"/>
              <a:t> </a:t>
            </a:r>
            <a:r>
              <a:rPr lang="en-US" sz="2400" dirty="0" err="1"/>
              <a:t>kannustavat</a:t>
            </a:r>
            <a:r>
              <a:rPr lang="en-US" sz="2400" dirty="0"/>
              <a:t> </a:t>
            </a:r>
            <a:r>
              <a:rPr lang="en-US" sz="2400" dirty="0" err="1"/>
              <a:t>hyötyliikuntaan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Monipuoliset</a:t>
            </a:r>
            <a:r>
              <a:rPr lang="en-US" sz="2400" dirty="0"/>
              <a:t> </a:t>
            </a:r>
            <a:r>
              <a:rPr lang="en-US" sz="2400" dirty="0" err="1"/>
              <a:t>lähiliikuntapaikat</a:t>
            </a:r>
            <a:r>
              <a:rPr lang="en-US" sz="2400" dirty="0"/>
              <a:t> ja </a:t>
            </a:r>
            <a:r>
              <a:rPr lang="en-US" sz="2400" dirty="0" err="1"/>
              <a:t>muut</a:t>
            </a:r>
            <a:r>
              <a:rPr lang="en-US" sz="2400" dirty="0"/>
              <a:t> </a:t>
            </a:r>
            <a:r>
              <a:rPr lang="en-US" sz="2400" dirty="0" err="1"/>
              <a:t>harrastusmahdollisuudet</a:t>
            </a:r>
            <a:r>
              <a:rPr lang="en-US" sz="2400" dirty="0"/>
              <a:t> </a:t>
            </a:r>
            <a:r>
              <a:rPr lang="en-US" sz="2400" dirty="0" err="1"/>
              <a:t>tarjoavat</a:t>
            </a:r>
            <a:r>
              <a:rPr lang="en-US" sz="2400" dirty="0"/>
              <a:t> </a:t>
            </a:r>
            <a:r>
              <a:rPr lang="en-US" sz="2400" dirty="0" err="1"/>
              <a:t>virikkeitä</a:t>
            </a:r>
            <a:r>
              <a:rPr lang="en-US" sz="2400" dirty="0"/>
              <a:t>.</a:t>
            </a:r>
          </a:p>
          <a:p>
            <a:pPr marL="0"/>
            <a:r>
              <a:rPr lang="en-US" sz="2400" dirty="0" err="1"/>
              <a:t>Viheralueet</a:t>
            </a:r>
            <a:r>
              <a:rPr lang="en-US" sz="2400" dirty="0"/>
              <a:t>  </a:t>
            </a:r>
            <a:r>
              <a:rPr lang="en-US" sz="2400" dirty="0" err="1"/>
              <a:t>lisäävät</a:t>
            </a:r>
            <a:r>
              <a:rPr lang="en-US" sz="2400" dirty="0"/>
              <a:t> </a:t>
            </a:r>
            <a:r>
              <a:rPr lang="en-US" sz="2400" dirty="0" err="1"/>
              <a:t>viihtyisyyttä</a:t>
            </a:r>
            <a:r>
              <a:rPr lang="en-US" sz="2400" dirty="0"/>
              <a:t>, </a:t>
            </a:r>
            <a:r>
              <a:rPr lang="en-US" sz="2400" dirty="0" err="1"/>
              <a:t>vaimentavat</a:t>
            </a:r>
            <a:r>
              <a:rPr lang="en-US" sz="2400" dirty="0"/>
              <a:t> </a:t>
            </a:r>
            <a:r>
              <a:rPr lang="en-US" sz="2400" dirty="0" err="1"/>
              <a:t>melua</a:t>
            </a:r>
            <a:r>
              <a:rPr lang="en-US" sz="2400" dirty="0"/>
              <a:t> ja </a:t>
            </a:r>
            <a:r>
              <a:rPr lang="en-US" sz="2400" dirty="0" err="1"/>
              <a:t>puhdistavat</a:t>
            </a:r>
            <a:r>
              <a:rPr lang="en-US" sz="2400" dirty="0"/>
              <a:t> </a:t>
            </a:r>
            <a:r>
              <a:rPr lang="en-US" sz="2400" dirty="0" err="1"/>
              <a:t>ilmaa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0197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7DF447-0D1B-4F8E-98AC-D2558359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65125"/>
            <a:ext cx="11087100" cy="1325563"/>
          </a:xfrm>
        </p:spPr>
        <p:txBody>
          <a:bodyPr/>
          <a:lstStyle/>
          <a:p>
            <a:r>
              <a:rPr lang="fi-FI" b="1" dirty="0">
                <a:solidFill>
                  <a:srgbClr val="7030A0"/>
                </a:solidFill>
              </a:rPr>
              <a:t>Toiminnallinen ympäristö</a:t>
            </a:r>
          </a:p>
        </p:txBody>
      </p:sp>
      <p:pic>
        <p:nvPicPr>
          <p:cNvPr id="6" name="Sisällön paikkamerkki 5" descr="Kuva, joka sisältää kohteen henkilöt, väkijoukko&#10;&#10;Kuvaus luotu automaattisesti">
            <a:extLst>
              <a:ext uri="{FF2B5EF4-FFF2-40B4-BE49-F238E27FC236}">
                <a16:creationId xmlns:a16="http://schemas.microsoft.com/office/drawing/2014/main" id="{1A57376B-FA49-4611-84F2-91CE5954C4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499" y="1936750"/>
            <a:ext cx="5721478" cy="4556125"/>
          </a:xfr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4617A28-E035-4A11-8714-7E67AC3F0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58277" y="1825625"/>
            <a:ext cx="2714623" cy="4126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Psykososiaalinen ympäristö </a:t>
            </a:r>
          </a:p>
          <a:p>
            <a:pPr marL="0" indent="0">
              <a:buNone/>
            </a:pPr>
            <a:r>
              <a:rPr lang="fi-FI" sz="2400" dirty="0"/>
              <a:t>vaikuttaa siihen, miten ihminen reagoi ympäristön tarjoamiin mahdollisuuksiin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3520BBDF-5C1F-4AD4-A6B7-64E9433102D4}"/>
              </a:ext>
            </a:extLst>
          </p:cNvPr>
          <p:cNvSpPr txBox="1"/>
          <p:nvPr/>
        </p:nvSpPr>
        <p:spPr>
          <a:xfrm>
            <a:off x="419100" y="1825625"/>
            <a:ext cx="282892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Fyysinen ympäristö</a:t>
            </a:r>
          </a:p>
          <a:p>
            <a:endParaRPr lang="fi-FI" sz="2400" b="1" dirty="0"/>
          </a:p>
          <a:p>
            <a:r>
              <a:rPr lang="fi-FI" sz="2400" dirty="0"/>
              <a:t>luo puitteet kaikelle toiminnalle, kuten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liikkumiselle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ihmisten kohtaamiselle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opiskelulle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työnteolle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harrastamiselle</a:t>
            </a:r>
          </a:p>
          <a:p>
            <a:pPr marL="285750" indent="-285750">
              <a:buFontTx/>
              <a:buChar char="-"/>
            </a:pPr>
            <a:r>
              <a:rPr lang="fi-FI" sz="2400" dirty="0"/>
              <a:t>rentoutumiselle</a:t>
            </a:r>
          </a:p>
          <a:p>
            <a:pPr marL="285750" indent="-285750">
              <a:buFontTx/>
              <a:buChar char="-"/>
            </a:pP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46FBBE8-264B-4E01-B90D-AF6854BBED36}"/>
              </a:ext>
            </a:extLst>
          </p:cNvPr>
          <p:cNvSpPr txBox="1"/>
          <p:nvPr/>
        </p:nvSpPr>
        <p:spPr>
          <a:xfrm>
            <a:off x="4090987" y="6492875"/>
            <a:ext cx="4010025" cy="319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 Anna </a:t>
            </a:r>
            <a:r>
              <a:rPr lang="en-US" sz="1400" dirty="0" err="1">
                <a:latin typeface="Abadi Extra Light" panose="020B0604020202020204" pitchFamily="34" charset="0"/>
              </a:rPr>
              <a:t>Dziubinska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15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E25388-BC00-4268-BE42-A6F5DA72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99" y="165100"/>
            <a:ext cx="9191626" cy="743891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FF6600"/>
                </a:solidFill>
              </a:rPr>
              <a:t>Esteetön ympäristö lisää toimintamahdollisuuksia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B7078B-2AE2-4056-BE35-7CC0E8BC8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499" y="985936"/>
            <a:ext cx="6033799" cy="5462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Fyysinen ympäristön esteettömyys</a:t>
            </a:r>
          </a:p>
          <a:p>
            <a:r>
              <a:rPr lang="fi-FI" sz="2000" dirty="0"/>
              <a:t>Rakennetusta ympäristöstä poistetaan liikkumiseen, näkemiseen ja kuulemiseen liittyviä esteitä</a:t>
            </a:r>
          </a:p>
          <a:p>
            <a:pPr marL="0" indent="0">
              <a:buNone/>
            </a:pP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B21CFE-A727-4960-BB42-AFB503BF2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8901" y="985936"/>
            <a:ext cx="5562598" cy="567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Psykososiaalisen ympäristön esteettömyys</a:t>
            </a:r>
          </a:p>
          <a:p>
            <a:r>
              <a:rPr lang="fi-FI" sz="2000" dirty="0"/>
              <a:t>Suvaitsevaisuus, yhteisöllisyys, kannustus</a:t>
            </a:r>
          </a:p>
        </p:txBody>
      </p:sp>
      <p:pic>
        <p:nvPicPr>
          <p:cNvPr id="6" name="Kuva 5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1C663A0B-BD72-40B7-817F-95F12FB5F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1" y="2257425"/>
            <a:ext cx="5484933" cy="3984625"/>
          </a:xfrm>
          <a:prstGeom prst="rect">
            <a:avLst/>
          </a:prstGeom>
        </p:spPr>
      </p:pic>
      <p:pic>
        <p:nvPicPr>
          <p:cNvPr id="8" name="Kuva 7" descr="Kuva, joka sisältää kohteen moottori, oranssi, askel&#10;&#10;Kuvaus luotu automaattisesti">
            <a:extLst>
              <a:ext uri="{FF2B5EF4-FFF2-40B4-BE49-F238E27FC236}">
                <a16:creationId xmlns:a16="http://schemas.microsoft.com/office/drawing/2014/main" id="{B795941F-1CAA-4D4E-A62B-AAF583ADB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2257426"/>
            <a:ext cx="6033799" cy="3973216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E21A209-AF4D-4191-A302-B8C75506D55D}"/>
              </a:ext>
            </a:extLst>
          </p:cNvPr>
          <p:cNvSpPr txBox="1"/>
          <p:nvPr/>
        </p:nvSpPr>
        <p:spPr>
          <a:xfrm>
            <a:off x="6211545" y="627325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Audi Nissen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B5D2905A-AC08-4262-9527-46183437DD56}"/>
              </a:ext>
            </a:extLst>
          </p:cNvPr>
          <p:cNvSpPr txBox="1"/>
          <p:nvPr/>
        </p:nvSpPr>
        <p:spPr>
          <a:xfrm>
            <a:off x="3038520" y="6294536"/>
            <a:ext cx="33388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Maxime Lebrun</a:t>
            </a:r>
          </a:p>
        </p:txBody>
      </p:sp>
    </p:spTree>
    <p:extLst>
      <p:ext uri="{BB962C8B-B14F-4D97-AF65-F5344CB8AC3E}">
        <p14:creationId xmlns:p14="http://schemas.microsoft.com/office/powerpoint/2010/main" val="1137303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F40E874-6ABD-4DE4-82FD-7478E4FFD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280"/>
            <a:ext cx="12192000" cy="65227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37D387A-9302-4C7A-A85C-D7D9EEC38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0"/>
            <a:ext cx="9250680" cy="761999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rgbClr val="7030A0"/>
                </a:solidFill>
              </a:rPr>
              <a:t>Hyvin toimiva yhteiskunta tarjoaa puitteet terveydelle</a:t>
            </a:r>
          </a:p>
        </p:txBody>
      </p:sp>
    </p:spTree>
    <p:extLst>
      <p:ext uri="{BB962C8B-B14F-4D97-AF65-F5344CB8AC3E}">
        <p14:creationId xmlns:p14="http://schemas.microsoft.com/office/powerpoint/2010/main" val="3371700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86B66A-15B7-406A-9472-A5D1C8AB1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D4E146-81E1-4B98-AA15-BA7DA6FA7050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48e8df33-a090-4ce7-a58b-5234ff1e67e3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6BB259-E9B3-4C61-B53C-27DD81BAAB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333</Words>
  <Application>Microsoft Office PowerPoint</Application>
  <PresentationFormat>Laajakuva</PresentationFormat>
  <Paragraphs>88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5" baseType="lpstr">
      <vt:lpstr>Abadi Extra Light</vt:lpstr>
      <vt:lpstr>Arial</vt:lpstr>
      <vt:lpstr>Calibri</vt:lpstr>
      <vt:lpstr>Calibri Light</vt:lpstr>
      <vt:lpstr>Comic Sans MS</vt:lpstr>
      <vt:lpstr>Office-teema</vt:lpstr>
      <vt:lpstr>Elinympäristöjen terveellisyys</vt:lpstr>
      <vt:lpstr>Fyysinen ympäristö</vt:lpstr>
      <vt:lpstr>Luonnonympäristö</vt:lpstr>
      <vt:lpstr>Psykososiaalinen ympäristö</vt:lpstr>
      <vt:lpstr>Parhaimmillaan psykososiaalinen ympäristö vahvistaa voimavaroja</vt:lpstr>
      <vt:lpstr>Rakennettu ympäristö terveelliseksi suunnittelun avulla</vt:lpstr>
      <vt:lpstr>Toiminnallinen ympäristö</vt:lpstr>
      <vt:lpstr>Esteetön ympäristö lisää toimintamahdollisuuksia</vt:lpstr>
      <vt:lpstr>Hyvin toimiva yhteiskunta tarjoaa puitteet terveydelle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Löfström Leena</cp:lastModifiedBy>
  <cp:revision>48</cp:revision>
  <dcterms:created xsi:type="dcterms:W3CDTF">2021-10-14T13:44:28Z</dcterms:created>
  <dcterms:modified xsi:type="dcterms:W3CDTF">2026-08-28T17:12:41Z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