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1" r:id="rId3"/>
    <p:sldId id="287" r:id="rId4"/>
    <p:sldId id="288" r:id="rId5"/>
    <p:sldId id="290" r:id="rId6"/>
    <p:sldId id="289" r:id="rId7"/>
    <p:sldId id="272" r:id="rId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C4A12B5-A6FB-E32A-8F78-8F41EAA903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DADEED0D-E386-7732-77A7-D5B2BCDF7F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45F1EBD-ED8D-3F95-D947-C93A0F286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B1FB5-2988-4135-B8CA-661333AA979E}" type="datetimeFigureOut">
              <a:rPr lang="fi-FI" smtClean="0"/>
              <a:t>13.8.2026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F6D0966-A807-1A28-7CCD-7D16ED228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A9865EB-7C7C-7D00-FC9C-8EDCD0640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6E1A8-F47F-4B74-8BB8-4BEFCCD5D2F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21696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2940CD-51A6-D5F5-0D30-965B2879B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97E2881B-0849-A188-ABED-60F8171CB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15CC3EE-3EF4-9742-42E1-32FB5D610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B1FB5-2988-4135-B8CA-661333AA979E}" type="datetimeFigureOut">
              <a:rPr lang="fi-FI" smtClean="0"/>
              <a:t>13.8.2026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F59D4CC-6401-9BAA-2B15-59B862A46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0BA231B-2335-80E8-31CA-E2F877CD3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6E1A8-F47F-4B74-8BB8-4BEFCCD5D2F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36291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37E97781-9F6B-E188-B1D9-58E56EBCA9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4FDF91EB-8BF5-01CE-9A6B-B4FA52466A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823B220-8B38-4DE6-54DD-385FD461C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B1FB5-2988-4135-B8CA-661333AA979E}" type="datetimeFigureOut">
              <a:rPr lang="fi-FI" smtClean="0"/>
              <a:t>13.8.2026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0D81329-E02A-2822-7292-EA83250D9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7A2C7D6-F55F-2F45-4D9F-2145C7D53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6E1A8-F47F-4B74-8BB8-4BEFCCD5D2F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68918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F97A7A-6370-A21F-2DD5-C9C44B575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0AF9A41-DE48-3CB1-71AF-AB0627BA6A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1614D4D-8330-B7DB-DFAF-5158E5BC4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B1FB5-2988-4135-B8CA-661333AA979E}" type="datetimeFigureOut">
              <a:rPr lang="fi-FI" smtClean="0"/>
              <a:t>13.8.2026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61F60AF-D9DC-2FBD-9DEF-620057DDE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0358862-0C65-0D69-C550-D6865044B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6E1A8-F47F-4B74-8BB8-4BEFCCD5D2F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46358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FC7BA7E-B493-DCE8-502C-8F18D5DAF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D32173D-F60C-938B-3B0B-9DB88C65F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A77920-D83B-3864-2D11-D421E3B20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B1FB5-2988-4135-B8CA-661333AA979E}" type="datetimeFigureOut">
              <a:rPr lang="fi-FI" smtClean="0"/>
              <a:t>13.8.2026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A22A80E-5A0D-86E9-AE77-B11D28D37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2D8B142-ED9B-775F-C285-BE6FF817D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6E1A8-F47F-4B74-8BB8-4BEFCCD5D2F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52038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0C652A4-347C-64B3-DFD9-81D9748DB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CF142F1-D8D3-B23C-BB21-854FF898F1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C7C3003-0A1B-11B6-F387-FA8E9E64B6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561E2014-3E68-B220-A1FC-555B6C575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B1FB5-2988-4135-B8CA-661333AA979E}" type="datetimeFigureOut">
              <a:rPr lang="fi-FI" smtClean="0"/>
              <a:t>13.8.2026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D0AA439B-F97A-AD02-70BA-3356FF33F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2284517-F218-7E90-9005-0F88B0E26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6E1A8-F47F-4B74-8BB8-4BEFCCD5D2F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30395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1AC6F43-AFAC-29B8-766E-3F869CEB1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8E58F40-9C48-87E2-9433-8F50426814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A88097E3-B619-4534-2E0C-210EA9EF5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5A59234F-E508-676B-AFFC-28FF9AE1AF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0DE580DF-A6D5-980D-F5B8-B23A88C5A9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2650285-463B-EB5D-C024-2FE9F6E2D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B1FB5-2988-4135-B8CA-661333AA979E}" type="datetimeFigureOut">
              <a:rPr lang="fi-FI" smtClean="0"/>
              <a:t>13.8.2026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5650DE8F-AE94-4861-35C9-A77A2BF3C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B4780B85-5EEA-C6CA-24CE-AB391F2B5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6E1A8-F47F-4B74-8BB8-4BEFCCD5D2F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69175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BEF8615-1985-A027-5F17-CA54095BB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C8BD24E4-C96C-436B-DF80-176DDF47F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B1FB5-2988-4135-B8CA-661333AA979E}" type="datetimeFigureOut">
              <a:rPr lang="fi-FI" smtClean="0"/>
              <a:t>13.8.2026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FDD67AD0-A452-BAF6-94AF-1FCFFDD41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B7C66811-5446-9992-3874-F8CD371B8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6E1A8-F47F-4B74-8BB8-4BEFCCD5D2F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98035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CCA38AA-246D-FC7C-E8B5-E98C4DC46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B1FB5-2988-4135-B8CA-661333AA979E}" type="datetimeFigureOut">
              <a:rPr lang="fi-FI" smtClean="0"/>
              <a:t>13.8.2026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B1F5D32-C741-AC1C-5607-00A4EC3CA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18BC48C5-4760-E5B2-8956-5021A64D8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6E1A8-F47F-4B74-8BB8-4BEFCCD5D2F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1953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6D43554-354E-2217-4E62-9C07A254F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37A9D93-4C6C-2BCA-49EE-B287C57F30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DDAACCD-E7AE-5888-8CC0-51F6C69512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E6EA7C22-2F96-22E5-F8BD-B498B0703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B1FB5-2988-4135-B8CA-661333AA979E}" type="datetimeFigureOut">
              <a:rPr lang="fi-FI" smtClean="0"/>
              <a:t>13.8.2026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71FBB6BA-5A44-9D73-EFBC-365E43FF7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D414E772-F2CD-D2A3-F87F-7902EC734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6E1A8-F47F-4B74-8BB8-4BEFCCD5D2F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42540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F512E0-1A59-5E0A-7F36-73A895BE3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D6B7D311-6E3B-6A82-294E-684277F9FD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48B9077-6DF5-4BF2-3B5F-5A30DFDA1C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52722B2-DA0F-C31A-73A3-28B4EC092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B1FB5-2988-4135-B8CA-661333AA979E}" type="datetimeFigureOut">
              <a:rPr lang="fi-FI" smtClean="0"/>
              <a:t>13.8.2026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53461DC-5340-1848-9C36-F2398AF37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4BEA174F-4707-E9EC-EB94-3BF6C92FB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6E1A8-F47F-4B74-8BB8-4BEFCCD5D2F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8481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8690A3D1-82D0-5AAD-2893-202E9EB7B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A5C0477-9624-F5FE-898E-6F0CB137F4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44E3632-098B-81FB-6F8F-DB9D7D652C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CB1FB5-2988-4135-B8CA-661333AA979E}" type="datetimeFigureOut">
              <a:rPr lang="fi-FI" smtClean="0"/>
              <a:t>13.8.2026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7F59C06-E857-C7C5-979C-C52D1C943D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1C5F737-38EC-577F-653D-68A58DE40F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26E1A8-F47F-4B74-8BB8-4BEFCCD5D2F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2163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uva 3" descr="Lääkäri ja potilas">
            <a:extLst>
              <a:ext uri="{FF2B5EF4-FFF2-40B4-BE49-F238E27FC236}">
                <a16:creationId xmlns:a16="http://schemas.microsoft.com/office/drawing/2014/main" id="{06C05FBE-5CEB-FD9D-EFA1-81582275BC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4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66828806-A43B-C8BF-3188-FB2F25917AF7}"/>
              </a:ext>
            </a:extLst>
          </p:cNvPr>
          <p:cNvSpPr txBox="1"/>
          <p:nvPr/>
        </p:nvSpPr>
        <p:spPr>
          <a:xfrm>
            <a:off x="6498771" y="1262742"/>
            <a:ext cx="5823857" cy="48441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400" dirty="0" err="1"/>
              <a:t>Terveyden</a:t>
            </a:r>
            <a:r>
              <a:rPr lang="en-US" sz="4400" dirty="0"/>
              <a:t> </a:t>
            </a:r>
            <a:r>
              <a:rPr lang="en-US" sz="4400" dirty="0" err="1"/>
              <a:t>edistäminen</a:t>
            </a:r>
            <a:endParaRPr lang="en-US" sz="44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400" dirty="0"/>
              <a:t>          (PROMOOTIO)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400" dirty="0"/>
              <a:t>                    ja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400" dirty="0"/>
              <a:t>    </a:t>
            </a:r>
            <a:r>
              <a:rPr lang="en-US" sz="4400" dirty="0" err="1"/>
              <a:t>sairauksien</a:t>
            </a:r>
            <a:r>
              <a:rPr lang="en-US" sz="4400" dirty="0"/>
              <a:t> </a:t>
            </a:r>
            <a:r>
              <a:rPr lang="en-US" sz="4400" dirty="0" err="1"/>
              <a:t>ehkäisy</a:t>
            </a:r>
            <a:endParaRPr lang="en-US" sz="44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400" dirty="0"/>
              <a:t>          (PREVENTIO)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44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9055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37BA80E2-CB35-2C50-6EB7-FE23AC27CB38}"/>
              </a:ext>
            </a:extLst>
          </p:cNvPr>
          <p:cNvSpPr txBox="1"/>
          <p:nvPr/>
        </p:nvSpPr>
        <p:spPr>
          <a:xfrm>
            <a:off x="789709" y="2003367"/>
            <a:ext cx="1096448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Terveyden edistämisellä tarkoitetaan terveydenhuollon sekä kunnan toiminnan tasoilla tapahtuvaa tavoitteellista toimintaa, jonka avulla pyritään tietoisesti vaikuttamaan terveyteen vaikuttaviin tekijöihin, kuten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i-FI" sz="2800" dirty="0"/>
              <a:t>elintapoihin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i-FI" sz="2800" dirty="0"/>
              <a:t>elinoloihin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i-FI" sz="2800" dirty="0"/>
              <a:t>elinympäristöön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i-FI" sz="2800" dirty="0"/>
              <a:t>palvelujen saatavuuteen ja toimivuuteen.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i-FI" sz="2800" dirty="0"/>
          </a:p>
          <a:p>
            <a:r>
              <a:rPr lang="fi-FI" sz="2800" dirty="0"/>
              <a:t>Tavoitteena on lisätä ihmisten mahdollisuuksia ja kykyä huolehtia omasta ja ympäristön terveydestä.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96A4879D-7216-18FB-22F2-49B5FBD0D999}"/>
              </a:ext>
            </a:extLst>
          </p:cNvPr>
          <p:cNvSpPr txBox="1"/>
          <p:nvPr/>
        </p:nvSpPr>
        <p:spPr>
          <a:xfrm>
            <a:off x="856211" y="440575"/>
            <a:ext cx="109146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4400" dirty="0"/>
              <a:t>Terveyden edistäminen eli promootio</a:t>
            </a:r>
          </a:p>
        </p:txBody>
      </p:sp>
    </p:spTree>
    <p:extLst>
      <p:ext uri="{BB962C8B-B14F-4D97-AF65-F5344CB8AC3E}">
        <p14:creationId xmlns:p14="http://schemas.microsoft.com/office/powerpoint/2010/main" val="3548908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kehys 1"/>
          <p:cNvSpPr txBox="1">
            <a:spLocks noChangeArrowheads="1"/>
          </p:cNvSpPr>
          <p:nvPr/>
        </p:nvSpPr>
        <p:spPr bwMode="auto">
          <a:xfrm>
            <a:off x="4667251" y="2643188"/>
            <a:ext cx="242649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2000" b="1" dirty="0">
                <a:latin typeface="Arial" panose="020B0604020202020204" pitchFamily="34" charset="0"/>
              </a:rPr>
              <a:t>TERVEYDEN EDISTÄMISEN ELI </a:t>
            </a:r>
            <a:r>
              <a:rPr lang="fi-FI" altLang="fi-FI" sz="2000" b="1" dirty="0">
                <a:solidFill>
                  <a:srgbClr val="C00000"/>
                </a:solidFill>
                <a:latin typeface="Arial" panose="020B0604020202020204" pitchFamily="34" charset="0"/>
              </a:rPr>
              <a:t>PROMOOTION </a:t>
            </a:r>
            <a:r>
              <a:rPr lang="fi-FI" altLang="fi-FI" sz="2000" b="1" dirty="0">
                <a:latin typeface="Arial" panose="020B0604020202020204" pitchFamily="34" charset="0"/>
              </a:rPr>
              <a:t>OSA-ALUEET</a:t>
            </a:r>
          </a:p>
        </p:txBody>
      </p:sp>
      <p:sp>
        <p:nvSpPr>
          <p:cNvPr id="9" name="Tekstikehys 8"/>
          <p:cNvSpPr txBox="1">
            <a:spLocks noChangeArrowheads="1"/>
          </p:cNvSpPr>
          <p:nvPr/>
        </p:nvSpPr>
        <p:spPr bwMode="auto">
          <a:xfrm>
            <a:off x="1838326" y="217023"/>
            <a:ext cx="357663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2400" b="1" dirty="0" err="1">
                <a:latin typeface="Arial" panose="020B0604020202020204" pitchFamily="34" charset="0"/>
              </a:rPr>
              <a:t>Terveyskasvatuksel-liset</a:t>
            </a:r>
            <a:r>
              <a:rPr lang="fi-FI" altLang="fi-FI" sz="2400" b="1" dirty="0">
                <a:latin typeface="Arial" panose="020B0604020202020204" pitchFamily="34" charset="0"/>
              </a:rPr>
              <a:t> keinot ihmisten terveyskäyttäytymisen kehittämiseksi</a:t>
            </a:r>
          </a:p>
        </p:txBody>
      </p:sp>
      <p:sp>
        <p:nvSpPr>
          <p:cNvPr id="10" name="Tekstikehys 9"/>
          <p:cNvSpPr txBox="1">
            <a:spLocks noChangeArrowheads="1"/>
          </p:cNvSpPr>
          <p:nvPr/>
        </p:nvSpPr>
        <p:spPr bwMode="auto">
          <a:xfrm>
            <a:off x="635795" y="2060527"/>
            <a:ext cx="3576638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fi-FI" sz="2400" b="1" dirty="0">
                <a:solidFill>
                  <a:srgbClr val="002060"/>
                </a:solidFill>
              </a:rPr>
              <a:t>Terveydellisten näkökohtien huomioonottaminen yhteiskunnallisessa päätöksen-</a:t>
            </a:r>
          </a:p>
          <a:p>
            <a:pPr eaLnBrk="1" hangingPunct="1">
              <a:defRPr/>
            </a:pPr>
            <a:r>
              <a:rPr lang="fi-FI" sz="2400" b="1" dirty="0">
                <a:solidFill>
                  <a:srgbClr val="002060"/>
                </a:solidFill>
              </a:rPr>
              <a:t>teossa</a:t>
            </a:r>
          </a:p>
        </p:txBody>
      </p:sp>
      <p:sp>
        <p:nvSpPr>
          <p:cNvPr id="11" name="Tekstikehys 10"/>
          <p:cNvSpPr txBox="1">
            <a:spLocks noChangeArrowheads="1"/>
          </p:cNvSpPr>
          <p:nvPr/>
        </p:nvSpPr>
        <p:spPr bwMode="auto">
          <a:xfrm>
            <a:off x="6096000" y="507146"/>
            <a:ext cx="28765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2400" b="1" dirty="0">
                <a:solidFill>
                  <a:srgbClr val="C00000"/>
                </a:solidFill>
                <a:latin typeface="Arial" panose="020B0604020202020204" pitchFamily="34" charset="0"/>
              </a:rPr>
              <a:t>Terveyspalvelujen kehittäminen</a:t>
            </a:r>
          </a:p>
        </p:txBody>
      </p:sp>
      <p:sp>
        <p:nvSpPr>
          <p:cNvPr id="12" name="Tekstikehys 11"/>
          <p:cNvSpPr txBox="1"/>
          <p:nvPr/>
        </p:nvSpPr>
        <p:spPr>
          <a:xfrm>
            <a:off x="7665241" y="2359403"/>
            <a:ext cx="415996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i-FI" sz="2800" b="1" dirty="0">
                <a:solidFill>
                  <a:schemeClr val="accent4">
                    <a:lumMod val="50000"/>
                  </a:schemeClr>
                </a:solidFill>
              </a:rPr>
              <a:t>Yhteisöllisyyden lisääminen – yhteisöjen ja kansalaisjärjestöjen toiminnan kehittäminen</a:t>
            </a:r>
          </a:p>
        </p:txBody>
      </p:sp>
      <p:sp>
        <p:nvSpPr>
          <p:cNvPr id="13" name="Tekstikehys 12"/>
          <p:cNvSpPr txBox="1">
            <a:spLocks noChangeArrowheads="1"/>
          </p:cNvSpPr>
          <p:nvPr/>
        </p:nvSpPr>
        <p:spPr bwMode="auto">
          <a:xfrm>
            <a:off x="2309814" y="4266893"/>
            <a:ext cx="2357437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Ympäristön terveyden ja turvallisuuden kehittäminen</a:t>
            </a:r>
          </a:p>
        </p:txBody>
      </p:sp>
      <p:sp>
        <p:nvSpPr>
          <p:cNvPr id="14" name="Tekstikehys 13"/>
          <p:cNvSpPr txBox="1">
            <a:spLocks noChangeArrowheads="1"/>
          </p:cNvSpPr>
          <p:nvPr/>
        </p:nvSpPr>
        <p:spPr bwMode="auto">
          <a:xfrm>
            <a:off x="5960750" y="4948476"/>
            <a:ext cx="36153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2400" dirty="0">
                <a:solidFill>
                  <a:srgbClr val="7030A0"/>
                </a:solidFill>
                <a:latin typeface="Arial" panose="020B0604020202020204" pitchFamily="34" charset="0"/>
              </a:rPr>
              <a:t>(Työpaikkojen terveyden edistäminen)</a:t>
            </a:r>
          </a:p>
        </p:txBody>
      </p:sp>
      <p:cxnSp>
        <p:nvCxnSpPr>
          <p:cNvPr id="16" name="Kulmayhdysviiva 15"/>
          <p:cNvCxnSpPr/>
          <p:nvPr/>
        </p:nvCxnSpPr>
        <p:spPr>
          <a:xfrm rot="16200000" flipH="1">
            <a:off x="4560094" y="1893094"/>
            <a:ext cx="1143000" cy="21431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Kulmayhdysviiva 17"/>
          <p:cNvCxnSpPr/>
          <p:nvPr/>
        </p:nvCxnSpPr>
        <p:spPr>
          <a:xfrm rot="5400000">
            <a:off x="5345906" y="1893094"/>
            <a:ext cx="1143000" cy="214313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uora nuoliyhdysviiva 19"/>
          <p:cNvCxnSpPr/>
          <p:nvPr/>
        </p:nvCxnSpPr>
        <p:spPr>
          <a:xfrm flipV="1">
            <a:off x="3722689" y="3214689"/>
            <a:ext cx="873125" cy="2254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uora nuoliyhdysviiva 21"/>
          <p:cNvCxnSpPr>
            <a:cxnSpLocks/>
            <a:stCxn id="12" idx="1"/>
          </p:cNvCxnSpPr>
          <p:nvPr/>
        </p:nvCxnSpPr>
        <p:spPr>
          <a:xfrm flipH="1" flipV="1">
            <a:off x="7093741" y="3171665"/>
            <a:ext cx="571500" cy="956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Kulmayhdysviiva 25"/>
          <p:cNvCxnSpPr/>
          <p:nvPr/>
        </p:nvCxnSpPr>
        <p:spPr>
          <a:xfrm rot="5400000" flipH="1" flipV="1">
            <a:off x="4131470" y="4536282"/>
            <a:ext cx="1643062" cy="428625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Kulmayhdysviiva 27"/>
          <p:cNvCxnSpPr/>
          <p:nvPr/>
        </p:nvCxnSpPr>
        <p:spPr>
          <a:xfrm rot="16200000" flipV="1">
            <a:off x="5060157" y="4607720"/>
            <a:ext cx="1571625" cy="21431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kstikehys 28"/>
          <p:cNvSpPr txBox="1">
            <a:spLocks noChangeArrowheads="1"/>
          </p:cNvSpPr>
          <p:nvPr/>
        </p:nvSpPr>
        <p:spPr bwMode="auto">
          <a:xfrm>
            <a:off x="947738" y="6009542"/>
            <a:ext cx="101536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2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TUETAAN JA PARANNETAAN IHMISTEN MAHDOLLISUUKSIA HUOLEHTIA OMASTA TERVEYDESTÄÄN</a:t>
            </a:r>
          </a:p>
        </p:txBody>
      </p:sp>
      <p:sp>
        <p:nvSpPr>
          <p:cNvPr id="3" name="Sydän 2">
            <a:extLst>
              <a:ext uri="{FF2B5EF4-FFF2-40B4-BE49-F238E27FC236}">
                <a16:creationId xmlns:a16="http://schemas.microsoft.com/office/drawing/2014/main" id="{326E458C-1D74-C676-6FC0-990CE5185302}"/>
              </a:ext>
            </a:extLst>
          </p:cNvPr>
          <p:cNvSpPr/>
          <p:nvPr/>
        </p:nvSpPr>
        <p:spPr>
          <a:xfrm>
            <a:off x="9260377" y="217023"/>
            <a:ext cx="2668387" cy="2142380"/>
          </a:xfrm>
          <a:prstGeom prst="hear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Lisätään terveyttä ja toimintakykyä</a:t>
            </a:r>
          </a:p>
        </p:txBody>
      </p:sp>
    </p:spTree>
    <p:extLst>
      <p:ext uri="{BB962C8B-B14F-4D97-AF65-F5344CB8AC3E}">
        <p14:creationId xmlns:p14="http://schemas.microsoft.com/office/powerpoint/2010/main" val="3468468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kstikehys 1"/>
          <p:cNvSpPr txBox="1">
            <a:spLocks noChangeArrowheads="1"/>
          </p:cNvSpPr>
          <p:nvPr/>
        </p:nvSpPr>
        <p:spPr bwMode="auto">
          <a:xfrm>
            <a:off x="1847851" y="1989139"/>
            <a:ext cx="8208963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4800" b="1" dirty="0">
                <a:solidFill>
                  <a:srgbClr val="008000"/>
                </a:solidFill>
                <a:latin typeface="Arial" panose="020B0604020202020204" pitchFamily="34" charset="0"/>
              </a:rPr>
              <a:t>OSAAVA </a:t>
            </a:r>
            <a:r>
              <a:rPr lang="fi-FI" altLang="fi-FI" sz="4800" b="1" dirty="0">
                <a:latin typeface="Arial" panose="020B0604020202020204" pitchFamily="34" charset="0"/>
              </a:rPr>
              <a:t>– </a:t>
            </a:r>
            <a:r>
              <a:rPr lang="fi-FI" altLang="fi-FI" sz="4800" b="1" dirty="0">
                <a:solidFill>
                  <a:srgbClr val="91420D"/>
                </a:solidFill>
                <a:latin typeface="Arial" panose="020B0604020202020204" pitchFamily="34" charset="0"/>
              </a:rPr>
              <a:t>YHTEISÖ</a:t>
            </a:r>
            <a:r>
              <a:rPr lang="fi-FI" altLang="fi-FI" sz="4800" b="1" dirty="0">
                <a:latin typeface="Arial" panose="020B0604020202020204" pitchFamily="34" charset="0"/>
              </a:rPr>
              <a:t> – </a:t>
            </a:r>
            <a:r>
              <a:rPr lang="fi-FI" altLang="fi-FI" sz="4800" b="1" dirty="0">
                <a:solidFill>
                  <a:srgbClr val="002060"/>
                </a:solidFill>
                <a:latin typeface="Arial" panose="020B0604020202020204" pitchFamily="34" charset="0"/>
              </a:rPr>
              <a:t>PÄÄTTÄÄ </a:t>
            </a:r>
            <a:r>
              <a:rPr lang="fi-FI" altLang="fi-FI" sz="4800" b="1" dirty="0">
                <a:latin typeface="Arial" panose="020B0604020202020204" pitchFamily="34" charset="0"/>
              </a:rPr>
              <a:t>– </a:t>
            </a:r>
            <a:r>
              <a:rPr lang="fi-FI" altLang="fi-FI" sz="4800" b="1" dirty="0">
                <a:solidFill>
                  <a:srgbClr val="284780"/>
                </a:solidFill>
                <a:latin typeface="Arial" panose="020B0604020202020204" pitchFamily="34" charset="0"/>
              </a:rPr>
              <a:t>HUOLEHTIA</a:t>
            </a:r>
            <a:r>
              <a:rPr lang="fi-FI" altLang="fi-FI" sz="4800" b="1" dirty="0">
                <a:solidFill>
                  <a:srgbClr val="FF6600"/>
                </a:solidFill>
                <a:latin typeface="Arial" panose="020B0604020202020204" pitchFamily="34" charset="0"/>
              </a:rPr>
              <a:t> </a:t>
            </a:r>
            <a:r>
              <a:rPr lang="fi-FI" altLang="fi-FI" sz="4800" b="1" dirty="0">
                <a:latin typeface="Arial" panose="020B0604020202020204" pitchFamily="34" charset="0"/>
              </a:rPr>
              <a:t>– </a:t>
            </a:r>
            <a:r>
              <a:rPr lang="fi-FI" altLang="fi-FI" sz="4800" b="1" dirty="0">
                <a:solidFill>
                  <a:srgbClr val="663300"/>
                </a:solidFill>
                <a:latin typeface="Arial" panose="020B0604020202020204" pitchFamily="34" charset="0"/>
              </a:rPr>
              <a:t>YMPÄRISTÖSTÄ </a:t>
            </a:r>
            <a:r>
              <a:rPr lang="fi-FI" altLang="fi-FI" sz="4800" dirty="0">
                <a:latin typeface="Arial" panose="020B0604020202020204" pitchFamily="34" charset="0"/>
              </a:rPr>
              <a:t>(- </a:t>
            </a:r>
            <a:r>
              <a:rPr lang="fi-FI" altLang="fi-FI" sz="4800" dirty="0">
                <a:solidFill>
                  <a:srgbClr val="6600FF"/>
                </a:solidFill>
                <a:latin typeface="Arial" panose="020B0604020202020204" pitchFamily="34" charset="0"/>
              </a:rPr>
              <a:t>JA TYÖOLOSUHTEISTA</a:t>
            </a:r>
            <a:r>
              <a:rPr lang="fi-FI" altLang="fi-FI" sz="4800" dirty="0"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7171" name="Tekstikehys 2"/>
          <p:cNvSpPr txBox="1">
            <a:spLocks noChangeArrowheads="1"/>
          </p:cNvSpPr>
          <p:nvPr/>
        </p:nvSpPr>
        <p:spPr bwMode="auto">
          <a:xfrm>
            <a:off x="1585537" y="780673"/>
            <a:ext cx="873358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3600" b="1" dirty="0">
                <a:latin typeface="Arial" panose="020B0604020202020204" pitchFamily="34" charset="0"/>
              </a:rPr>
              <a:t>Terveyden edistämisen muistisääntö:</a:t>
            </a:r>
          </a:p>
        </p:txBody>
      </p:sp>
    </p:spTree>
    <p:extLst>
      <p:ext uri="{BB962C8B-B14F-4D97-AF65-F5344CB8AC3E}">
        <p14:creationId xmlns:p14="http://schemas.microsoft.com/office/powerpoint/2010/main" val="51242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BBD17C3C-1F34-847E-F9D4-3F2CDF31E821}"/>
              </a:ext>
            </a:extLst>
          </p:cNvPr>
          <p:cNvSpPr txBox="1"/>
          <p:nvPr/>
        </p:nvSpPr>
        <p:spPr>
          <a:xfrm>
            <a:off x="837398" y="587141"/>
            <a:ext cx="1094392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4400" b="1">
                <a:solidFill>
                  <a:srgbClr val="7030A0"/>
                </a:solidFill>
              </a:rPr>
              <a:t>Tehtävä:</a:t>
            </a:r>
          </a:p>
          <a:p>
            <a:endParaRPr lang="fi-FI" sz="4400" b="1" dirty="0">
              <a:solidFill>
                <a:srgbClr val="7030A0"/>
              </a:solidFill>
            </a:endParaRPr>
          </a:p>
          <a:p>
            <a:r>
              <a:rPr lang="fi-FI" sz="4400" b="1" dirty="0">
                <a:solidFill>
                  <a:srgbClr val="7030A0"/>
                </a:solidFill>
              </a:rPr>
              <a:t>Pohdi yhteiskunnan mahdollisuuksia väestön liikunta-aktiivisuuden lisäämisessä. Käytä apuna promootion mallia!</a:t>
            </a:r>
          </a:p>
        </p:txBody>
      </p:sp>
    </p:spTree>
    <p:extLst>
      <p:ext uri="{BB962C8B-B14F-4D97-AF65-F5344CB8AC3E}">
        <p14:creationId xmlns:p14="http://schemas.microsoft.com/office/powerpoint/2010/main" val="762147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>
          <a:xfrm>
            <a:off x="673332" y="260350"/>
            <a:ext cx="7597832" cy="187325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fi-FI" sz="3600" b="1" dirty="0"/>
              <a:t>TERVEYDEN EDISTÄMISEN YKSI OSA ON SAIRAUKSIEN EHKÄISY ELI  </a:t>
            </a:r>
            <a:r>
              <a:rPr lang="fi-FI" sz="6000" b="1" dirty="0">
                <a:solidFill>
                  <a:srgbClr val="740000"/>
                </a:solidFill>
              </a:rPr>
              <a:t>PREVENTIO</a:t>
            </a:r>
            <a:br>
              <a:rPr lang="fi-FI" dirty="0">
                <a:solidFill>
                  <a:schemeClr val="accent1">
                    <a:lumMod val="50000"/>
                  </a:schemeClr>
                </a:solidFill>
              </a:rPr>
            </a:br>
            <a:endParaRPr lang="fi-FI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Alaotsikko 2"/>
          <p:cNvSpPr>
            <a:spLocks noGrp="1"/>
          </p:cNvSpPr>
          <p:nvPr>
            <p:ph idx="1"/>
          </p:nvPr>
        </p:nvSpPr>
        <p:spPr>
          <a:xfrm>
            <a:off x="600075" y="1995488"/>
            <a:ext cx="8736014" cy="4602162"/>
          </a:xfrm>
        </p:spPr>
        <p:txBody>
          <a:bodyPr rtlCol="0">
            <a:noAutofit/>
          </a:bodyPr>
          <a:lstStyle/>
          <a:p>
            <a:pPr marL="420624" indent="-384048">
              <a:buFont typeface="Wingdings 2"/>
              <a:buChar char=""/>
              <a:defRPr/>
            </a:pPr>
            <a:r>
              <a:rPr lang="fi-FI" sz="3600" b="1" dirty="0">
                <a:solidFill>
                  <a:srgbClr val="740000"/>
                </a:solidFill>
              </a:rPr>
              <a:t>PRIMAARIPREVENTION</a:t>
            </a:r>
            <a:r>
              <a:rPr lang="fi-FI" sz="3600" b="1" dirty="0"/>
              <a:t> kohteena ovat terveet ihmiset</a:t>
            </a:r>
          </a:p>
          <a:p>
            <a:pPr marL="420624" indent="-384048">
              <a:buFont typeface="Wingdings 2"/>
              <a:buChar char=""/>
              <a:defRPr/>
            </a:pPr>
            <a:r>
              <a:rPr lang="fi-FI" sz="3600" b="1" dirty="0">
                <a:solidFill>
                  <a:srgbClr val="740000"/>
                </a:solidFill>
              </a:rPr>
              <a:t>SEKUNDAARIPREVENTIOSSA</a:t>
            </a:r>
            <a:r>
              <a:rPr lang="fi-FI" sz="3600" b="1" dirty="0">
                <a:solidFill>
                  <a:srgbClr val="92D050"/>
                </a:solidFill>
              </a:rPr>
              <a:t> </a:t>
            </a:r>
            <a:r>
              <a:rPr lang="fi-FI" sz="3600" b="1" dirty="0"/>
              <a:t>estetään jonkin ongelman paheneminen ja sairauden puhkeaminen</a:t>
            </a:r>
          </a:p>
          <a:p>
            <a:pPr marL="420624" indent="-384048">
              <a:buFont typeface="Wingdings 2"/>
              <a:buChar char=""/>
              <a:defRPr/>
            </a:pPr>
            <a:r>
              <a:rPr lang="fi-FI" sz="3600" b="1" dirty="0">
                <a:solidFill>
                  <a:srgbClr val="740000"/>
                </a:solidFill>
              </a:rPr>
              <a:t>TERTIÄÄRIPREVENTIOLLA</a:t>
            </a:r>
            <a:r>
              <a:rPr lang="fi-FI" sz="3600" b="1" dirty="0">
                <a:solidFill>
                  <a:srgbClr val="92D050"/>
                </a:solidFill>
              </a:rPr>
              <a:t> </a:t>
            </a:r>
            <a:r>
              <a:rPr lang="fi-FI" sz="3600" b="1" dirty="0"/>
              <a:t>tarkoitetaan sairastuneen kuntoutusta sekä työ- ja toimintakyvyn palauttamista</a:t>
            </a:r>
          </a:p>
        </p:txBody>
      </p:sp>
      <p:pic>
        <p:nvPicPr>
          <p:cNvPr id="8196" name="Picture 5" descr="http://www.tampere.fi/kuvat/5eUOhXhO1/rokotu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043" y="3429000"/>
            <a:ext cx="2616199" cy="2775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Kuusikulmio 1">
            <a:extLst>
              <a:ext uri="{FF2B5EF4-FFF2-40B4-BE49-F238E27FC236}">
                <a16:creationId xmlns:a16="http://schemas.microsoft.com/office/drawing/2014/main" id="{A7EC5A53-B92B-5EA7-81C5-D98D3A94FEDB}"/>
              </a:ext>
            </a:extLst>
          </p:cNvPr>
          <p:cNvSpPr/>
          <p:nvPr/>
        </p:nvSpPr>
        <p:spPr>
          <a:xfrm>
            <a:off x="9002684" y="560374"/>
            <a:ext cx="2730558" cy="2244436"/>
          </a:xfrm>
          <a:prstGeom prst="hex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000" dirty="0">
                <a:solidFill>
                  <a:schemeClr val="bg2"/>
                </a:solidFill>
              </a:rPr>
              <a:t>Vähennetään sairauksia ja terveysongelmia</a:t>
            </a:r>
          </a:p>
        </p:txBody>
      </p:sp>
    </p:spTree>
    <p:extLst>
      <p:ext uri="{BB962C8B-B14F-4D97-AF65-F5344CB8AC3E}">
        <p14:creationId xmlns:p14="http://schemas.microsoft.com/office/powerpoint/2010/main" val="3782663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3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7E1B18-43C9-480D-BF5B-BC51EE509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525" y="561975"/>
            <a:ext cx="9686925" cy="809625"/>
          </a:xfrm>
        </p:spPr>
        <p:txBody>
          <a:bodyPr>
            <a:normAutofit/>
          </a:bodyPr>
          <a:lstStyle/>
          <a:p>
            <a:r>
              <a:rPr lang="fi-FI" sz="4000" b="1" u="sng" dirty="0">
                <a:solidFill>
                  <a:srgbClr val="002060"/>
                </a:solidFill>
              </a:rPr>
              <a:t>Yhteisöt ja yhteiskunta terveyden tukena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15FF633-57A9-4E1A-9B2A-7FB1A6A885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0525" y="1594884"/>
            <a:ext cx="5781677" cy="458207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i-FI" b="1" u="sng" dirty="0">
                <a:solidFill>
                  <a:schemeClr val="accent5">
                    <a:lumMod val="50000"/>
                  </a:schemeClr>
                </a:solidFill>
              </a:rPr>
              <a:t>PROMOOTIO </a:t>
            </a:r>
          </a:p>
          <a:p>
            <a:pPr marL="0" indent="0">
              <a:buNone/>
            </a:pPr>
            <a:r>
              <a:rPr lang="fi-FI" b="1" dirty="0"/>
              <a:t>-Terveyden edistäminen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EB01BD35-264D-4980-919D-740E4B12EC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60288" y="1594884"/>
            <a:ext cx="5326912" cy="500117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i-FI" b="1" u="sng" dirty="0">
                <a:solidFill>
                  <a:schemeClr val="accent5">
                    <a:lumMod val="50000"/>
                  </a:schemeClr>
                </a:solidFill>
              </a:rPr>
              <a:t>PREVENTIO </a:t>
            </a:r>
          </a:p>
          <a:p>
            <a:pPr marL="0" indent="0">
              <a:buNone/>
            </a:pPr>
            <a:r>
              <a:rPr lang="fi-FI" b="1" dirty="0"/>
              <a:t>- Sairauksien ennaltaehkäisy ja hoito </a:t>
            </a:r>
          </a:p>
          <a:p>
            <a:pPr marL="0" indent="0">
              <a:buNone/>
            </a:pPr>
            <a:endParaRPr lang="fi-FI" sz="800" b="1" dirty="0"/>
          </a:p>
          <a:p>
            <a:pPr marL="0" indent="0">
              <a:buNone/>
            </a:pPr>
            <a:r>
              <a:rPr lang="fi-FI" sz="2400" b="1" dirty="0">
                <a:solidFill>
                  <a:srgbClr val="002060"/>
                </a:solidFill>
              </a:rPr>
              <a:t>Esimerkiksi </a:t>
            </a:r>
          </a:p>
          <a:p>
            <a:pPr lvl="1"/>
            <a:r>
              <a:rPr lang="fi-FI" sz="2800" b="1" dirty="0"/>
              <a:t>Sosiaali- ja terveydenhuoltopalveluiden hyvä laatu ja saavutettavuus</a:t>
            </a:r>
          </a:p>
          <a:p>
            <a:pPr lvl="1"/>
            <a:r>
              <a:rPr lang="fi-FI" sz="2800" b="1" dirty="0"/>
              <a:t>Terveystarkastukset</a:t>
            </a:r>
          </a:p>
          <a:p>
            <a:pPr lvl="1"/>
            <a:r>
              <a:rPr lang="fi-FI" sz="2800" b="1" dirty="0"/>
              <a:t>Kansallinen rokotusohjelma</a:t>
            </a:r>
          </a:p>
          <a:p>
            <a:pPr lvl="1"/>
            <a:r>
              <a:rPr lang="fi-FI" sz="2800" b="1" dirty="0"/>
              <a:t>Toimiva vesi- ja viemäriverkosto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25AD0CA-3276-4B03-8AA4-0B902D0110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718" y="2457451"/>
            <a:ext cx="5781677" cy="4400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3241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207</Words>
  <Application>Microsoft Office PowerPoint</Application>
  <PresentationFormat>Laajakuva</PresentationFormat>
  <Paragraphs>44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Arial</vt:lpstr>
      <vt:lpstr>Wingdings</vt:lpstr>
      <vt:lpstr>Wingdings 2</vt:lpstr>
      <vt:lpstr>Office-teema</vt:lpstr>
      <vt:lpstr>PowerPoint-esitys</vt:lpstr>
      <vt:lpstr>PowerPoint-esitys</vt:lpstr>
      <vt:lpstr>PowerPoint-esitys</vt:lpstr>
      <vt:lpstr>PowerPoint-esitys</vt:lpstr>
      <vt:lpstr>PowerPoint-esitys</vt:lpstr>
      <vt:lpstr>TERVEYDEN EDISTÄMISEN YKSI OSA ON SAIRAUKSIEN EHKÄISY ELI  PREVENTIO </vt:lpstr>
      <vt:lpstr>Yhteisöt ja yhteiskunta terveyden tukena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Löfström Leena</dc:creator>
  <cp:lastModifiedBy>Löfström Leena</cp:lastModifiedBy>
  <cp:revision>1</cp:revision>
  <dcterms:created xsi:type="dcterms:W3CDTF">2026-08-13T09:07:34Z</dcterms:created>
  <dcterms:modified xsi:type="dcterms:W3CDTF">2026-08-13T09:24:36Z</dcterms:modified>
</cp:coreProperties>
</file>