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4" r:id="rId3"/>
    <p:sldId id="275" r:id="rId4"/>
    <p:sldId id="261" r:id="rId5"/>
    <p:sldId id="276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55" d="100"/>
          <a:sy n="55" d="100"/>
        </p:scale>
        <p:origin x="7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1EC672-05C2-0E9E-EB9E-3A84AC68B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13BE39-F330-CE57-B41A-006D2B865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3278E0-1AFF-1592-C382-956B64181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5036E3E-AF74-F4F8-5844-A561EBF7A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6CDE58E-E37D-D2A6-0F0E-1953856C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802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25A145-851F-F4E2-E8C5-565A4E6D8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EF852D9-58A6-77D1-A1C9-C02833064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BCBBA61-BD17-4AD4-F176-1CED6DE79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1C6AD77-7265-505F-39AB-4FE3092E1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C6F4B03-B476-CEE7-2CB7-0DD3AF15E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346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D1901B3-E6B2-E95B-EA2F-A4E8C43F1C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8AE0A79-FB95-8FE4-4AFA-4226F9561B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458E668-1FB9-82E0-35EB-27A321A36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F6BCDB-C3D6-DA61-89DA-8B9285318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CBBCD89-A146-7EE5-2284-BE847C39B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9023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DCF562-1942-9517-ED91-05896A3F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51A2E2-65C9-66A1-8285-A8CDC2D96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39D0BBA-1E9C-8729-0CD4-DD6A946E6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3FF512-5E37-4C5C-3576-98A40DDF3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4F7D576-63D0-CDAB-B9B2-1249B3643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5870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1C7576-7910-058F-0712-98F956856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2EDB039-004D-0AA1-FBB5-6F5C043B3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F41D135-9B00-1F15-314C-072EC6638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394C8A-6328-4EED-58B2-C83646716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159EE7-D88C-5136-62A1-D77166126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732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8F41A2-41EB-8144-921E-4C1CD272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F9FD85-11C2-216E-9F6C-D257FD05F9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2739858-45F1-B593-246B-5B9BBA3FB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E23697F-CE69-0391-D880-64AF6F5F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7DCAD61-B055-23AA-DC1B-FC63F4150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40A988E-1C08-908A-556C-9F1F8E5AC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2533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7BD330-B773-6B70-A302-168427B6D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07F80F7-3845-B9B4-B19A-DE2481D5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A27D8AD-3F5F-E435-7A38-8828097D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220AF5A-8FE4-C2DF-11F9-3C8B0056F9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9CC32B2-2614-8965-FBAD-E8356670B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E336252-E753-BEED-1400-1CA3BA953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7FA2891-9243-4E7A-839C-12330BB6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9C3E12E1-6BB2-07F9-DE0D-4F7FA723E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210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655230-8D69-DD60-87E6-A112BBB0E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6E4D274-F840-5DB6-E890-493E3CDA2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A96D93A-96D9-1C9E-5BAB-F35669512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0A8EE4A-2A9E-0978-CEAF-7DAFA1E1B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4611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D61A546-97EB-2F73-A2CE-77D6CEDA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46A2352-1493-A0F0-D513-70A277F20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D86B071-D76B-8814-99D0-50CFAC63D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258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A02048-5206-23D3-540F-3CB228553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985DBA-9F9D-A1FA-9400-6B60BD0FA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B51DFEB-E0E6-466C-6671-0C1A1A9C9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6D7EBF1-C860-E5AB-7A9A-8615BE692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333F9DD-EEA2-26E2-2794-D37BE327F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4590A13-4E97-5219-85D4-DD8CF49FE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156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2BBCEA-719C-4BF0-11A0-DCDA0430D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4DCFF78-2175-8C55-E6F2-2FEC24A512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C00FCBE-2916-0CBF-D356-8A264A56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7841403-D597-6369-8FA9-56AAA10DB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9591B34-2E9B-FF62-F5E5-E14BEB25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A6C296-3E12-3D38-87B8-A816583B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958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1F7339E-62F1-5A55-CCB5-337DF25B3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14EE45-B5C2-CB38-E3FE-7E0C50BB4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9CE410D-30F3-6E6A-05FD-E300B0500F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C059FE-C8A9-47B3-B784-21F7C9188EE0}" type="datetimeFigureOut">
              <a:rPr lang="fi-FI" smtClean="0"/>
              <a:t>22.8.2026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5C882B-C8C8-1773-C9F7-8B0CDEDAA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E5EA18E-23A5-AA8F-C8ED-AF5F1371B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A6FF1F-6F19-4F44-A74C-7D5A4FED52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58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8BC803E-13F3-4DAB-B17C-BEB007616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DDE571-E57F-4AB5-83C7-30EB5DDCC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2"/>
            <a:ext cx="12191996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06770D71-87F5-E2BC-EB14-C97B20A17AE8}"/>
              </a:ext>
            </a:extLst>
          </p:cNvPr>
          <p:cNvSpPr txBox="1"/>
          <p:nvPr/>
        </p:nvSpPr>
        <p:spPr>
          <a:xfrm>
            <a:off x="584146" y="1266097"/>
            <a:ext cx="4835263" cy="4046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Terveyden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arvostamisen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ja </a:t>
            </a:r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käyttäytymisen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välinen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ristiriita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Kuva 3" descr="Sätkämies ruokaostoksilla">
            <a:extLst>
              <a:ext uri="{FF2B5EF4-FFF2-40B4-BE49-F238E27FC236}">
                <a16:creationId xmlns:a16="http://schemas.microsoft.com/office/drawing/2014/main" id="{97F098CB-9E28-88CE-6A65-300375D5C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20846"/>
          <a:stretch>
            <a:fillRect/>
          </a:stretch>
        </p:blipFill>
        <p:spPr>
          <a:xfrm>
            <a:off x="5702185" y="1"/>
            <a:ext cx="6489823" cy="3429002"/>
          </a:xfrm>
          <a:custGeom>
            <a:avLst/>
            <a:gdLst/>
            <a:ahLst/>
            <a:cxnLst/>
            <a:rect l="l" t="t" r="r" b="b"/>
            <a:pathLst>
              <a:path w="6489823" h="3421047">
                <a:moveTo>
                  <a:pt x="383239" y="0"/>
                </a:moveTo>
                <a:lnTo>
                  <a:pt x="6489823" y="0"/>
                </a:lnTo>
                <a:lnTo>
                  <a:pt x="6489823" y="3421047"/>
                </a:lnTo>
                <a:lnTo>
                  <a:pt x="0" y="3421047"/>
                </a:lnTo>
                <a:lnTo>
                  <a:pt x="10162" y="3368785"/>
                </a:lnTo>
                <a:cubicBezTo>
                  <a:pt x="15448" y="3346584"/>
                  <a:pt x="22094" y="3323293"/>
                  <a:pt x="30699" y="3298569"/>
                </a:cubicBezTo>
                <a:cubicBezTo>
                  <a:pt x="41150" y="3275988"/>
                  <a:pt x="42443" y="3246652"/>
                  <a:pt x="33589" y="3233050"/>
                </a:cubicBezTo>
                <a:cubicBezTo>
                  <a:pt x="32065" y="3230708"/>
                  <a:pt x="30291" y="3228932"/>
                  <a:pt x="28325" y="3227777"/>
                </a:cubicBezTo>
                <a:cubicBezTo>
                  <a:pt x="30678" y="3188484"/>
                  <a:pt x="72205" y="3103624"/>
                  <a:pt x="73382" y="3050568"/>
                </a:cubicBezTo>
                <a:cubicBezTo>
                  <a:pt x="69165" y="3022639"/>
                  <a:pt x="68605" y="2960322"/>
                  <a:pt x="84953" y="2920501"/>
                </a:cubicBezTo>
                <a:cubicBezTo>
                  <a:pt x="69327" y="2932298"/>
                  <a:pt x="121103" y="2664904"/>
                  <a:pt x="109217" y="2657859"/>
                </a:cubicBezTo>
                <a:cubicBezTo>
                  <a:pt x="110075" y="2597031"/>
                  <a:pt x="138136" y="2522558"/>
                  <a:pt x="139777" y="2464312"/>
                </a:cubicBezTo>
                <a:cubicBezTo>
                  <a:pt x="141801" y="2450201"/>
                  <a:pt x="199861" y="2246813"/>
                  <a:pt x="198683" y="2236608"/>
                </a:cubicBezTo>
                <a:lnTo>
                  <a:pt x="283684" y="1924542"/>
                </a:lnTo>
                <a:cubicBezTo>
                  <a:pt x="313071" y="1811100"/>
                  <a:pt x="307196" y="1868801"/>
                  <a:pt x="336583" y="1755359"/>
                </a:cubicBezTo>
                <a:cubicBezTo>
                  <a:pt x="383246" y="1573239"/>
                  <a:pt x="363875" y="1577802"/>
                  <a:pt x="409119" y="1401207"/>
                </a:cubicBezTo>
                <a:cubicBezTo>
                  <a:pt x="428998" y="1329345"/>
                  <a:pt x="403240" y="1279669"/>
                  <a:pt x="421957" y="1175450"/>
                </a:cubicBezTo>
                <a:cubicBezTo>
                  <a:pt x="442602" y="1107577"/>
                  <a:pt x="340683" y="794854"/>
                  <a:pt x="369233" y="688836"/>
                </a:cubicBezTo>
                <a:cubicBezTo>
                  <a:pt x="378440" y="610640"/>
                  <a:pt x="331945" y="587322"/>
                  <a:pt x="346155" y="513896"/>
                </a:cubicBezTo>
                <a:cubicBezTo>
                  <a:pt x="351974" y="496939"/>
                  <a:pt x="362179" y="406394"/>
                  <a:pt x="344911" y="393010"/>
                </a:cubicBezTo>
                <a:cubicBezTo>
                  <a:pt x="389436" y="301493"/>
                  <a:pt x="356186" y="264408"/>
                  <a:pt x="369960" y="232042"/>
                </a:cubicBezTo>
                <a:cubicBezTo>
                  <a:pt x="394611" y="153791"/>
                  <a:pt x="372056" y="165633"/>
                  <a:pt x="392742" y="72037"/>
                </a:cubicBezTo>
                <a:cubicBezTo>
                  <a:pt x="398537" y="53819"/>
                  <a:pt x="397997" y="38693"/>
                  <a:pt x="394525" y="25405"/>
                </a:cubicBezTo>
                <a:close/>
              </a:path>
            </a:pathLst>
          </a:custGeom>
        </p:spPr>
      </p:pic>
      <p:pic>
        <p:nvPicPr>
          <p:cNvPr id="6" name="Kuva 5" descr="Hampurilaiset ja ranskalaiset kertakäyttöisessä lounaslaatikossa">
            <a:extLst>
              <a:ext uri="{FF2B5EF4-FFF2-40B4-BE49-F238E27FC236}">
                <a16:creationId xmlns:a16="http://schemas.microsoft.com/office/drawing/2014/main" id="{9C93DD01-5EF4-DA1B-1159-1E96F0325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8" r="-3" b="5079"/>
          <a:stretch>
            <a:fillRect/>
          </a:stretch>
        </p:blipFill>
        <p:spPr>
          <a:xfrm>
            <a:off x="5419420" y="3429000"/>
            <a:ext cx="6772580" cy="3429000"/>
          </a:xfrm>
          <a:custGeom>
            <a:avLst/>
            <a:gdLst/>
            <a:ahLst/>
            <a:cxnLst/>
            <a:rect l="l" t="t" r="r" b="b"/>
            <a:pathLst>
              <a:path w="6772580" h="3429000">
                <a:moveTo>
                  <a:pt x="271594" y="0"/>
                </a:moveTo>
                <a:lnTo>
                  <a:pt x="6772580" y="0"/>
                </a:lnTo>
                <a:lnTo>
                  <a:pt x="6772580" y="3429000"/>
                </a:lnTo>
                <a:lnTo>
                  <a:pt x="8976" y="3429000"/>
                </a:lnTo>
                <a:lnTo>
                  <a:pt x="7894" y="3419403"/>
                </a:lnTo>
                <a:cubicBezTo>
                  <a:pt x="2772" y="3402540"/>
                  <a:pt x="-7409" y="3393117"/>
                  <a:pt x="8790" y="3369074"/>
                </a:cubicBezTo>
                <a:cubicBezTo>
                  <a:pt x="18674" y="3308209"/>
                  <a:pt x="52540" y="3147708"/>
                  <a:pt x="69466" y="3074368"/>
                </a:cubicBezTo>
                <a:cubicBezTo>
                  <a:pt x="86170" y="2985158"/>
                  <a:pt x="141939" y="2988106"/>
                  <a:pt x="138108" y="2937087"/>
                </a:cubicBezTo>
                <a:lnTo>
                  <a:pt x="159153" y="2788751"/>
                </a:lnTo>
                <a:cubicBezTo>
                  <a:pt x="164508" y="2771521"/>
                  <a:pt x="169861" y="2754291"/>
                  <a:pt x="175215" y="2737061"/>
                </a:cubicBezTo>
                <a:lnTo>
                  <a:pt x="178713" y="2662493"/>
                </a:lnTo>
                <a:cubicBezTo>
                  <a:pt x="182744" y="2662176"/>
                  <a:pt x="175495" y="2610710"/>
                  <a:pt x="177952" y="2608178"/>
                </a:cubicBezTo>
                <a:lnTo>
                  <a:pt x="200637" y="2557490"/>
                </a:lnTo>
                <a:lnTo>
                  <a:pt x="210272" y="2500823"/>
                </a:lnTo>
                <a:cubicBezTo>
                  <a:pt x="210821" y="2477149"/>
                  <a:pt x="233533" y="2498323"/>
                  <a:pt x="235189" y="2456370"/>
                </a:cubicBezTo>
                <a:cubicBezTo>
                  <a:pt x="241238" y="2390087"/>
                  <a:pt x="270663" y="2342381"/>
                  <a:pt x="270108" y="2307778"/>
                </a:cubicBezTo>
                <a:cubicBezTo>
                  <a:pt x="279775" y="2252634"/>
                  <a:pt x="274008" y="2281735"/>
                  <a:pt x="270232" y="2227103"/>
                </a:cubicBezTo>
                <a:cubicBezTo>
                  <a:pt x="277898" y="2187203"/>
                  <a:pt x="273018" y="2179895"/>
                  <a:pt x="278972" y="2138456"/>
                </a:cubicBezTo>
                <a:cubicBezTo>
                  <a:pt x="286874" y="2113373"/>
                  <a:pt x="293454" y="2098825"/>
                  <a:pt x="284204" y="2092747"/>
                </a:cubicBezTo>
                <a:cubicBezTo>
                  <a:pt x="285267" y="2080110"/>
                  <a:pt x="308510" y="2021121"/>
                  <a:pt x="306856" y="2003128"/>
                </a:cubicBezTo>
                <a:lnTo>
                  <a:pt x="296216" y="1944367"/>
                </a:lnTo>
                <a:lnTo>
                  <a:pt x="316030" y="1836128"/>
                </a:lnTo>
                <a:cubicBezTo>
                  <a:pt x="300726" y="1810623"/>
                  <a:pt x="342411" y="1768654"/>
                  <a:pt x="329496" y="1735241"/>
                </a:cubicBezTo>
                <a:cubicBezTo>
                  <a:pt x="331336" y="1711720"/>
                  <a:pt x="339485" y="1722162"/>
                  <a:pt x="343347" y="1679383"/>
                </a:cubicBezTo>
                <a:cubicBezTo>
                  <a:pt x="349669" y="1616089"/>
                  <a:pt x="356013" y="1614119"/>
                  <a:pt x="360800" y="1554542"/>
                </a:cubicBezTo>
                <a:cubicBezTo>
                  <a:pt x="361799" y="1491472"/>
                  <a:pt x="380405" y="1496141"/>
                  <a:pt x="377978" y="1470595"/>
                </a:cubicBezTo>
                <a:cubicBezTo>
                  <a:pt x="371480" y="1445071"/>
                  <a:pt x="407310" y="1366942"/>
                  <a:pt x="396801" y="1354553"/>
                </a:cubicBezTo>
                <a:cubicBezTo>
                  <a:pt x="387984" y="1324635"/>
                  <a:pt x="389939" y="1306198"/>
                  <a:pt x="378799" y="1292983"/>
                </a:cubicBezTo>
                <a:cubicBezTo>
                  <a:pt x="368230" y="1254082"/>
                  <a:pt x="380918" y="1242866"/>
                  <a:pt x="362697" y="1241293"/>
                </a:cubicBezTo>
                <a:lnTo>
                  <a:pt x="339388" y="1147085"/>
                </a:lnTo>
                <a:cubicBezTo>
                  <a:pt x="350485" y="1118433"/>
                  <a:pt x="353159" y="1072754"/>
                  <a:pt x="339952" y="1071934"/>
                </a:cubicBezTo>
                <a:cubicBezTo>
                  <a:pt x="327895" y="1004911"/>
                  <a:pt x="358371" y="924985"/>
                  <a:pt x="347188" y="889800"/>
                </a:cubicBezTo>
                <a:cubicBezTo>
                  <a:pt x="334220" y="804597"/>
                  <a:pt x="342717" y="786582"/>
                  <a:pt x="338803" y="749936"/>
                </a:cubicBezTo>
                <a:cubicBezTo>
                  <a:pt x="334890" y="713292"/>
                  <a:pt x="337271" y="707557"/>
                  <a:pt x="323706" y="669931"/>
                </a:cubicBezTo>
                <a:lnTo>
                  <a:pt x="313326" y="559992"/>
                </a:lnTo>
                <a:cubicBezTo>
                  <a:pt x="314747" y="543769"/>
                  <a:pt x="268004" y="450294"/>
                  <a:pt x="272650" y="451529"/>
                </a:cubicBezTo>
                <a:lnTo>
                  <a:pt x="256593" y="392499"/>
                </a:lnTo>
                <a:cubicBezTo>
                  <a:pt x="276778" y="343341"/>
                  <a:pt x="246535" y="361906"/>
                  <a:pt x="249583" y="321981"/>
                </a:cubicBezTo>
                <a:cubicBezTo>
                  <a:pt x="256450" y="297359"/>
                  <a:pt x="256557" y="284789"/>
                  <a:pt x="245172" y="280016"/>
                </a:cubicBezTo>
                <a:cubicBezTo>
                  <a:pt x="279102" y="164139"/>
                  <a:pt x="241674" y="235649"/>
                  <a:pt x="249784" y="152538"/>
                </a:cubicBezTo>
                <a:cubicBezTo>
                  <a:pt x="254846" y="115053"/>
                  <a:pt x="258144" y="77317"/>
                  <a:pt x="264479" y="365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22165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464A064-7044-A7A4-8780-896455833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43" y="459289"/>
            <a:ext cx="10678886" cy="599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4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C250658-CD44-74C1-397C-7929B427E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43" y="281667"/>
            <a:ext cx="11168743" cy="628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95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49E4B2-1313-4E2A-9E73-A72F486CC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84" y="365125"/>
            <a:ext cx="10605872" cy="1325563"/>
          </a:xfrm>
        </p:spPr>
        <p:txBody>
          <a:bodyPr>
            <a:normAutofit/>
          </a:bodyPr>
          <a:lstStyle/>
          <a:p>
            <a:r>
              <a:rPr lang="fi-FI" sz="4400" b="1" dirty="0">
                <a:solidFill>
                  <a:schemeClr val="tx1"/>
                </a:solidFill>
              </a:rPr>
              <a:t>Arvojen ja käyttäytymisen välinen ristiriita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9AF0F53-6CEB-4EC2-BD61-E81484425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784" y="2105025"/>
            <a:ext cx="5549697" cy="585811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rgbClr val="FF0000"/>
                </a:solidFill>
              </a:rPr>
              <a:t>Terveyttä arvostetaan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1D0253F-CC01-4ECA-A9D6-4F73C50529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623" y="2819759"/>
            <a:ext cx="4993336" cy="3352441"/>
          </a:xfrm>
        </p:spPr>
        <p:txBody>
          <a:bodyPr>
            <a:normAutofit lnSpcReduction="10000"/>
          </a:bodyPr>
          <a:lstStyle/>
          <a:p>
            <a:r>
              <a:rPr lang="fi-FI" sz="2800" dirty="0">
                <a:solidFill>
                  <a:srgbClr val="FF0000"/>
                </a:solidFill>
              </a:rPr>
              <a:t>Monille yksi tärkeimmistä arvoista</a:t>
            </a:r>
          </a:p>
          <a:p>
            <a:r>
              <a:rPr lang="fi-FI" sz="2800" dirty="0">
                <a:solidFill>
                  <a:srgbClr val="FF0000"/>
                </a:solidFill>
              </a:rPr>
              <a:t>Terveyteen liittyvää tietoa paljon saatavilla</a:t>
            </a:r>
          </a:p>
          <a:p>
            <a:r>
              <a:rPr lang="fi-FI" sz="2800" dirty="0">
                <a:solidFill>
                  <a:srgbClr val="FF0000"/>
                </a:solidFill>
              </a:rPr>
              <a:t>Ymmärretään vaikutukset omaan ja läheisten hyvinvointiin</a:t>
            </a:r>
          </a:p>
          <a:p>
            <a:r>
              <a:rPr lang="fi-FI" sz="2800" dirty="0">
                <a:solidFill>
                  <a:srgbClr val="FF0000"/>
                </a:solidFill>
              </a:rPr>
              <a:t>Vastuullisuus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46BF809-435C-4489-B9D2-1F185EB22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70321" y="2105025"/>
            <a:ext cx="4993335" cy="585811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rgbClr val="0070C0"/>
                </a:solidFill>
              </a:rPr>
              <a:t>Käyttäytymistä ohjaavat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6831BAD-B2DF-4300-AF7D-5273CCA5DD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819759"/>
            <a:ext cx="5398719" cy="3352441"/>
          </a:xfrm>
        </p:spPr>
        <p:txBody>
          <a:bodyPr>
            <a:normAutofit lnSpcReduction="10000"/>
          </a:bodyPr>
          <a:lstStyle/>
          <a:p>
            <a:r>
              <a:rPr lang="fi-FI" sz="2800" dirty="0">
                <a:solidFill>
                  <a:srgbClr val="0070C0"/>
                </a:solidFill>
              </a:rPr>
              <a:t>Muutkin arvot tai halut ja mieliteot</a:t>
            </a:r>
          </a:p>
          <a:p>
            <a:r>
              <a:rPr lang="fi-FI" sz="2800" dirty="0">
                <a:solidFill>
                  <a:srgbClr val="0070C0"/>
                </a:solidFill>
              </a:rPr>
              <a:t>Välitön, selkeä palkkio, esim. mielihyvä, houkuttelee enemmän kuin epämääräiseltä tuntuva terveysriski</a:t>
            </a:r>
          </a:p>
          <a:p>
            <a:r>
              <a:rPr lang="fi-FI" sz="2800" dirty="0">
                <a:solidFill>
                  <a:srgbClr val="0070C0"/>
                </a:solidFill>
              </a:rPr>
              <a:t>Läheisten ja ystävien mielipiteet</a:t>
            </a:r>
          </a:p>
          <a:p>
            <a:r>
              <a:rPr lang="fi-FI" sz="2800" dirty="0">
                <a:solidFill>
                  <a:srgbClr val="0070C0"/>
                </a:solidFill>
              </a:rPr>
              <a:t>Taloudelliset tekijät</a:t>
            </a:r>
          </a:p>
          <a:p>
            <a:endParaRPr lang="fi-FI" sz="2800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D22E3B20-E229-45BB-8D0E-E80708649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3" y="1417505"/>
            <a:ext cx="11095101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27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1042F28-2A9C-B45C-B1C2-C836C0A7A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214313"/>
            <a:ext cx="11443303" cy="643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42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58</Words>
  <Application>Microsoft Office PowerPoint</Application>
  <PresentationFormat>Laajakuva</PresentationFormat>
  <Paragraphs>12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Office-teema</vt:lpstr>
      <vt:lpstr>PowerPoint-esitys</vt:lpstr>
      <vt:lpstr>PowerPoint-esitys</vt:lpstr>
      <vt:lpstr>PowerPoint-esitys</vt:lpstr>
      <vt:lpstr>Arvojen ja käyttäytymisen välinen ristiriita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Löfström Leena</dc:creator>
  <cp:lastModifiedBy>Löfström Leena</cp:lastModifiedBy>
  <cp:revision>1</cp:revision>
  <dcterms:created xsi:type="dcterms:W3CDTF">2026-08-22T15:18:58Z</dcterms:created>
  <dcterms:modified xsi:type="dcterms:W3CDTF">2026-08-22T15:35:58Z</dcterms:modified>
</cp:coreProperties>
</file>